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59" r:id="rId5"/>
    <p:sldId id="261" r:id="rId6"/>
    <p:sldId id="269" r:id="rId7"/>
    <p:sldId id="268" r:id="rId8"/>
    <p:sldId id="263" r:id="rId9"/>
    <p:sldId id="260" r:id="rId10"/>
    <p:sldId id="264" r:id="rId11"/>
    <p:sldId id="262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Futura LT Book" pitchFamily="2" charset="0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82B"/>
    <a:srgbClr val="C75806"/>
    <a:srgbClr val="000000"/>
    <a:srgbClr val="00499F"/>
    <a:srgbClr val="0CC1E0"/>
    <a:srgbClr val="415860"/>
    <a:srgbClr val="6B6B6B"/>
    <a:srgbClr val="DC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48" autoAdjust="0"/>
  </p:normalViewPr>
  <p:slideViewPr>
    <p:cSldViewPr>
      <p:cViewPr varScale="1">
        <p:scale>
          <a:sx n="65" d="100"/>
          <a:sy n="65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2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9626A88-7EE9-4420-AC9F-74EE9D7BC8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02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4ECBA-1A2D-45D9-B9A8-5B53D28E09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9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C2D29-688D-4B81-BA42-EA0C0F435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9C82-B40A-4934-B8A0-865D646FAE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0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9C82-B40A-4934-B8A0-865D646FAE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8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1B77-886B-4F74-81EA-8C13DB620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5EB40-DC97-4B78-A5DA-7DB05C9F2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50689-570C-4252-8ECF-6827A193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9149-6CD4-4E70-B7B2-46E44055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2572-B056-4E45-8535-324CA9CF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CBA-1A2D-45D9-B9A8-5B53D28E0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6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F2B5-FEFD-406A-B6E6-259E3A62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BB177-271A-4824-9A66-DB43D094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ECE7-5516-41DF-82D4-32AF29FA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20DFE-703C-4600-9A84-39F1CB09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DD3-FD07-4CD4-BAB8-C65232EC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7377-6EC5-4029-8D83-61083365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2087-8B5D-43E1-AC9C-00C7A8EE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2EE9-779F-4DF8-B84D-BF8AD65C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5B63F-ED32-40A6-B307-2E8F933B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D267-815A-4B86-8033-A79B3A24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9F0-20AD-4871-8C78-3A3619558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1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D423-1A11-4196-9AEC-0F02C246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6B093-A9FB-40FE-80B3-D299CBE8F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CEDDB-ECF0-4172-8DF4-7B886BE15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5D884-0B99-4518-9ED8-EE1BACAE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03434-FB97-4E56-98C0-E9441E9E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0940-E9FA-40E5-B38B-07215B52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2B2-CA66-41DC-BF31-63D2157C2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50DC-EF5D-497C-9C68-38BC8604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00B5-DA93-4B65-82C5-4F52F8518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2F1F8-8E2E-4250-A6AD-B835641C8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10965-6713-4CA9-8D94-042712BB2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5EE3B-9A2B-4E49-8CEE-592081C7B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D84BD-E76F-4B33-A83E-00289796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983E2-2F21-452E-8BEA-71FB89BE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FDA15-BC9E-4BA2-B4E9-7FD7CF60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FA5-8CDB-42AC-B170-7833217EE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8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2BC4-F694-49F8-970B-53D9C109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050D9-345A-4652-BF34-38C58C94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BB86D-B764-4C8A-A758-6C715995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E95E-762E-46C3-B5D8-28646140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ECB0-AEC3-4AB1-A993-FF4EB1F81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2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EE00C-A332-4BB9-A91C-9CA71667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946D2-222F-497C-BB0D-4B063313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5CFBA-299F-4AB7-B21B-AE76FD1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6CF2-E74C-4B12-BDBF-BB63B00F6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2386-65F1-4E89-9ABE-84D7485DE7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31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4408-1BCD-4964-8F55-CC18177E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4EE01-5689-4287-8A1D-F3F8E34D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2D6BC-D761-4327-AEEB-31EDC480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D857C-7588-4A8C-8C36-757B972D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4AB3E-361B-4A5F-8759-B5BE2F71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E84F-D0AB-4CC9-B890-41666B3D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852D-B456-4F63-AC7F-24873FD11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2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1474-F966-4315-A89F-60FAE2EB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CC5B9-C053-495F-87C1-0493779BD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3047E-26B3-42E0-A3D8-7790BF5A2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2DD1D-3BFB-4943-ACD9-DA3C7352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870F0-FD83-4EE2-A748-F2921453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202A9-65EE-478B-82F0-C0F7AE42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EED-B6B8-4B4C-B7D2-E5378ACE1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91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AB9-EFBF-4F19-8267-66DCEA38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B0DA8-6221-43DD-ABF7-DD61082F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08ABE-57BC-4CDB-848A-37D29AB2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7A66-3ACE-4416-92E8-E2E07FF3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7880-7140-47A6-B238-F09FC0D5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D29-688D-4B81-BA42-EA0C0F435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15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D4793-0298-4F38-979D-05B6D7AF6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CB7FC-6098-46CE-8C37-FAE779973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F209-44B6-42AE-B53B-5A07669F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BCE7-090F-49C0-B958-D9B2885B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B47C-4F7D-497B-B5EF-B76B4819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9C82-B40A-4934-B8A0-865D646FA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409F0-20AD-4871-8C78-3A36195588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0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142B2-CA66-41DC-BF31-63D2157C2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2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40FA5-8CDB-42AC-B170-7833217EED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3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ECB0-AEC3-4AB1-A993-FF4EB1F816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8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C6CF2-E74C-4B12-BDBF-BB63B00F65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3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852D-B456-4F63-AC7F-24873FD11B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8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AEED-B6B8-4B4C-B7D2-E5378ACE1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fld id="{928643A9-4A9B-445D-981D-AF1833CBF8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B6B6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B6B6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B6B6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B6B6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5D812-3062-4B50-A0BD-DBC9981F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3619A-8DEE-4974-AF09-047DA336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D3191-CB3A-4282-8B3A-FBA6F507F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8384-5DD1-4212-A132-519D6C07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6880-EB2E-4B51-AEEA-705393BF6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43A9-4A9B-445D-981D-AF1833CB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7583" y="2386303"/>
            <a:ext cx="7488831" cy="72008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myomectomy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59793" y="5013176"/>
            <a:ext cx="4824413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Saeed Alborzi MD.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gynecology endoscopy unit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and Chair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OB&amp;GYN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Shiraz University of Medical Sciences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EDB1B-8F0E-4461-98A3-2351F3EBB215}"/>
              </a:ext>
            </a:extLst>
          </p:cNvPr>
          <p:cNvSpPr txBox="1"/>
          <p:nvPr/>
        </p:nvSpPr>
        <p:spPr>
          <a:xfrm>
            <a:off x="3923928" y="7851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B Nazanin" panose="00000400000000000000" pitchFamily="2" charset="-78"/>
              </a:rPr>
              <a:t>به نام خدا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FF85-0C2E-4B6D-AF01-7508DF0A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4CFBB-7EEA-49E6-942E-9502E436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40D71-80C3-421F-A33E-1DDE4231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6739-3A06-4E4B-AFF6-E65CB61F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4E9533-AB3C-4E85-88C3-EFE91DEA9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15470"/>
            <a:ext cx="9184859" cy="34135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6388-5965-4EF2-AEE3-6E1B8550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115C8-DDC8-4DE6-A145-D7464EBFB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429000"/>
            <a:ext cx="9144000" cy="34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CD9A-E9E3-4AFF-9264-9A551CC7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32856"/>
            <a:ext cx="8207375" cy="1152525"/>
          </a:xfrm>
        </p:spPr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your attention!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83B1-CA40-458A-A634-E5125F4E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C01C-81F4-4D4D-B932-797B5F36E2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5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965AD-A5FD-481F-878C-287855B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8B7E64-3BBF-464D-B724-A1410D71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66" y="257175"/>
            <a:ext cx="704527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B6B6B"/>
                </a:solidFill>
                <a:latin typeface="Futura LT Book" pitchFamily="2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Myomectomy indications:</a:t>
            </a:r>
            <a:endParaRPr lang="uk-UA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ED0276-CF54-4038-8E7B-8549529D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9" y="1671639"/>
            <a:ext cx="7056388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B6B6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B6B6B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B6B6B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B6B6B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B6B6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B6B6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B6B6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B6B6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B6B6B"/>
                </a:solidFill>
                <a:latin typeface="+mn-lt"/>
              </a:defRPr>
            </a:lvl9pPr>
          </a:lstStyle>
          <a:p>
            <a:r>
              <a:rPr lang="en-US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myomectomy for infertile patients (American College of Obstetricians and Gynecologists):</a:t>
            </a:r>
          </a:p>
          <a:p>
            <a:pPr marL="400050" lvl="1" indent="0">
              <a:buFontTx/>
              <a:buNone/>
            </a:pPr>
            <a:r>
              <a:rPr lang="en-US" sz="16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 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fibroids in patients as a possible factor in infertility or recurrent miscarriage.</a:t>
            </a:r>
          </a:p>
          <a:p>
            <a:pPr marL="400050" lvl="1" indent="0">
              <a:buFontTx/>
              <a:buNone/>
            </a:pPr>
            <a:r>
              <a:rPr lang="en-US" sz="16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indications:</a:t>
            </a:r>
          </a:p>
          <a:p>
            <a:pPr marL="400050" lvl="1" indent="0"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large uterine fibroids or specific localization is a possible factor in infertility;</a:t>
            </a:r>
          </a:p>
          <a:p>
            <a:pPr marL="400050" lvl="1" indent="0"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there are no other causes of infertility or recurrent miscarriage.</a:t>
            </a:r>
          </a:p>
          <a:p>
            <a:r>
              <a:rPr lang="en-US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Myomectomy criteria for patients who wish to maintain the uterus 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(American College of Obstetricians and Gynecologists)</a:t>
            </a:r>
          </a:p>
          <a:p>
            <a:pPr marL="400050" lvl="1" indent="0">
              <a:buFontTx/>
              <a:buNone/>
            </a:pPr>
            <a:r>
              <a:rPr lang="en-US" sz="16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 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fibroids in patients who wish to maintain the uterus.</a:t>
            </a:r>
          </a:p>
          <a:p>
            <a:pPr marL="400050" lvl="1" indent="0">
              <a:buFontTx/>
              <a:buNone/>
            </a:pPr>
            <a:r>
              <a:rPr lang="en-US" sz="16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indications: </a:t>
            </a:r>
          </a:p>
          <a:p>
            <a:pPr marL="400050" lvl="1" indent="0"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asymptomatic uterine fibroids of such size that it can be palpated transabdominally; patient has problems;</a:t>
            </a:r>
          </a:p>
          <a:p>
            <a:pPr marL="400050" lvl="1" indent="0"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uterine fibroids, which is a possible cause of uterine bleeding (profuse bleeding with congestion or duration of more than 8 days; anemia due to acute or chronic blood loss)</a:t>
            </a:r>
            <a:endParaRPr lang="uk-UA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13" y="260350"/>
            <a:ext cx="6911975" cy="108108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for laparoscopic myomectomy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252312" y="1609726"/>
            <a:ext cx="6911975" cy="5111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to perform laparoscopic myomectomy must be made based on the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the myomas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the surgeon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Most surgeons have their own criteria for laparoscopic myomectomy.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laparoscopic approach can be used if there are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than four myomas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uterine locations, also, a myoma size greater than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 cm</a:t>
            </a: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typically best approached by laparotomy.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that increase the frequency of complications: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more than three myomas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Fibroid diameter greater than 5 cm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intramural 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intraligamentous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fibroids.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1991,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Nezhat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reported on the laparoscopic removal of myomas as large as 15 cm in diameter.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2003, Sinha et al reported on 51 laparoscopic myomectomies for large myomas ranging in size from 9-21 cm with a mean myoma weight of 700 g and concluded that the laparoscopic approach was a safe alternative to laparotomy.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light of the variation in these opinions, 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 experience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critical factor in decision to proceed with laparoscopic myomectomy.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5C7-027C-4A8A-8E51-644C7282A55A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ADBE-6291-4F69-B72A-64E6CF85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2" y="375479"/>
            <a:ext cx="78867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 of laparoscopic myomectomy: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83DD-9783-467C-9453-CB955597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00" y="1830388"/>
            <a:ext cx="6778625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uterine malignant tumors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giant myomas (any difficulty that may occur in securing the visual  Field).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Moreover, in many cases of laparoscopic myomectomy , the intraoperative bleeding volume defines the adaptation limit of surgery. The American College of Obstetricians and Gynecologists in 2008 recommended that in the case of a uterine myoma of 5 to 8cm in size with multiple uterine nodules and deep interstitial myoma, it is necessary to perform laparotomy or laparoscopic-assisted surgery only in accordance with the operator’s skill.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5078F-1C75-4B6A-ABAC-AC5FC847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0D52-7E17-4417-BCCC-E0F57967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0" y="365126"/>
            <a:ext cx="78867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outcome after laparoscopic myomectomy: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9603-1F42-4C07-95C3-33FA6B081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0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myomectomy is in fact a minimally invasive procedure with a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 recovery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lower overall risk of complications than abdominal myomectomy, and some data suggest that a laparoscopic approach results in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severe adhesive disease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fewer adnexal adhesions, which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impact fertility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pregnancy rates and spontaneous abortion rates with laparoscopic myomectomy are comparable to abdominal myomectomy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68D6-31FC-46DF-BFEA-E4F5945E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6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AD5A-2C54-4777-A886-C1707B1C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2" y="365126"/>
            <a:ext cx="78867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Rupture After Laparoscopic Myomectomy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A3D0-1067-43DB-A727-E0FDDA96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92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major concerns about laparoscopic myomectomy in a woman of reproductive age is the risk of uterine rupture during pregnancy or labor due to insufficient closure or healing of a laparoscopic myomectomy incision. There are several case reports of uterine rupture after laparoscopic myomectomy. The incidence is difficult to determine, as most of these reports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describe the incidence per number of procedures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 In addition,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of closure is not cited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reports. However, when laparoscopic myomectomy is performed by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surgeons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uterine rupture or dehiscence is a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infrequent complication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laparoscopic myomectomy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B8BD6-FDA9-44D6-976E-972BDB42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D7A855-50F0-4F79-B684-6B65C21A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08920"/>
            <a:ext cx="8207375" cy="115252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laparoscopic myomectomy: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3443-F4F0-4444-8630-C19F1FCF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B95A6-69D7-45A7-8E68-D3891C3A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C01C-81F4-4D4D-B932-797B5F36E2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0F16BE-4231-40B5-AB27-72120F2D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entry &amp; Port placement: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B5164-24E3-40CF-9E84-D97D4907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060848"/>
            <a:ext cx="6778625" cy="32877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BE46F-35DA-4234-B9B6-E036FB54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3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95ED-3B44-48E3-8F7E-1251FEDD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3819-F5F9-400E-A5B0-D03CBD88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reduce blood loss in myomectomy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preoperative use of drugs;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occlusion of blood flow in vessels;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chemical hemostasis;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Surgical techniques 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Myoma enucleation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suturing in multiple layers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Serosal closure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Fibroid removal 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Adhesion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FF7E-F3A9-410F-A507-A1C641BE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2386-65F1-4E89-9ABE-84D7485DE7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828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pitchFamily="34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699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 Nazanin</vt:lpstr>
      <vt:lpstr>Calibri</vt:lpstr>
      <vt:lpstr>Calibri Light</vt:lpstr>
      <vt:lpstr>Futura LT</vt:lpstr>
      <vt:lpstr>Futura LT Book</vt:lpstr>
      <vt:lpstr>굴림</vt:lpstr>
      <vt:lpstr>Times New Roman</vt:lpstr>
      <vt:lpstr>Wingdings</vt:lpstr>
      <vt:lpstr>Custom Design</vt:lpstr>
      <vt:lpstr>Office Theme</vt:lpstr>
      <vt:lpstr>Laparoscopic myomectomy</vt:lpstr>
      <vt:lpstr>PowerPoint Presentation</vt:lpstr>
      <vt:lpstr>Indications for laparoscopic myomectomy</vt:lpstr>
      <vt:lpstr>Contraindications of laparoscopic myomectomy:</vt:lpstr>
      <vt:lpstr>Pregnancy outcome after laparoscopic myomectomy:</vt:lpstr>
      <vt:lpstr>Uterine Rupture After Laparoscopic Myomectomy</vt:lpstr>
      <vt:lpstr>How to do laparoscopic myomectomy:</vt:lpstr>
      <vt:lpstr>Cavity entry &amp; Port placement:</vt:lpstr>
      <vt:lpstr>Steps:</vt:lpstr>
      <vt:lpstr>PowerPoint Presentation</vt:lpstr>
      <vt:lpstr>PowerPoint Presentation</vt:lpstr>
      <vt:lpstr>Thanks for your attention!</vt:lpstr>
      <vt:lpstr>PowerPoint Presentation</vt:lpstr>
    </vt:vector>
  </TitlesOfParts>
  <Company>Ghalamo.com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Ghalamo.com;PoweredTemplates.com</dc:creator>
  <dc:description>Ghalamo.com</dc:description>
  <cp:lastModifiedBy>Windows User</cp:lastModifiedBy>
  <cp:revision>184</cp:revision>
  <dcterms:created xsi:type="dcterms:W3CDTF">2006-06-29T12:15:01Z</dcterms:created>
  <dcterms:modified xsi:type="dcterms:W3CDTF">2024-02-04T06:09:43Z</dcterms:modified>
</cp:coreProperties>
</file>