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2"/>
  </p:notesMasterIdLst>
  <p:sldIdLst>
    <p:sldId id="256" r:id="rId3"/>
    <p:sldId id="268" r:id="rId4"/>
    <p:sldId id="258" r:id="rId5"/>
    <p:sldId id="278" r:id="rId6"/>
    <p:sldId id="279" r:id="rId7"/>
    <p:sldId id="576" r:id="rId8"/>
    <p:sldId id="577" r:id="rId9"/>
    <p:sldId id="578" r:id="rId10"/>
    <p:sldId id="579" r:id="rId11"/>
    <p:sldId id="582" r:id="rId12"/>
    <p:sldId id="580" r:id="rId13"/>
    <p:sldId id="581" r:id="rId14"/>
    <p:sldId id="587" r:id="rId15"/>
    <p:sldId id="588" r:id="rId16"/>
    <p:sldId id="586" r:id="rId17"/>
    <p:sldId id="585" r:id="rId18"/>
    <p:sldId id="272" r:id="rId19"/>
    <p:sldId id="275" r:id="rId20"/>
    <p:sldId id="589" r:id="rId21"/>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85" autoAdjust="0"/>
    <p:restoredTop sz="91604" autoAdjust="0"/>
  </p:normalViewPr>
  <p:slideViewPr>
    <p:cSldViewPr>
      <p:cViewPr varScale="1">
        <p:scale>
          <a:sx n="45" d="100"/>
          <a:sy n="45" d="100"/>
        </p:scale>
        <p:origin x="40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DFA810BC-4D51-4116-832F-9E10EB263E2D}" type="datetimeFigureOut">
              <a:rPr lang="en-US" smtClean="0"/>
              <a:t>2/6/2024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B9272B1B-6653-4503-9C3E-517ED8DA8CDB}" type="slidenum">
              <a:rPr lang="en-US" smtClean="0"/>
              <a:t>‹#›</a:t>
            </a:fld>
            <a:endParaRPr lang="en-US"/>
          </a:p>
        </p:txBody>
      </p:sp>
    </p:spTree>
    <p:extLst>
      <p:ext uri="{BB962C8B-B14F-4D97-AF65-F5344CB8AC3E}">
        <p14:creationId xmlns:p14="http://schemas.microsoft.com/office/powerpoint/2010/main" val="4241334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8000" b="1" i="0">
                <a:solidFill>
                  <a:schemeClr val="bg1"/>
                </a:solidFill>
                <a:latin typeface="Roboto"/>
                <a:cs typeface="Roboto"/>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12000" b="1" i="0">
                <a:solidFill>
                  <a:schemeClr val="bg1"/>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409060" y="2959055"/>
            <a:ext cx="598909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3883819" y="3823449"/>
            <a:ext cx="6514340" cy="50310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259944" y="2954213"/>
            <a:ext cx="5998502"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10750436" y="3818607"/>
            <a:ext cx="6508011" cy="503109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722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7692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017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19" y="669132"/>
            <a:ext cx="5257799" cy="1464468"/>
          </a:xfrm>
        </p:spPr>
        <p:txBody>
          <a:bodyPr anchor="b"/>
          <a:lstStyle>
            <a:lvl1pPr algn="l">
              <a:defRPr sz="3000" b="0"/>
            </a:lvl1pPr>
          </a:lstStyle>
          <a:p>
            <a:r>
              <a:rPr lang="en-US"/>
              <a:t>Click to edit Master title style</a:t>
            </a:r>
            <a:endParaRPr lang="en-US" dirty="0"/>
          </a:p>
        </p:txBody>
      </p:sp>
      <p:sp>
        <p:nvSpPr>
          <p:cNvPr id="3" name="Content Placeholder 2"/>
          <p:cNvSpPr>
            <a:spLocks noGrp="1"/>
          </p:cNvSpPr>
          <p:nvPr>
            <p:ph idx="1"/>
          </p:nvPr>
        </p:nvSpPr>
        <p:spPr>
          <a:xfrm>
            <a:off x="9484518" y="669133"/>
            <a:ext cx="7772400" cy="812244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83819" y="2397920"/>
            <a:ext cx="5257799" cy="6393654"/>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53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20" y="7200900"/>
            <a:ext cx="13373100"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3818" y="952448"/>
            <a:ext cx="13373100" cy="5782455"/>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3883820" y="8051007"/>
            <a:ext cx="13373100"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92539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883819" y="914400"/>
            <a:ext cx="13373099" cy="4675560"/>
          </a:xfrm>
        </p:spPr>
        <p:txBody>
          <a:bodyPr anchor="ctr">
            <a:normAutofit/>
          </a:bodyPr>
          <a:lstStyle>
            <a:lvl1pPr algn="l">
              <a:defRPr sz="7200" b="0" cap="none"/>
            </a:lvl1pPr>
          </a:lstStyle>
          <a:p>
            <a:r>
              <a:rPr lang="en-US"/>
              <a:t>Click to edit Master title style</a:t>
            </a:r>
            <a:endParaRPr lang="en-US" dirty="0"/>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866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4912518" y="5257800"/>
            <a:ext cx="11304831"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3" name="Text Placeholder 2"/>
          <p:cNvSpPr>
            <a:spLocks noGrp="1"/>
          </p:cNvSpPr>
          <p:nvPr>
            <p:ph type="body" idx="1"/>
          </p:nvPr>
        </p:nvSpPr>
        <p:spPr>
          <a:xfrm>
            <a:off x="3883819" y="6531069"/>
            <a:ext cx="13373099" cy="2333796"/>
          </a:xfrm>
        </p:spPr>
        <p:txBody>
          <a:bodyPr anchor="ctr">
            <a:normAutofit/>
          </a:bodyPr>
          <a:lstStyle>
            <a:lvl1pPr marL="0" indent="0" algn="l">
              <a:buNone/>
              <a:defRPr sz="27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D57F1E4F-1CFF-5643-939E-217C01CDF565}" type="slidenum">
              <a:rPr lang="en-US" smtClean="0"/>
              <a:pPr/>
              <a:t>‹#›</a:t>
            </a:fld>
            <a:endParaRPr lang="en-US" dirty="0"/>
          </a:p>
        </p:txBody>
      </p:sp>
      <p:sp>
        <p:nvSpPr>
          <p:cNvPr id="14" name="TextBox 13"/>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5" name="TextBox 14"/>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95071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883820" y="3657601"/>
            <a:ext cx="13373100" cy="4087268"/>
          </a:xfrm>
        </p:spPr>
        <p:txBody>
          <a:bodyPr anchor="b">
            <a:normAutofit/>
          </a:bodyPr>
          <a:lstStyle>
            <a:lvl1pPr algn="l">
              <a:defRPr sz="7200" b="0"/>
            </a:lvl1pPr>
          </a:lstStyle>
          <a:p>
            <a:r>
              <a:rPr lang="en-US"/>
              <a:t>Click to edit Master title style</a:t>
            </a:r>
            <a:endParaRPr lang="en-US" dirty="0"/>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1602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4274924" y="914400"/>
            <a:ext cx="12590889" cy="4343400"/>
          </a:xfrm>
        </p:spPr>
        <p:txBody>
          <a:bodyPr anchor="ctr">
            <a:normAutofit/>
          </a:bodyPr>
          <a:lstStyle>
            <a:lvl1pPr algn="l">
              <a:defRPr sz="72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smtClean="0"/>
              <a:pPr/>
              <a:t>‹#›</a:t>
            </a:fld>
            <a:endParaRPr lang="en-US" dirty="0"/>
          </a:p>
        </p:txBody>
      </p:sp>
      <p:sp>
        <p:nvSpPr>
          <p:cNvPr id="17" name="TextBox 16"/>
          <p:cNvSpPr txBox="1"/>
          <p:nvPr/>
        </p:nvSpPr>
        <p:spPr>
          <a:xfrm>
            <a:off x="3701478" y="972008"/>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
        <p:nvSpPr>
          <p:cNvPr id="18" name="TextBox 17"/>
          <p:cNvSpPr txBox="1"/>
          <p:nvPr/>
        </p:nvSpPr>
        <p:spPr>
          <a:xfrm>
            <a:off x="16672278" y="4357959"/>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99421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883819" y="941111"/>
            <a:ext cx="13373099" cy="4320030"/>
          </a:xfrm>
        </p:spPr>
        <p:txBody>
          <a:bodyPr anchor="ctr">
            <a:normAutofit/>
          </a:bodyPr>
          <a:lstStyle>
            <a:lvl1pPr algn="l">
              <a:defRPr sz="7200" b="0"/>
            </a:lvl1pPr>
          </a:lstStyle>
          <a:p>
            <a:r>
              <a:rPr lang="en-US"/>
              <a:t>Click to edit Master title style</a:t>
            </a:r>
            <a:endParaRPr lang="en-US" dirty="0"/>
          </a:p>
        </p:txBody>
      </p:sp>
      <p:sp>
        <p:nvSpPr>
          <p:cNvPr id="21" name="Text Placeholder 9"/>
          <p:cNvSpPr>
            <a:spLocks noGrp="1"/>
          </p:cNvSpPr>
          <p:nvPr>
            <p:ph type="body" sz="quarter" idx="13"/>
          </p:nvPr>
        </p:nvSpPr>
        <p:spPr>
          <a:xfrm>
            <a:off x="3883818" y="6515100"/>
            <a:ext cx="13373100" cy="1257300"/>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Edit Master text styles</a:t>
            </a:r>
          </a:p>
        </p:txBody>
      </p:sp>
      <p:sp>
        <p:nvSpPr>
          <p:cNvPr id="4" name="Text Placeholder 3"/>
          <p:cNvSpPr>
            <a:spLocks noGrp="1"/>
          </p:cNvSpPr>
          <p:nvPr>
            <p:ph type="body" sz="half" idx="2"/>
          </p:nvPr>
        </p:nvSpPr>
        <p:spPr>
          <a:xfrm>
            <a:off x="3883820" y="7772400"/>
            <a:ext cx="13373100" cy="109443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6283" y="7367588"/>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797719" y="7474631"/>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13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1" i="0">
                <a:solidFill>
                  <a:schemeClr val="bg1"/>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sz="12000" b="1" i="0">
                <a:solidFill>
                  <a:schemeClr val="bg1"/>
                </a:solidFill>
                <a:latin typeface="Roboto"/>
                <a:cs typeface="Robo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4193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42219" y="941108"/>
            <a:ext cx="3311402" cy="7925726"/>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3883818" y="941108"/>
            <a:ext cx="9715500" cy="792572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113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1" i="0">
                <a:solidFill>
                  <a:schemeClr val="bg1"/>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000" b="1" i="0">
                <a:solidFill>
                  <a:schemeClr val="bg1"/>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83820" y="3771901"/>
            <a:ext cx="13373099" cy="3394172"/>
          </a:xfrm>
        </p:spPr>
        <p:txBody>
          <a:bodyPr anchor="b">
            <a:normAutofit/>
          </a:bodyPr>
          <a:lstStyle>
            <a:lvl1pPr>
              <a:defRPr sz="8100"/>
            </a:lvl1pPr>
          </a:lstStyle>
          <a:p>
            <a:r>
              <a:rPr lang="en-US"/>
              <a:t>Click to edit Master title style</a:t>
            </a:r>
            <a:endParaRPr lang="en-US" dirty="0"/>
          </a:p>
        </p:txBody>
      </p:sp>
      <p:sp>
        <p:nvSpPr>
          <p:cNvPr id="3" name="Subtitle 2"/>
          <p:cNvSpPr>
            <a:spLocks noGrp="1"/>
          </p:cNvSpPr>
          <p:nvPr>
            <p:ph type="subTitle" idx="1"/>
          </p:nvPr>
        </p:nvSpPr>
        <p:spPr>
          <a:xfrm>
            <a:off x="3883820" y="7166069"/>
            <a:ext cx="13373099" cy="1689425"/>
          </a:xfrm>
        </p:spPr>
        <p:txBody>
          <a:bodyPr anchor="t"/>
          <a:lstStyle>
            <a:lvl1pPr marL="0" indent="0" algn="l">
              <a:buNone/>
              <a:defRPr>
                <a:solidFill>
                  <a:schemeClr val="tx1">
                    <a:lumMod val="65000"/>
                    <a:lumOff val="3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6485716"/>
            <a:ext cx="2616978" cy="116788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797719" y="6794311"/>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3253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89388" y="936165"/>
            <a:ext cx="13367531" cy="1921335"/>
          </a:xfrm>
        </p:spPr>
        <p:txBody>
          <a:bodyPr/>
          <a:lstStyle/>
          <a:p>
            <a:r>
              <a:rPr lang="en-US"/>
              <a:t>Click to edit Master title style</a:t>
            </a:r>
            <a:endParaRPr lang="en-US" dirty="0"/>
          </a:p>
        </p:txBody>
      </p:sp>
      <p:sp>
        <p:nvSpPr>
          <p:cNvPr id="3" name="Content Placeholder 2"/>
          <p:cNvSpPr>
            <a:spLocks noGrp="1"/>
          </p:cNvSpPr>
          <p:nvPr>
            <p:ph idx="1"/>
          </p:nvPr>
        </p:nvSpPr>
        <p:spPr>
          <a:xfrm>
            <a:off x="3883818" y="3200400"/>
            <a:ext cx="13373100" cy="56664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530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83819" y="3088125"/>
            <a:ext cx="13373099" cy="220320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3883819" y="5295194"/>
            <a:ext cx="13373099" cy="1290600"/>
          </a:xfrm>
        </p:spPr>
        <p:txBody>
          <a:bodyPr anchor="t"/>
          <a:lstStyle>
            <a:lvl1pPr marL="0" indent="0" algn="l">
              <a:buNone/>
              <a:defRPr sz="300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6283" y="47672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797719" y="4866209"/>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434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3818" y="3200400"/>
            <a:ext cx="6470796" cy="56664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786121" y="3189333"/>
            <a:ext cx="6470796" cy="56664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6283" y="1071563"/>
            <a:ext cx="2382791" cy="76094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797719" y="1181674"/>
            <a:ext cx="1169651" cy="547688"/>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9311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0" y="304800"/>
            <a:ext cx="14297025" cy="1447800"/>
          </a:xfrm>
          <a:prstGeom prst="rect">
            <a:avLst/>
          </a:prstGeom>
        </p:spPr>
        <p:txBody>
          <a:bodyPr wrap="square" lIns="0" tIns="0" rIns="0" bIns="0">
            <a:spAutoFit/>
          </a:bodyPr>
          <a:lstStyle>
            <a:lvl1pPr>
              <a:defRPr sz="8000" b="1" i="0">
                <a:solidFill>
                  <a:schemeClr val="bg1"/>
                </a:solidFill>
                <a:latin typeface="Roboto"/>
                <a:cs typeface="Roboto"/>
              </a:defRPr>
            </a:lvl1pPr>
          </a:lstStyle>
          <a:p>
            <a:endParaRPr/>
          </a:p>
        </p:txBody>
      </p:sp>
      <p:sp>
        <p:nvSpPr>
          <p:cNvPr id="3" name="Holder 3"/>
          <p:cNvSpPr>
            <a:spLocks noGrp="1"/>
          </p:cNvSpPr>
          <p:nvPr>
            <p:ph type="body" idx="1"/>
          </p:nvPr>
        </p:nvSpPr>
        <p:spPr>
          <a:xfrm>
            <a:off x="4498893" y="3674194"/>
            <a:ext cx="9290050" cy="2776854"/>
          </a:xfrm>
          <a:prstGeom prst="rect">
            <a:avLst/>
          </a:prstGeom>
        </p:spPr>
        <p:txBody>
          <a:bodyPr wrap="square" lIns="0" tIns="0" rIns="0" bIns="0">
            <a:spAutoFit/>
          </a:bodyPr>
          <a:lstStyle>
            <a:lvl1pPr>
              <a:defRPr sz="12000" b="1" i="0">
                <a:solidFill>
                  <a:schemeClr val="bg1"/>
                </a:solidFill>
                <a:latin typeface="Roboto"/>
                <a:cs typeface="Roboto"/>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2/6/2024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2" y="342900"/>
            <a:ext cx="4277274" cy="9957942"/>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40832" y="236"/>
            <a:ext cx="3535011" cy="10279644"/>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74320" cy="10287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889387" y="936165"/>
            <a:ext cx="13367531" cy="19213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3818" y="3200400"/>
            <a:ext cx="13373100" cy="5829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542419" y="9195656"/>
            <a:ext cx="1719425" cy="555594"/>
          </a:xfrm>
          <a:prstGeom prst="rect">
            <a:avLst/>
          </a:prstGeom>
        </p:spPr>
        <p:txBody>
          <a:bodyPr vert="horz" lIns="91440" tIns="45720" rIns="91440" bIns="45720" rtlCol="0" anchor="ctr"/>
          <a:lstStyle>
            <a:lvl1pPr algn="r">
              <a:defRPr sz="1350">
                <a:solidFill>
                  <a:schemeClr val="tx1">
                    <a:tint val="75000"/>
                  </a:schemeClr>
                </a:solidFill>
              </a:defRPr>
            </a:lvl1pPr>
          </a:lstStyle>
          <a:p>
            <a:fld id="{B61BEF0D-F0BB-DE4B-95CE-6DB70DBA9567}" type="datetimeFigureOut">
              <a:rPr lang="en-US" smtClean="0"/>
              <a:pPr/>
              <a:t>2/6/2024</a:t>
            </a:fld>
            <a:endParaRPr lang="en-US" dirty="0"/>
          </a:p>
        </p:txBody>
      </p:sp>
      <p:sp>
        <p:nvSpPr>
          <p:cNvPr id="5" name="Footer Placeholder 4"/>
          <p:cNvSpPr>
            <a:spLocks noGrp="1"/>
          </p:cNvSpPr>
          <p:nvPr>
            <p:ph type="ftr" sz="quarter" idx="3"/>
          </p:nvPr>
        </p:nvSpPr>
        <p:spPr>
          <a:xfrm>
            <a:off x="3883819" y="9203713"/>
            <a:ext cx="11429999"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797719" y="1181674"/>
            <a:ext cx="1169651" cy="547688"/>
          </a:xfrm>
          <a:prstGeom prst="rect">
            <a:avLst/>
          </a:prstGeom>
        </p:spPr>
        <p:txBody>
          <a:bodyPr vert="horz" lIns="91440" tIns="45720" rIns="91440" bIns="45720" rtlCol="0" anchor="ctr"/>
          <a:lstStyle>
            <a:lvl1pPr algn="r">
              <a:defRPr sz="3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01852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6858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FOLDER%20SEMINAR/robertsonian.pn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PROTHROM.pptx"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TERNAL%20ENDOMETRIAL%20GENETIC%20FACTORS.pptx" TargetMode="External"/><Relationship Id="rId2" Type="http://schemas.openxmlformats.org/officeDocument/2006/relationships/hyperlink" Target="EMBRYONIC%20GENETIC%20ABNORMALITIES.pptx"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LA%20GENES%20AND%20COMPATIBILITY.ppt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152400" y="850905"/>
            <a:ext cx="10213130" cy="4444807"/>
          </a:xfrm>
          <a:prstGeom prst="rect">
            <a:avLst/>
          </a:prstGeom>
        </p:spPr>
        <p:txBody>
          <a:bodyPr vert="horz" wrap="square" lIns="0" tIns="12700" rIns="0" bIns="0" rtlCol="0">
            <a:spAutoFit/>
          </a:bodyPr>
          <a:lstStyle/>
          <a:p>
            <a:pPr marL="12700" algn="ctr">
              <a:lnSpc>
                <a:spcPct val="100000"/>
              </a:lnSpc>
              <a:spcBef>
                <a:spcPts val="100"/>
              </a:spcBef>
            </a:pPr>
            <a:r>
              <a:rPr lang="en-US" sz="9600" spc="75" dirty="0">
                <a:solidFill>
                  <a:srgbClr val="2F416E"/>
                </a:solidFill>
              </a:rPr>
              <a:t>Genetics of Implantation Failure</a:t>
            </a:r>
            <a:endParaRPr sz="9600" dirty="0"/>
          </a:p>
        </p:txBody>
      </p:sp>
      <p:pic>
        <p:nvPicPr>
          <p:cNvPr id="19" name="object 19"/>
          <p:cNvPicPr/>
          <p:nvPr/>
        </p:nvPicPr>
        <p:blipFill>
          <a:blip r:embed="rId2" cstate="print"/>
          <a:stretch>
            <a:fillRect/>
          </a:stretch>
        </p:blipFill>
        <p:spPr>
          <a:xfrm>
            <a:off x="10153993" y="1041395"/>
            <a:ext cx="7168910" cy="8394700"/>
          </a:xfrm>
          <a:prstGeom prst="rect">
            <a:avLst/>
          </a:prstGeom>
        </p:spPr>
      </p:pic>
      <p:sp>
        <p:nvSpPr>
          <p:cNvPr id="21" name="TextBox 20">
            <a:extLst>
              <a:ext uri="{FF2B5EF4-FFF2-40B4-BE49-F238E27FC236}">
                <a16:creationId xmlns:a16="http://schemas.microsoft.com/office/drawing/2014/main" id="{F33359F2-12EC-85D2-B566-D58CDDD7A0F7}"/>
              </a:ext>
            </a:extLst>
          </p:cNvPr>
          <p:cNvSpPr txBox="1"/>
          <p:nvPr/>
        </p:nvSpPr>
        <p:spPr>
          <a:xfrm>
            <a:off x="581197" y="6676365"/>
            <a:ext cx="9144000" cy="2759730"/>
          </a:xfrm>
          <a:prstGeom prst="rect">
            <a:avLst/>
          </a:prstGeom>
          <a:noFill/>
        </p:spPr>
        <p:txBody>
          <a:bodyPr wrap="square">
            <a:spAutoFit/>
          </a:bodyPr>
          <a:lstStyle/>
          <a:p>
            <a:pPr algn="ctr">
              <a:lnSpc>
                <a:spcPct val="100000"/>
              </a:lnSpc>
              <a:spcBef>
                <a:spcPts val="75"/>
              </a:spcBef>
            </a:pPr>
            <a:endParaRPr lang="en-US" sz="1800" spc="-20" dirty="0">
              <a:solidFill>
                <a:schemeClr val="tx2">
                  <a:lumMod val="75000"/>
                </a:schemeClr>
              </a:solidFill>
              <a:latin typeface="Roboto"/>
              <a:cs typeface="Roboto"/>
            </a:endParaRPr>
          </a:p>
          <a:p>
            <a:pPr algn="ctr">
              <a:lnSpc>
                <a:spcPct val="100000"/>
              </a:lnSpc>
              <a:spcBef>
                <a:spcPts val="75"/>
              </a:spcBef>
            </a:pPr>
            <a:r>
              <a:rPr lang="en-US" sz="3600" b="1" spc="-20" dirty="0">
                <a:solidFill>
                  <a:schemeClr val="tx2">
                    <a:lumMod val="75000"/>
                  </a:schemeClr>
                </a:solidFill>
                <a:latin typeface="Roboto"/>
                <a:cs typeface="Roboto"/>
              </a:rPr>
              <a:t>Reza</a:t>
            </a:r>
            <a:r>
              <a:rPr lang="en-US" sz="3600" b="1" spc="-110" dirty="0">
                <a:solidFill>
                  <a:schemeClr val="tx2">
                    <a:lumMod val="75000"/>
                  </a:schemeClr>
                </a:solidFill>
                <a:latin typeface="Roboto"/>
                <a:cs typeface="Roboto"/>
              </a:rPr>
              <a:t> </a:t>
            </a:r>
            <a:r>
              <a:rPr lang="en-US" sz="3600" b="1" spc="-10" dirty="0" err="1">
                <a:solidFill>
                  <a:schemeClr val="tx2">
                    <a:lumMod val="75000"/>
                  </a:schemeClr>
                </a:solidFill>
                <a:latin typeface="Roboto"/>
                <a:cs typeface="Roboto"/>
              </a:rPr>
              <a:t>Pazhoomand</a:t>
            </a:r>
            <a:endParaRPr lang="en-US" sz="3600" b="1" spc="-10" dirty="0">
              <a:solidFill>
                <a:schemeClr val="tx2">
                  <a:lumMod val="75000"/>
                </a:schemeClr>
              </a:solidFill>
              <a:latin typeface="Roboto"/>
              <a:cs typeface="Roboto"/>
            </a:endParaRPr>
          </a:p>
          <a:p>
            <a:pPr algn="ctr">
              <a:lnSpc>
                <a:spcPct val="100000"/>
              </a:lnSpc>
              <a:spcBef>
                <a:spcPts val="75"/>
              </a:spcBef>
            </a:pPr>
            <a:endParaRPr lang="en-US" sz="3600" b="1" spc="-10" dirty="0">
              <a:solidFill>
                <a:schemeClr val="tx2">
                  <a:lumMod val="75000"/>
                </a:schemeClr>
              </a:solidFill>
              <a:latin typeface="Roboto"/>
              <a:cs typeface="Roboto"/>
            </a:endParaRPr>
          </a:p>
          <a:p>
            <a:pPr algn="ctr">
              <a:spcBef>
                <a:spcPts val="75"/>
              </a:spcBef>
            </a:pPr>
            <a:r>
              <a:rPr lang="en-US" sz="4400" b="1" dirty="0">
                <a:latin typeface="Times New Roman" panose="02020603050405020304" pitchFamily="18" charset="0"/>
                <a:cs typeface="Times New Roman" panose="02020603050405020304" pitchFamily="18" charset="0"/>
              </a:rPr>
              <a:t>Medical Geneticist</a:t>
            </a:r>
          </a:p>
          <a:p>
            <a:pPr algn="ctr">
              <a:lnSpc>
                <a:spcPct val="100000"/>
              </a:lnSpc>
              <a:spcBef>
                <a:spcPts val="75"/>
              </a:spcBef>
            </a:pPr>
            <a:endParaRPr lang="en-US" sz="3600" dirty="0">
              <a:solidFill>
                <a:schemeClr val="tx2">
                  <a:lumMod val="75000"/>
                </a:schemeClr>
              </a:solidFill>
              <a:latin typeface="Roboto"/>
              <a:cs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1" y="8451274"/>
            <a:ext cx="7935191" cy="1025240"/>
          </a:xfrm>
        </p:spPr>
        <p:txBody>
          <a:bodyPr>
            <a:normAutofit fontScale="90000"/>
          </a:bodyPr>
          <a:lstStyle/>
          <a:p>
            <a:r>
              <a:rPr lang="en-US" dirty="0">
                <a:solidFill>
                  <a:srgbClr val="C00000"/>
                </a:solidFill>
              </a:rPr>
              <a:t>45,xy,Rob(14;21)(q10;q10)</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4597" y="665019"/>
            <a:ext cx="11464869" cy="7786254"/>
          </a:xfrm>
        </p:spPr>
      </p:pic>
    </p:spTree>
    <p:extLst>
      <p:ext uri="{BB962C8B-B14F-4D97-AF65-F5344CB8AC3E}">
        <p14:creationId xmlns:p14="http://schemas.microsoft.com/office/powerpoint/2010/main" val="3976205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2E39-0E89-4B67-BD39-B2A410336813}"/>
              </a:ext>
            </a:extLst>
          </p:cNvPr>
          <p:cNvSpPr>
            <a:spLocks noGrp="1"/>
          </p:cNvSpPr>
          <p:nvPr>
            <p:ph type="title"/>
          </p:nvPr>
        </p:nvSpPr>
        <p:spPr/>
        <p:txBody>
          <a:bodyPr/>
          <a:lstStyle/>
          <a:p>
            <a:endParaRPr lang="en-US" dirty="0"/>
          </a:p>
        </p:txBody>
      </p:sp>
      <p:graphicFrame>
        <p:nvGraphicFramePr>
          <p:cNvPr id="7" name="Content Placeholder 6">
            <a:extLst>
              <a:ext uri="{FF2B5EF4-FFF2-40B4-BE49-F238E27FC236}">
                <a16:creationId xmlns:a16="http://schemas.microsoft.com/office/drawing/2014/main" id="{A0256513-77D0-4361-BB9B-A3EE69A47410}"/>
              </a:ext>
            </a:extLst>
          </p:cNvPr>
          <p:cNvGraphicFramePr>
            <a:graphicFrameLocks noGrp="1"/>
          </p:cNvGraphicFramePr>
          <p:nvPr>
            <p:ph idx="1"/>
          </p:nvPr>
        </p:nvGraphicFramePr>
        <p:xfrm>
          <a:off x="3883820" y="3200400"/>
          <a:ext cx="13373100" cy="6720459"/>
        </p:xfrm>
        <a:graphic>
          <a:graphicData uri="http://schemas.openxmlformats.org/drawingml/2006/table">
            <a:tbl>
              <a:tblPr>
                <a:tableStyleId>{5C22544A-7EE6-4342-B048-85BDC9FD1C3A}</a:tableStyleId>
              </a:tblPr>
              <a:tblGrid>
                <a:gridCol w="13373100">
                  <a:extLst>
                    <a:ext uri="{9D8B030D-6E8A-4147-A177-3AD203B41FA5}">
                      <a16:colId xmlns:a16="http://schemas.microsoft.com/office/drawing/2014/main" val="2317053387"/>
                    </a:ext>
                  </a:extLst>
                </a:gridCol>
              </a:tblGrid>
              <a:tr h="6720459">
                <a:tc>
                  <a:txBody>
                    <a:bodyPr/>
                    <a:lstStyle/>
                    <a:p>
                      <a:pPr marL="0" marR="0" algn="r" rtl="1">
                        <a:lnSpc>
                          <a:spcPct val="115000"/>
                        </a:lnSpc>
                        <a:spcBef>
                          <a:spcPts val="0"/>
                        </a:spcBef>
                        <a:spcAft>
                          <a:spcPts val="800"/>
                        </a:spcAft>
                      </a:pPr>
                      <a:r>
                        <a:rPr lang="fa-IR" sz="3000" u="sng" kern="100" dirty="0">
                          <a:effectLst/>
                        </a:rPr>
                        <a:t>نکته:</a:t>
                      </a:r>
                      <a:endParaRPr lang="en-US" sz="3000" kern="100" dirty="0">
                        <a:effectLst/>
                      </a:endParaRPr>
                    </a:p>
                    <a:p>
                      <a:pPr marL="0" marR="0" algn="r" rtl="1">
                        <a:lnSpc>
                          <a:spcPct val="115000"/>
                        </a:lnSpc>
                        <a:spcBef>
                          <a:spcPts val="0"/>
                        </a:spcBef>
                        <a:spcAft>
                          <a:spcPts val="800"/>
                        </a:spcAft>
                      </a:pPr>
                      <a:endParaRPr lang="fa-IR" sz="3000" kern="100" dirty="0">
                        <a:effectLst/>
                      </a:endParaRPr>
                    </a:p>
                    <a:p>
                      <a:pPr marL="0" marR="0" algn="r" rtl="1">
                        <a:lnSpc>
                          <a:spcPct val="115000"/>
                        </a:lnSpc>
                        <a:spcBef>
                          <a:spcPts val="0"/>
                        </a:spcBef>
                        <a:spcAft>
                          <a:spcPts val="800"/>
                        </a:spcAft>
                      </a:pPr>
                      <a:r>
                        <a:rPr lang="fa-IR" sz="3000" kern="100" dirty="0">
                          <a:effectLst/>
                        </a:rPr>
                        <a:t>در مورد جابه جایی </a:t>
                      </a:r>
                      <a:r>
                        <a:rPr lang="en-US" sz="3000" kern="100" dirty="0">
                          <a:effectLst/>
                          <a:hlinkClick r:id="rId2" action="ppaction://hlinkfile"/>
                        </a:rPr>
                        <a:t>Robertsonian</a:t>
                      </a:r>
                      <a:r>
                        <a:rPr lang="fa-IR" sz="3000" kern="100" dirty="0">
                          <a:effectLst/>
                          <a:hlinkClick r:id="rId2" action="ppaction://hlinkfile"/>
                        </a:rPr>
                        <a:t> </a:t>
                      </a:r>
                      <a:r>
                        <a:rPr lang="fa-IR" sz="3000" kern="100" dirty="0">
                          <a:effectLst/>
                        </a:rPr>
                        <a:t>، </a:t>
                      </a:r>
                      <a:r>
                        <a:rPr lang="en-US" sz="3000" kern="100" dirty="0">
                          <a:effectLst/>
                        </a:rPr>
                        <a:t>8 </a:t>
                      </a:r>
                      <a:r>
                        <a:rPr lang="fa-IR" sz="3000" kern="100" dirty="0">
                          <a:effectLst/>
                        </a:rPr>
                        <a:t> نوع گامت تولید می شود که در این مورد </a:t>
                      </a:r>
                      <a:r>
                        <a:rPr lang="en-US" sz="3000" kern="100" dirty="0">
                          <a:effectLst/>
                        </a:rPr>
                        <a:t>5</a:t>
                      </a:r>
                      <a:r>
                        <a:rPr lang="fa-IR" sz="3000" kern="100" dirty="0">
                          <a:effectLst/>
                        </a:rPr>
                        <a:t> نوع از گامت ها منجر به سقط می شوند ، یکی از گامت ها منجربه </a:t>
                      </a:r>
                      <a:r>
                        <a:rPr lang="en-US" sz="3000" kern="100" dirty="0">
                          <a:effectLst/>
                        </a:rPr>
                        <a:t>Down syndrome </a:t>
                      </a:r>
                      <a:r>
                        <a:rPr lang="fa-IR" sz="3000" kern="100" dirty="0">
                          <a:effectLst/>
                        </a:rPr>
                        <a:t> می شود و دو گامت منجر به جنبن نرمال و بالانس می شود.</a:t>
                      </a:r>
                    </a:p>
                    <a:p>
                      <a:pPr marL="0" marR="0" algn="r" rtl="1">
                        <a:lnSpc>
                          <a:spcPct val="115000"/>
                        </a:lnSpc>
                        <a:spcBef>
                          <a:spcPts val="0"/>
                        </a:spcBef>
                        <a:spcAft>
                          <a:spcPts val="800"/>
                        </a:spcAft>
                      </a:pPr>
                      <a:endParaRPr lang="fa-IR" sz="3000" kern="100" dirty="0">
                        <a:solidFill>
                          <a:schemeClr val="dk1"/>
                        </a:solidFill>
                        <a:effectLst/>
                        <a:latin typeface="+mn-lt"/>
                        <a:ea typeface="+mn-ea"/>
                        <a:cs typeface="+mn-cs"/>
                      </a:endParaRPr>
                    </a:p>
                    <a:p>
                      <a:pPr algn="r" rtl="1"/>
                      <a:r>
                        <a:rPr lang="fa-IR" sz="3000" kern="100" dirty="0">
                          <a:solidFill>
                            <a:schemeClr val="dk1"/>
                          </a:solidFill>
                          <a:effectLst/>
                          <a:latin typeface="+mn-lt"/>
                          <a:ea typeface="+mn-ea"/>
                          <a:cs typeface="+mn-cs"/>
                        </a:rPr>
                        <a:t>اما در این مورد طرف مقابل هم باید کاریوتیپ شود حتی اگر علت سقط ها به ظاهر مشخص شده باشد در </a:t>
                      </a:r>
                      <a:r>
                        <a:rPr lang="en-US" sz="3000" kern="100" dirty="0">
                          <a:solidFill>
                            <a:schemeClr val="dk1"/>
                          </a:solidFill>
                          <a:effectLst/>
                          <a:latin typeface="+mn-lt"/>
                          <a:ea typeface="+mn-ea"/>
                          <a:cs typeface="+mn-cs"/>
                        </a:rPr>
                        <a:t>hx</a:t>
                      </a:r>
                      <a:r>
                        <a:rPr lang="fa-IR" sz="3000" kern="100" dirty="0">
                          <a:solidFill>
                            <a:schemeClr val="dk1"/>
                          </a:solidFill>
                          <a:effectLst/>
                          <a:latin typeface="+mn-lt"/>
                          <a:ea typeface="+mn-ea"/>
                          <a:cs typeface="+mn-cs"/>
                        </a:rPr>
                        <a:t> داشتیم که خانم هم از ازدواج قبلی چهارسال ناباروری داشته است</a:t>
                      </a:r>
                      <a:r>
                        <a:rPr lang="fa-IR" sz="2700" kern="1200" dirty="0">
                          <a:solidFill>
                            <a:schemeClr val="dk1"/>
                          </a:solidFill>
                          <a:effectLst/>
                          <a:latin typeface="+mn-lt"/>
                          <a:ea typeface="+mn-ea"/>
                          <a:cs typeface="+mn-cs"/>
                        </a:rPr>
                        <a:t>.</a:t>
                      </a:r>
                      <a:endParaRPr lang="en-US" sz="2700" kern="1200" dirty="0">
                        <a:solidFill>
                          <a:schemeClr val="dk1"/>
                        </a:solidFill>
                        <a:effectLst/>
                        <a:latin typeface="+mn-lt"/>
                        <a:ea typeface="+mn-ea"/>
                        <a:cs typeface="+mn-cs"/>
                      </a:endParaRPr>
                    </a:p>
                    <a:p>
                      <a:pPr rtl="1"/>
                      <a:r>
                        <a:rPr lang="fa-IR" sz="2700" kern="1200" dirty="0">
                          <a:solidFill>
                            <a:schemeClr val="dk1"/>
                          </a:solidFill>
                          <a:effectLst/>
                          <a:latin typeface="+mn-lt"/>
                          <a:ea typeface="+mn-ea"/>
                          <a:cs typeface="+mn-cs"/>
                        </a:rPr>
                        <a:t> </a:t>
                      </a:r>
                      <a:endParaRPr lang="en-US" sz="2700" kern="1200" dirty="0">
                        <a:solidFill>
                          <a:schemeClr val="dk1"/>
                        </a:solidFill>
                        <a:effectLst/>
                        <a:latin typeface="+mn-lt"/>
                        <a:ea typeface="+mn-ea"/>
                        <a:cs typeface="+mn-cs"/>
                      </a:endParaRPr>
                    </a:p>
                    <a:p>
                      <a:pPr marL="0" marR="0" algn="r" rtl="1">
                        <a:lnSpc>
                          <a:spcPct val="115000"/>
                        </a:lnSpc>
                        <a:spcBef>
                          <a:spcPts val="0"/>
                        </a:spcBef>
                        <a:spcAft>
                          <a:spcPts val="800"/>
                        </a:spcAft>
                      </a:pPr>
                      <a:endParaRPr lang="fa-IR" sz="30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15000"/>
                        </a:lnSpc>
                        <a:spcBef>
                          <a:spcPts val="0"/>
                        </a:spcBef>
                        <a:spcAft>
                          <a:spcPts val="800"/>
                        </a:spcAft>
                      </a:pPr>
                      <a:endParaRPr lang="en-US" sz="3000" kern="100" dirty="0">
                        <a:effectLst/>
                        <a:latin typeface="Calibri" panose="020F0502020204030204" pitchFamily="34" charset="0"/>
                        <a:ea typeface="Calibri" panose="020F0502020204030204" pitchFamily="34" charset="0"/>
                        <a:cs typeface="Arial" panose="020B0604020202020204" pitchFamily="34" charset="0"/>
                      </a:endParaRPr>
                    </a:p>
                  </a:txBody>
                  <a:tcPr marL="171450" marR="171450" marT="0" marB="0"/>
                </a:tc>
                <a:extLst>
                  <a:ext uri="{0D108BD9-81ED-4DB2-BD59-A6C34878D82A}">
                    <a16:rowId xmlns:a16="http://schemas.microsoft.com/office/drawing/2014/main" val="2242545989"/>
                  </a:ext>
                </a:extLst>
              </a:tr>
            </a:tbl>
          </a:graphicData>
        </a:graphic>
      </p:graphicFrame>
    </p:spTree>
    <p:extLst>
      <p:ext uri="{BB962C8B-B14F-4D97-AF65-F5344CB8AC3E}">
        <p14:creationId xmlns:p14="http://schemas.microsoft.com/office/powerpoint/2010/main" val="359804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DDC560-50EB-40EB-BA45-4DB2C0D0A2B7}"/>
              </a:ext>
            </a:extLst>
          </p:cNvPr>
          <p:cNvPicPr>
            <a:picLocks noGrp="1" noChangeAspect="1"/>
          </p:cNvPicPr>
          <p:nvPr>
            <p:ph idx="1"/>
          </p:nvPr>
        </p:nvPicPr>
        <p:blipFill>
          <a:blip r:embed="rId2"/>
          <a:stretch>
            <a:fillRect/>
          </a:stretch>
        </p:blipFill>
        <p:spPr>
          <a:xfrm>
            <a:off x="3194233" y="1771651"/>
            <a:ext cx="14901662" cy="7600949"/>
          </a:xfrm>
        </p:spPr>
      </p:pic>
    </p:spTree>
    <p:extLst>
      <p:ext uri="{BB962C8B-B14F-4D97-AF65-F5344CB8AC3E}">
        <p14:creationId xmlns:p14="http://schemas.microsoft.com/office/powerpoint/2010/main" val="429328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F0C9-E69B-4043-A74D-A7C7CD4856B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55AE1ED-0FC4-45D0-934B-8FA2AB2A508F}"/>
              </a:ext>
            </a:extLst>
          </p:cNvPr>
          <p:cNvSpPr>
            <a:spLocks noGrp="1"/>
          </p:cNvSpPr>
          <p:nvPr>
            <p:ph idx="1"/>
          </p:nvPr>
        </p:nvSpPr>
        <p:spPr/>
        <p:txBody>
          <a:bodyPr>
            <a:normAutofit/>
          </a:bodyPr>
          <a:lstStyle/>
          <a:p>
            <a:pPr algn="r"/>
            <a:r>
              <a:rPr lang="fa-IR" sz="4200" dirty="0">
                <a:latin typeface="Times New Roman" panose="02020603050405020304" pitchFamily="18" charset="0"/>
                <a:ea typeface="Calibri" panose="020F0502020204030204" pitchFamily="34" charset="0"/>
                <a:cs typeface="B Nazanin"/>
              </a:rPr>
              <a:t>از آنجایی که بیش از نیمی از بارداری ها بدون اطلاع مادر از باردار بودن منجر به سقط می شود در موارد ناباروری نیز کاریوتیپ باید انجام شود.</a:t>
            </a:r>
            <a:endParaRPr lang="en-US" sz="4200" dirty="0"/>
          </a:p>
          <a:p>
            <a:pPr marL="0" algn="ctr" rtl="1">
              <a:lnSpc>
                <a:spcPct val="115000"/>
              </a:lnSpc>
              <a:spcBef>
                <a:spcPts val="0"/>
              </a:spcBef>
              <a:spcAft>
                <a:spcPts val="1200"/>
              </a:spcAft>
            </a:pPr>
            <a:endParaRPr lang="fa-IR" kern="100" dirty="0">
              <a:latin typeface="Times New Roman" panose="02020603050405020304" pitchFamily="18" charset="0"/>
              <a:ea typeface="Calibri" panose="020F0502020204030204" pitchFamily="34" charset="0"/>
              <a:cs typeface="B Nazanin"/>
            </a:endParaRPr>
          </a:p>
          <a:p>
            <a:pPr marL="0" algn="ctr" rtl="1">
              <a:lnSpc>
                <a:spcPct val="115000"/>
              </a:lnSpc>
              <a:spcBef>
                <a:spcPts val="0"/>
              </a:spcBef>
              <a:spcAft>
                <a:spcPts val="1200"/>
              </a:spcAft>
            </a:pPr>
            <a:endParaRPr lang="fa-IR" kern="100" dirty="0">
              <a:latin typeface="Times New Roman" panose="02020603050405020304" pitchFamily="18" charset="0"/>
              <a:ea typeface="Calibri" panose="020F0502020204030204" pitchFamily="34" charset="0"/>
              <a:cs typeface="B Nazanin"/>
            </a:endParaRPr>
          </a:p>
          <a:p>
            <a:pPr marL="0" algn="ctr" rtl="1">
              <a:lnSpc>
                <a:spcPct val="115000"/>
              </a:lnSpc>
              <a:spcBef>
                <a:spcPts val="0"/>
              </a:spcBef>
              <a:spcAft>
                <a:spcPts val="1200"/>
              </a:spcAft>
            </a:pPr>
            <a:r>
              <a:rPr lang="fa-IR" sz="3600" kern="100" dirty="0">
                <a:latin typeface="Times New Roman" panose="02020603050405020304" pitchFamily="18" charset="0"/>
                <a:ea typeface="Calibri" panose="020F0502020204030204" pitchFamily="34" charset="0"/>
                <a:cs typeface="B Nazanin"/>
              </a:rPr>
              <a:t>در بررسی کاریوتیپ خانم مشخص شده خانم نیز ترانس لوکیشن دارد</a:t>
            </a:r>
            <a:endParaRPr lang="en-US" sz="3600" kern="100" dirty="0">
              <a:latin typeface="Calibri" panose="020F0502020204030204" pitchFamily="34" charset="0"/>
              <a:ea typeface="Calibri" panose="020F0502020204030204" pitchFamily="34" charset="0"/>
              <a:cs typeface="Arial" panose="020B0604020202020204" pitchFamily="34" charset="0"/>
            </a:endParaRPr>
          </a:p>
          <a:p>
            <a:pPr marL="0" algn="ctr" rtl="1">
              <a:lnSpc>
                <a:spcPct val="115000"/>
              </a:lnSpc>
              <a:spcBef>
                <a:spcPts val="0"/>
              </a:spcBef>
              <a:spcAft>
                <a:spcPts val="1200"/>
              </a:spcAft>
            </a:pPr>
            <a:r>
              <a:rPr lang="en-US" sz="3600" kern="100" dirty="0">
                <a:latin typeface="Times New Roman" panose="02020603050405020304" pitchFamily="18" charset="0"/>
                <a:ea typeface="Calibri" panose="020F0502020204030204" pitchFamily="34" charset="0"/>
                <a:cs typeface="B Nazanin"/>
              </a:rPr>
              <a:t>46 ,  xx , t(4;10) (q35;q11)</a:t>
            </a:r>
            <a:endParaRPr lang="en-US" sz="3600" kern="100" dirty="0">
              <a:latin typeface="Calibri" panose="020F0502020204030204" pitchFamily="34" charset="0"/>
              <a:ea typeface="Calibri" panose="020F0502020204030204" pitchFamily="34" charset="0"/>
              <a:cs typeface="Arial" panose="020B0604020202020204" pitchFamily="34" charset="0"/>
            </a:endParaRPr>
          </a:p>
          <a:p>
            <a:pPr algn="r"/>
            <a:endParaRPr lang="en-US" sz="4200" dirty="0"/>
          </a:p>
        </p:txBody>
      </p:sp>
    </p:spTree>
    <p:extLst>
      <p:ext uri="{BB962C8B-B14F-4D97-AF65-F5344CB8AC3E}">
        <p14:creationId xmlns:p14="http://schemas.microsoft.com/office/powerpoint/2010/main" val="668587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022" y="9291755"/>
            <a:ext cx="6769028" cy="767945"/>
          </a:xfrm>
        </p:spPr>
        <p:txBody>
          <a:bodyPr>
            <a:normAutofit fontScale="90000"/>
          </a:bodyPr>
          <a:lstStyle/>
          <a:p>
            <a:r>
              <a:rPr lang="en-US" dirty="0">
                <a:solidFill>
                  <a:srgbClr val="C00000"/>
                </a:solidFill>
              </a:rPr>
              <a:t>46,xy,t(4;10)(q35;q11)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6896" y="1100828"/>
            <a:ext cx="11559959" cy="8085344"/>
          </a:xfrm>
        </p:spPr>
      </p:pic>
    </p:spTree>
    <p:extLst>
      <p:ext uri="{BB962C8B-B14F-4D97-AF65-F5344CB8AC3E}">
        <p14:creationId xmlns:p14="http://schemas.microsoft.com/office/powerpoint/2010/main" val="68901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B65662-62A8-4F3F-B7DD-E3C593A2AD5E}"/>
              </a:ext>
            </a:extLst>
          </p:cNvPr>
          <p:cNvSpPr>
            <a:spLocks noGrp="1"/>
          </p:cNvSpPr>
          <p:nvPr>
            <p:ph idx="1"/>
          </p:nvPr>
        </p:nvSpPr>
        <p:spPr>
          <a:xfrm>
            <a:off x="3883818" y="757238"/>
            <a:ext cx="13373100" cy="8109596"/>
          </a:xfrm>
        </p:spPr>
        <p:txBody>
          <a:bodyPr/>
          <a:lstStyle/>
          <a:p>
            <a:pPr marL="0" algn="r" rtl="1">
              <a:lnSpc>
                <a:spcPct val="115000"/>
              </a:lnSpc>
              <a:spcBef>
                <a:spcPts val="0"/>
              </a:spcBef>
              <a:spcAft>
                <a:spcPts val="1200"/>
              </a:spcAft>
            </a:pPr>
            <a:r>
              <a:rPr lang="fa-IR" kern="100" dirty="0">
                <a:latin typeface="Times New Roman" panose="02020603050405020304" pitchFamily="18" charset="0"/>
                <a:ea typeface="Calibri" panose="020F0502020204030204" pitchFamily="34" charset="0"/>
                <a:cs typeface="B Nazanin"/>
              </a:rPr>
              <a:t>در موارد جابه جایی </a:t>
            </a:r>
            <a:r>
              <a:rPr lang="fa-IR" kern="100" dirty="0">
                <a:solidFill>
                  <a:schemeClr val="accent6"/>
                </a:solidFill>
                <a:latin typeface="Times New Roman" panose="02020603050405020304" pitchFamily="18" charset="0"/>
                <a:ea typeface="Calibri" panose="020F0502020204030204" pitchFamily="34" charset="0"/>
                <a:cs typeface="B Nazanin"/>
              </a:rPr>
              <a:t>غیر </a:t>
            </a:r>
            <a:r>
              <a:rPr lang="en-US" sz="2400" kern="100" dirty="0">
                <a:solidFill>
                  <a:schemeClr val="accent6"/>
                </a:solidFill>
                <a:latin typeface="Times New Roman" panose="02020603050405020304" pitchFamily="18" charset="0"/>
                <a:ea typeface="Calibri" panose="020F0502020204030204" pitchFamily="34" charset="0"/>
                <a:cs typeface="B Nazanin"/>
              </a:rPr>
              <a:t> Robertsonian</a:t>
            </a:r>
            <a:r>
              <a:rPr lang="fa-IR" kern="100" dirty="0">
                <a:latin typeface="Times New Roman" panose="02020603050405020304" pitchFamily="18" charset="0"/>
                <a:ea typeface="Calibri" panose="020F0502020204030204" pitchFamily="34" charset="0"/>
                <a:cs typeface="B Nazanin"/>
              </a:rPr>
              <a:t>، دو طرفه می توان انتظار  14نوع گامت در فرد داشت که تنها دوتا از آنها قابل بقاست ( نرمال و بالانس) و بقیه سقط می شوند</a:t>
            </a:r>
            <a:endParaRPr lang="en-US" sz="2400" kern="100" dirty="0">
              <a:latin typeface="Calibri" panose="020F0502020204030204" pitchFamily="34" charset="0"/>
              <a:ea typeface="Calibri" panose="020F0502020204030204" pitchFamily="34" charset="0"/>
              <a:cs typeface="Arial" panose="020B0604020202020204" pitchFamily="34" charset="0"/>
            </a:endParaRPr>
          </a:p>
          <a:p>
            <a:pPr marL="0" indent="0" algn="r">
              <a:buNone/>
            </a:pPr>
            <a:endParaRPr lang="en-US" dirty="0">
              <a:cs typeface="B Nazanin"/>
            </a:endParaRPr>
          </a:p>
        </p:txBody>
      </p:sp>
      <p:pic>
        <p:nvPicPr>
          <p:cNvPr id="9" name="Picture 8">
            <a:extLst>
              <a:ext uri="{FF2B5EF4-FFF2-40B4-BE49-F238E27FC236}">
                <a16:creationId xmlns:a16="http://schemas.microsoft.com/office/drawing/2014/main" id="{E52D5138-7E06-4C36-BE7D-AAEDEED59DA4}"/>
              </a:ext>
            </a:extLst>
          </p:cNvPr>
          <p:cNvPicPr>
            <a:picLocks noChangeAspect="1"/>
          </p:cNvPicPr>
          <p:nvPr/>
        </p:nvPicPr>
        <p:blipFill>
          <a:blip r:embed="rId2"/>
          <a:stretch>
            <a:fillRect/>
          </a:stretch>
        </p:blipFill>
        <p:spPr>
          <a:xfrm>
            <a:off x="3714750" y="2214563"/>
            <a:ext cx="14263362" cy="7629525"/>
          </a:xfrm>
          <a:prstGeom prst="rect">
            <a:avLst/>
          </a:prstGeom>
        </p:spPr>
      </p:pic>
    </p:spTree>
    <p:extLst>
      <p:ext uri="{BB962C8B-B14F-4D97-AF65-F5344CB8AC3E}">
        <p14:creationId xmlns:p14="http://schemas.microsoft.com/office/powerpoint/2010/main" val="341535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4EC3-A1FD-4B23-9679-36BC4CD0574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757B8B8-F573-4B83-9BAF-E92ADE9A4791}"/>
              </a:ext>
            </a:extLst>
          </p:cNvPr>
          <p:cNvSpPr>
            <a:spLocks noGrp="1"/>
          </p:cNvSpPr>
          <p:nvPr>
            <p:ph idx="1"/>
          </p:nvPr>
        </p:nvSpPr>
        <p:spPr/>
        <p:txBody>
          <a:bodyPr>
            <a:normAutofit/>
          </a:bodyPr>
          <a:lstStyle/>
          <a:p>
            <a:pPr algn="r"/>
            <a:r>
              <a:rPr lang="fa-IR" sz="3600" dirty="0">
                <a:latin typeface="Times New Roman" panose="02020603050405020304" pitchFamily="18" charset="0"/>
                <a:ea typeface="Calibri" panose="020F0502020204030204" pitchFamily="34" charset="0"/>
                <a:cs typeface="B Nazanin"/>
              </a:rPr>
              <a:t>در مواردی که ترنس لوکیشن بین کروموزوم های پرژن اتفاق می افتد با توجه به اینکه تنها میزان کوچکی از این کروموزوم ها می تواند با زنده ماندن جنین حتی در هفته های اول بارداری مغایرت داشته باشد، بنابراین ممکن است به عنوان ناباروری قلمداد شود و قبل از اطلاع مادر از بارداری، جنین سقط شود.</a:t>
            </a:r>
            <a:endParaRPr lang="en-US" sz="3600" dirty="0"/>
          </a:p>
        </p:txBody>
      </p:sp>
    </p:spTree>
    <p:extLst>
      <p:ext uri="{BB962C8B-B14F-4D97-AF65-F5344CB8AC3E}">
        <p14:creationId xmlns:p14="http://schemas.microsoft.com/office/powerpoint/2010/main" val="1204424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object 22"/>
          <p:cNvGrpSpPr/>
          <p:nvPr/>
        </p:nvGrpSpPr>
        <p:grpSpPr>
          <a:xfrm>
            <a:off x="0" y="571500"/>
            <a:ext cx="14297025" cy="1447800"/>
            <a:chOff x="0" y="304800"/>
            <a:chExt cx="14297025" cy="1447800"/>
          </a:xfrm>
        </p:grpSpPr>
        <p:sp>
          <p:nvSpPr>
            <p:cNvPr id="23" name="object 23"/>
            <p:cNvSpPr/>
            <p:nvPr/>
          </p:nvSpPr>
          <p:spPr>
            <a:xfrm>
              <a:off x="0" y="304800"/>
              <a:ext cx="14297025" cy="1447800"/>
            </a:xfrm>
            <a:custGeom>
              <a:avLst/>
              <a:gdLst/>
              <a:ahLst/>
              <a:cxnLst/>
              <a:rect l="l" t="t" r="r" b="b"/>
              <a:pathLst>
                <a:path w="14297025" h="1447800">
                  <a:moveTo>
                    <a:pt x="14297025" y="1447800"/>
                  </a:moveTo>
                  <a:lnTo>
                    <a:pt x="0" y="1447800"/>
                  </a:lnTo>
                  <a:lnTo>
                    <a:pt x="0" y="0"/>
                  </a:lnTo>
                  <a:lnTo>
                    <a:pt x="14297025" y="0"/>
                  </a:lnTo>
                  <a:lnTo>
                    <a:pt x="14297025" y="1447800"/>
                  </a:lnTo>
                  <a:close/>
                </a:path>
              </a:pathLst>
            </a:custGeom>
            <a:solidFill>
              <a:srgbClr val="2F416E"/>
            </a:solidFill>
          </p:spPr>
          <p:txBody>
            <a:bodyPr wrap="square" lIns="0" tIns="0" rIns="0" bIns="0" rtlCol="0"/>
            <a:lstStyle/>
            <a:p>
              <a:endParaRPr/>
            </a:p>
          </p:txBody>
        </p:sp>
        <p:sp>
          <p:nvSpPr>
            <p:cNvPr id="24" name="object 24"/>
            <p:cNvSpPr/>
            <p:nvPr/>
          </p:nvSpPr>
          <p:spPr>
            <a:xfrm>
              <a:off x="13774446" y="815948"/>
              <a:ext cx="238125" cy="509270"/>
            </a:xfrm>
            <a:custGeom>
              <a:avLst/>
              <a:gdLst/>
              <a:ahLst/>
              <a:cxnLst/>
              <a:rect l="l" t="t" r="r" b="b"/>
              <a:pathLst>
                <a:path w="238125" h="509269">
                  <a:moveTo>
                    <a:pt x="164604" y="455803"/>
                  </a:moveTo>
                  <a:lnTo>
                    <a:pt x="158953" y="451116"/>
                  </a:lnTo>
                  <a:lnTo>
                    <a:pt x="152857" y="446633"/>
                  </a:lnTo>
                  <a:lnTo>
                    <a:pt x="146443" y="442264"/>
                  </a:lnTo>
                  <a:lnTo>
                    <a:pt x="55270" y="442264"/>
                  </a:lnTo>
                  <a:lnTo>
                    <a:pt x="48844" y="446633"/>
                  </a:lnTo>
                  <a:lnTo>
                    <a:pt x="42760" y="451116"/>
                  </a:lnTo>
                  <a:lnTo>
                    <a:pt x="37109" y="455803"/>
                  </a:lnTo>
                  <a:lnTo>
                    <a:pt x="164604" y="455803"/>
                  </a:lnTo>
                  <a:close/>
                </a:path>
                <a:path w="238125" h="509269">
                  <a:moveTo>
                    <a:pt x="164604" y="327406"/>
                  </a:moveTo>
                  <a:lnTo>
                    <a:pt x="37109" y="327406"/>
                  </a:lnTo>
                  <a:lnTo>
                    <a:pt x="42773" y="332079"/>
                  </a:lnTo>
                  <a:lnTo>
                    <a:pt x="48844" y="336575"/>
                  </a:lnTo>
                  <a:lnTo>
                    <a:pt x="55270" y="340944"/>
                  </a:lnTo>
                  <a:lnTo>
                    <a:pt x="146443" y="340944"/>
                  </a:lnTo>
                  <a:lnTo>
                    <a:pt x="152857" y="336575"/>
                  </a:lnTo>
                  <a:lnTo>
                    <a:pt x="158940" y="332079"/>
                  </a:lnTo>
                  <a:lnTo>
                    <a:pt x="164604" y="327406"/>
                  </a:lnTo>
                  <a:close/>
                </a:path>
                <a:path w="238125" h="509269">
                  <a:moveTo>
                    <a:pt x="164604" y="181533"/>
                  </a:moveTo>
                  <a:lnTo>
                    <a:pt x="158953" y="176847"/>
                  </a:lnTo>
                  <a:lnTo>
                    <a:pt x="152857" y="172364"/>
                  </a:lnTo>
                  <a:lnTo>
                    <a:pt x="146443" y="167995"/>
                  </a:lnTo>
                  <a:lnTo>
                    <a:pt x="55270" y="167995"/>
                  </a:lnTo>
                  <a:lnTo>
                    <a:pt x="48844" y="172364"/>
                  </a:lnTo>
                  <a:lnTo>
                    <a:pt x="42773" y="176847"/>
                  </a:lnTo>
                  <a:lnTo>
                    <a:pt x="37109" y="181533"/>
                  </a:lnTo>
                  <a:lnTo>
                    <a:pt x="164604" y="181533"/>
                  </a:lnTo>
                  <a:close/>
                </a:path>
                <a:path w="238125" h="509269">
                  <a:moveTo>
                    <a:pt x="164604" y="53136"/>
                  </a:moveTo>
                  <a:lnTo>
                    <a:pt x="37109" y="53136"/>
                  </a:lnTo>
                  <a:lnTo>
                    <a:pt x="42773" y="57823"/>
                  </a:lnTo>
                  <a:lnTo>
                    <a:pt x="48844" y="62306"/>
                  </a:lnTo>
                  <a:lnTo>
                    <a:pt x="55270" y="66675"/>
                  </a:lnTo>
                  <a:lnTo>
                    <a:pt x="146443" y="66675"/>
                  </a:lnTo>
                  <a:lnTo>
                    <a:pt x="152857" y="62306"/>
                  </a:lnTo>
                  <a:lnTo>
                    <a:pt x="158953" y="57823"/>
                  </a:lnTo>
                  <a:lnTo>
                    <a:pt x="164604" y="53136"/>
                  </a:lnTo>
                  <a:close/>
                </a:path>
                <a:path w="238125" h="509269">
                  <a:moveTo>
                    <a:pt x="201714" y="508939"/>
                  </a:moveTo>
                  <a:lnTo>
                    <a:pt x="200571" y="504304"/>
                  </a:lnTo>
                  <a:lnTo>
                    <a:pt x="199009" y="499795"/>
                  </a:lnTo>
                  <a:lnTo>
                    <a:pt x="197015" y="495401"/>
                  </a:lnTo>
                  <a:lnTo>
                    <a:pt x="4699" y="495401"/>
                  </a:lnTo>
                  <a:lnTo>
                    <a:pt x="2692" y="499795"/>
                  </a:lnTo>
                  <a:lnTo>
                    <a:pt x="1143" y="504304"/>
                  </a:lnTo>
                  <a:lnTo>
                    <a:pt x="0" y="508939"/>
                  </a:lnTo>
                  <a:lnTo>
                    <a:pt x="201714" y="508939"/>
                  </a:lnTo>
                  <a:close/>
                </a:path>
                <a:path w="238125" h="509269">
                  <a:moveTo>
                    <a:pt x="201714" y="274269"/>
                  </a:moveTo>
                  <a:lnTo>
                    <a:pt x="0" y="274269"/>
                  </a:lnTo>
                  <a:lnTo>
                    <a:pt x="1143" y="278904"/>
                  </a:lnTo>
                  <a:lnTo>
                    <a:pt x="2692" y="283400"/>
                  </a:lnTo>
                  <a:lnTo>
                    <a:pt x="4699" y="287807"/>
                  </a:lnTo>
                  <a:lnTo>
                    <a:pt x="197015" y="287807"/>
                  </a:lnTo>
                  <a:lnTo>
                    <a:pt x="199009" y="283400"/>
                  </a:lnTo>
                  <a:lnTo>
                    <a:pt x="200571" y="278904"/>
                  </a:lnTo>
                  <a:lnTo>
                    <a:pt x="201714" y="274269"/>
                  </a:lnTo>
                  <a:close/>
                </a:path>
                <a:path w="238125" h="509269">
                  <a:moveTo>
                    <a:pt x="201714" y="234670"/>
                  </a:moveTo>
                  <a:lnTo>
                    <a:pt x="200571" y="230047"/>
                  </a:lnTo>
                  <a:lnTo>
                    <a:pt x="199009" y="225539"/>
                  </a:lnTo>
                  <a:lnTo>
                    <a:pt x="197015" y="221132"/>
                  </a:lnTo>
                  <a:lnTo>
                    <a:pt x="4699" y="221132"/>
                  </a:lnTo>
                  <a:lnTo>
                    <a:pt x="2692" y="225539"/>
                  </a:lnTo>
                  <a:lnTo>
                    <a:pt x="1143" y="230047"/>
                  </a:lnTo>
                  <a:lnTo>
                    <a:pt x="0" y="234670"/>
                  </a:lnTo>
                  <a:lnTo>
                    <a:pt x="201714" y="234670"/>
                  </a:lnTo>
                  <a:close/>
                </a:path>
                <a:path w="238125" h="509269">
                  <a:moveTo>
                    <a:pt x="201714" y="0"/>
                  </a:moveTo>
                  <a:lnTo>
                    <a:pt x="0" y="0"/>
                  </a:lnTo>
                  <a:lnTo>
                    <a:pt x="1143" y="4622"/>
                  </a:lnTo>
                  <a:lnTo>
                    <a:pt x="2705" y="9131"/>
                  </a:lnTo>
                  <a:lnTo>
                    <a:pt x="4699" y="13538"/>
                  </a:lnTo>
                  <a:lnTo>
                    <a:pt x="197015" y="13538"/>
                  </a:lnTo>
                  <a:lnTo>
                    <a:pt x="199009" y="9131"/>
                  </a:lnTo>
                  <a:lnTo>
                    <a:pt x="200571" y="4622"/>
                  </a:lnTo>
                  <a:lnTo>
                    <a:pt x="201714" y="0"/>
                  </a:lnTo>
                  <a:close/>
                </a:path>
                <a:path w="238125" h="509269">
                  <a:moveTo>
                    <a:pt x="237896" y="254469"/>
                  </a:moveTo>
                  <a:lnTo>
                    <a:pt x="227266" y="205790"/>
                  </a:lnTo>
                  <a:lnTo>
                    <a:pt x="194957" y="163106"/>
                  </a:lnTo>
                  <a:lnTo>
                    <a:pt x="151409" y="130873"/>
                  </a:lnTo>
                  <a:lnTo>
                    <a:pt x="135369" y="121246"/>
                  </a:lnTo>
                  <a:lnTo>
                    <a:pt x="129209" y="124764"/>
                  </a:lnTo>
                  <a:lnTo>
                    <a:pt x="116878" y="131686"/>
                  </a:lnTo>
                  <a:lnTo>
                    <a:pt x="107810" y="136715"/>
                  </a:lnTo>
                  <a:lnTo>
                    <a:pt x="146951" y="160172"/>
                  </a:lnTo>
                  <a:lnTo>
                    <a:pt x="179793" y="186093"/>
                  </a:lnTo>
                  <a:lnTo>
                    <a:pt x="202399" y="216750"/>
                  </a:lnTo>
                  <a:lnTo>
                    <a:pt x="210807" y="254469"/>
                  </a:lnTo>
                  <a:lnTo>
                    <a:pt x="202399" y="292188"/>
                  </a:lnTo>
                  <a:lnTo>
                    <a:pt x="179793" y="322846"/>
                  </a:lnTo>
                  <a:lnTo>
                    <a:pt x="146951" y="348767"/>
                  </a:lnTo>
                  <a:lnTo>
                    <a:pt x="107810" y="372224"/>
                  </a:lnTo>
                  <a:lnTo>
                    <a:pt x="123050" y="380707"/>
                  </a:lnTo>
                  <a:lnTo>
                    <a:pt x="129209" y="384175"/>
                  </a:lnTo>
                  <a:lnTo>
                    <a:pt x="135369" y="387692"/>
                  </a:lnTo>
                  <a:lnTo>
                    <a:pt x="151409" y="378066"/>
                  </a:lnTo>
                  <a:lnTo>
                    <a:pt x="194957" y="345833"/>
                  </a:lnTo>
                  <a:lnTo>
                    <a:pt x="227266" y="303161"/>
                  </a:lnTo>
                  <a:lnTo>
                    <a:pt x="235242" y="279641"/>
                  </a:lnTo>
                  <a:lnTo>
                    <a:pt x="237896" y="254469"/>
                  </a:lnTo>
                  <a:close/>
                </a:path>
              </a:pathLst>
            </a:custGeom>
            <a:solidFill>
              <a:srgbClr val="FFFFFF"/>
            </a:solidFill>
          </p:spPr>
          <p:txBody>
            <a:bodyPr wrap="square" lIns="0" tIns="0" rIns="0" bIns="0" rtlCol="0"/>
            <a:lstStyle/>
            <a:p>
              <a:endParaRPr/>
            </a:p>
          </p:txBody>
        </p:sp>
        <p:pic>
          <p:nvPicPr>
            <p:cNvPr id="25" name="object 25"/>
            <p:cNvPicPr/>
            <p:nvPr/>
          </p:nvPicPr>
          <p:blipFill>
            <a:blip r:embed="rId2" cstate="print"/>
            <a:stretch>
              <a:fillRect/>
            </a:stretch>
          </p:blipFill>
          <p:spPr>
            <a:xfrm>
              <a:off x="13738265" y="1211455"/>
              <a:ext cx="130088" cy="146764"/>
            </a:xfrm>
            <a:prstGeom prst="rect">
              <a:avLst/>
            </a:prstGeom>
          </p:spPr>
        </p:pic>
        <p:pic>
          <p:nvPicPr>
            <p:cNvPr id="26" name="object 26"/>
            <p:cNvPicPr/>
            <p:nvPr/>
          </p:nvPicPr>
          <p:blipFill>
            <a:blip r:embed="rId3" cstate="print"/>
            <a:stretch>
              <a:fillRect/>
            </a:stretch>
          </p:blipFill>
          <p:spPr>
            <a:xfrm>
              <a:off x="13738265" y="782603"/>
              <a:ext cx="130088" cy="146764"/>
            </a:xfrm>
            <a:prstGeom prst="rect">
              <a:avLst/>
            </a:prstGeom>
          </p:spPr>
        </p:pic>
      </p:grpSp>
      <p:sp>
        <p:nvSpPr>
          <p:cNvPr id="7" name="TextBox 6">
            <a:extLst>
              <a:ext uri="{FF2B5EF4-FFF2-40B4-BE49-F238E27FC236}">
                <a16:creationId xmlns:a16="http://schemas.microsoft.com/office/drawing/2014/main" id="{DEC32447-B40C-C2AD-9330-85F9730B3608}"/>
              </a:ext>
            </a:extLst>
          </p:cNvPr>
          <p:cNvSpPr txBox="1"/>
          <p:nvPr/>
        </p:nvSpPr>
        <p:spPr>
          <a:xfrm>
            <a:off x="-76200" y="571500"/>
            <a:ext cx="18440400" cy="1200329"/>
          </a:xfrm>
          <a:prstGeom prst="rect">
            <a:avLst/>
          </a:prstGeom>
          <a:noFill/>
        </p:spPr>
        <p:txBody>
          <a:bodyPr wrap="square">
            <a:spAutoFit/>
          </a:bodyPr>
          <a:lstStyle/>
          <a:p>
            <a:r>
              <a:rPr lang="en-US" sz="7200" spc="70" dirty="0">
                <a:solidFill>
                  <a:schemeClr val="bg1"/>
                </a:solidFill>
              </a:rPr>
              <a:t>GENETIC</a:t>
            </a:r>
            <a:r>
              <a:rPr lang="en-US" sz="7200" spc="5" dirty="0">
                <a:solidFill>
                  <a:schemeClr val="bg1"/>
                </a:solidFill>
              </a:rPr>
              <a:t> </a:t>
            </a:r>
            <a:r>
              <a:rPr lang="en-US" sz="7200" spc="90" dirty="0">
                <a:solidFill>
                  <a:schemeClr val="bg1"/>
                </a:solidFill>
              </a:rPr>
              <a:t>TESTING</a:t>
            </a:r>
            <a:r>
              <a:rPr lang="en-US" sz="7200" spc="5" dirty="0">
                <a:solidFill>
                  <a:schemeClr val="bg1"/>
                </a:solidFill>
              </a:rPr>
              <a:t> </a:t>
            </a:r>
            <a:r>
              <a:rPr lang="en-US" sz="7200" spc="-10" dirty="0">
                <a:solidFill>
                  <a:schemeClr val="bg1"/>
                </a:solidFill>
              </a:rPr>
              <a:t>OPTIONS:</a:t>
            </a:r>
            <a:endParaRPr lang="en-US" sz="7200" dirty="0">
              <a:solidFill>
                <a:schemeClr val="bg1"/>
              </a:solidFill>
            </a:endParaRPr>
          </a:p>
        </p:txBody>
      </p:sp>
      <p:sp>
        <p:nvSpPr>
          <p:cNvPr id="27" name="object 27"/>
          <p:cNvSpPr/>
          <p:nvPr/>
        </p:nvSpPr>
        <p:spPr>
          <a:xfrm>
            <a:off x="13638238" y="818170"/>
            <a:ext cx="510540" cy="1038225"/>
          </a:xfrm>
          <a:custGeom>
            <a:avLst/>
            <a:gdLst/>
            <a:ahLst/>
            <a:cxnLst/>
            <a:rect l="l" t="t" r="r" b="b"/>
            <a:pathLst>
              <a:path w="510540" h="1038225">
                <a:moveTo>
                  <a:pt x="392150" y="281038"/>
                </a:moveTo>
                <a:lnTo>
                  <a:pt x="386092" y="274980"/>
                </a:lnTo>
                <a:lnTo>
                  <a:pt x="371119" y="274980"/>
                </a:lnTo>
                <a:lnTo>
                  <a:pt x="365061" y="281038"/>
                </a:lnTo>
                <a:lnTo>
                  <a:pt x="365061" y="288518"/>
                </a:lnTo>
                <a:lnTo>
                  <a:pt x="355282" y="328980"/>
                </a:lnTo>
                <a:lnTo>
                  <a:pt x="329272" y="361416"/>
                </a:lnTo>
                <a:lnTo>
                  <a:pt x="292023" y="388721"/>
                </a:lnTo>
                <a:lnTo>
                  <a:pt x="248539" y="413816"/>
                </a:lnTo>
                <a:lnTo>
                  <a:pt x="225183" y="426923"/>
                </a:lnTo>
                <a:lnTo>
                  <a:pt x="202260" y="440626"/>
                </a:lnTo>
                <a:lnTo>
                  <a:pt x="161010" y="471424"/>
                </a:lnTo>
                <a:lnTo>
                  <a:pt x="128701" y="514108"/>
                </a:lnTo>
                <a:lnTo>
                  <a:pt x="118071" y="562787"/>
                </a:lnTo>
                <a:lnTo>
                  <a:pt x="120713" y="587959"/>
                </a:lnTo>
                <a:lnTo>
                  <a:pt x="142113" y="633488"/>
                </a:lnTo>
                <a:lnTo>
                  <a:pt x="180594" y="670229"/>
                </a:lnTo>
                <a:lnTo>
                  <a:pt x="225183" y="698652"/>
                </a:lnTo>
                <a:lnTo>
                  <a:pt x="248539" y="711771"/>
                </a:lnTo>
                <a:lnTo>
                  <a:pt x="292023" y="736854"/>
                </a:lnTo>
                <a:lnTo>
                  <a:pt x="329272" y="764159"/>
                </a:lnTo>
                <a:lnTo>
                  <a:pt x="355282" y="796594"/>
                </a:lnTo>
                <a:lnTo>
                  <a:pt x="365061" y="837057"/>
                </a:lnTo>
                <a:lnTo>
                  <a:pt x="365061" y="844537"/>
                </a:lnTo>
                <a:lnTo>
                  <a:pt x="371119" y="850595"/>
                </a:lnTo>
                <a:lnTo>
                  <a:pt x="386092" y="850595"/>
                </a:lnTo>
                <a:lnTo>
                  <a:pt x="392150" y="844537"/>
                </a:lnTo>
                <a:lnTo>
                  <a:pt x="392150" y="837057"/>
                </a:lnTo>
                <a:lnTo>
                  <a:pt x="389496" y="811885"/>
                </a:lnTo>
                <a:lnTo>
                  <a:pt x="368109" y="766356"/>
                </a:lnTo>
                <a:lnTo>
                  <a:pt x="329628" y="729602"/>
                </a:lnTo>
                <a:lnTo>
                  <a:pt x="285038" y="701179"/>
                </a:lnTo>
                <a:lnTo>
                  <a:pt x="261683" y="688086"/>
                </a:lnTo>
                <a:lnTo>
                  <a:pt x="218198" y="662990"/>
                </a:lnTo>
                <a:lnTo>
                  <a:pt x="180949" y="635685"/>
                </a:lnTo>
                <a:lnTo>
                  <a:pt x="154940" y="603250"/>
                </a:lnTo>
                <a:lnTo>
                  <a:pt x="145161" y="562787"/>
                </a:lnTo>
                <a:lnTo>
                  <a:pt x="154940" y="522325"/>
                </a:lnTo>
                <a:lnTo>
                  <a:pt x="180949" y="489902"/>
                </a:lnTo>
                <a:lnTo>
                  <a:pt x="218198" y="462584"/>
                </a:lnTo>
                <a:lnTo>
                  <a:pt x="261683" y="437502"/>
                </a:lnTo>
                <a:lnTo>
                  <a:pt x="285038" y="424395"/>
                </a:lnTo>
                <a:lnTo>
                  <a:pt x="307962" y="410679"/>
                </a:lnTo>
                <a:lnTo>
                  <a:pt x="349211" y="379882"/>
                </a:lnTo>
                <a:lnTo>
                  <a:pt x="381520" y="337197"/>
                </a:lnTo>
                <a:lnTo>
                  <a:pt x="392150" y="288518"/>
                </a:lnTo>
                <a:lnTo>
                  <a:pt x="392150" y="281038"/>
                </a:lnTo>
                <a:close/>
              </a:path>
              <a:path w="510540" h="1038225">
                <a:moveTo>
                  <a:pt x="510222" y="46659"/>
                </a:moveTo>
                <a:lnTo>
                  <a:pt x="506552" y="28498"/>
                </a:lnTo>
                <a:lnTo>
                  <a:pt x="496557" y="13665"/>
                </a:lnTo>
                <a:lnTo>
                  <a:pt x="481711" y="3657"/>
                </a:lnTo>
                <a:lnTo>
                  <a:pt x="463550" y="0"/>
                </a:lnTo>
                <a:lnTo>
                  <a:pt x="420547" y="0"/>
                </a:lnTo>
                <a:lnTo>
                  <a:pt x="420547" y="114401"/>
                </a:lnTo>
                <a:lnTo>
                  <a:pt x="420547" y="845731"/>
                </a:lnTo>
                <a:lnTo>
                  <a:pt x="414629" y="889660"/>
                </a:lnTo>
                <a:lnTo>
                  <a:pt x="397929" y="929157"/>
                </a:lnTo>
                <a:lnTo>
                  <a:pt x="372033" y="962660"/>
                </a:lnTo>
                <a:lnTo>
                  <a:pt x="338543" y="988542"/>
                </a:lnTo>
                <a:lnTo>
                  <a:pt x="299034" y="1005243"/>
                </a:lnTo>
                <a:lnTo>
                  <a:pt x="255104" y="1011161"/>
                </a:lnTo>
                <a:lnTo>
                  <a:pt x="211175" y="1005243"/>
                </a:lnTo>
                <a:lnTo>
                  <a:pt x="171678" y="988542"/>
                </a:lnTo>
                <a:lnTo>
                  <a:pt x="138188" y="962660"/>
                </a:lnTo>
                <a:lnTo>
                  <a:pt x="112293" y="929157"/>
                </a:lnTo>
                <a:lnTo>
                  <a:pt x="95592" y="889660"/>
                </a:lnTo>
                <a:lnTo>
                  <a:pt x="89674" y="845731"/>
                </a:lnTo>
                <a:lnTo>
                  <a:pt x="89674" y="114401"/>
                </a:lnTo>
                <a:lnTo>
                  <a:pt x="420547" y="114401"/>
                </a:lnTo>
                <a:lnTo>
                  <a:pt x="420547" y="0"/>
                </a:lnTo>
                <a:lnTo>
                  <a:pt x="46659" y="0"/>
                </a:lnTo>
                <a:lnTo>
                  <a:pt x="28498" y="3657"/>
                </a:lnTo>
                <a:lnTo>
                  <a:pt x="13665" y="13665"/>
                </a:lnTo>
                <a:lnTo>
                  <a:pt x="3670" y="28498"/>
                </a:lnTo>
                <a:lnTo>
                  <a:pt x="0" y="46659"/>
                </a:lnTo>
                <a:lnTo>
                  <a:pt x="0" y="64643"/>
                </a:lnTo>
                <a:lnTo>
                  <a:pt x="3670" y="82816"/>
                </a:lnTo>
                <a:lnTo>
                  <a:pt x="13665" y="97650"/>
                </a:lnTo>
                <a:lnTo>
                  <a:pt x="28498" y="107645"/>
                </a:lnTo>
                <a:lnTo>
                  <a:pt x="46659" y="111315"/>
                </a:lnTo>
                <a:lnTo>
                  <a:pt x="58750" y="111315"/>
                </a:lnTo>
                <a:lnTo>
                  <a:pt x="58750" y="845731"/>
                </a:lnTo>
                <a:lnTo>
                  <a:pt x="63944" y="890701"/>
                </a:lnTo>
                <a:lnTo>
                  <a:pt x="78740" y="932014"/>
                </a:lnTo>
                <a:lnTo>
                  <a:pt x="101942" y="968476"/>
                </a:lnTo>
                <a:lnTo>
                  <a:pt x="132372" y="998893"/>
                </a:lnTo>
                <a:lnTo>
                  <a:pt x="168833" y="1022096"/>
                </a:lnTo>
                <a:lnTo>
                  <a:pt x="210134" y="1036891"/>
                </a:lnTo>
                <a:lnTo>
                  <a:pt x="221615" y="1038225"/>
                </a:lnTo>
                <a:lnTo>
                  <a:pt x="288607" y="1038225"/>
                </a:lnTo>
                <a:lnTo>
                  <a:pt x="300075" y="1036891"/>
                </a:lnTo>
                <a:lnTo>
                  <a:pt x="341388" y="1022096"/>
                </a:lnTo>
                <a:lnTo>
                  <a:pt x="358571" y="1011161"/>
                </a:lnTo>
                <a:lnTo>
                  <a:pt x="377850" y="998893"/>
                </a:lnTo>
                <a:lnTo>
                  <a:pt x="408279" y="968476"/>
                </a:lnTo>
                <a:lnTo>
                  <a:pt x="431482" y="932014"/>
                </a:lnTo>
                <a:lnTo>
                  <a:pt x="446278" y="890701"/>
                </a:lnTo>
                <a:lnTo>
                  <a:pt x="451472" y="845731"/>
                </a:lnTo>
                <a:lnTo>
                  <a:pt x="451472" y="114401"/>
                </a:lnTo>
                <a:lnTo>
                  <a:pt x="451472" y="111315"/>
                </a:lnTo>
                <a:lnTo>
                  <a:pt x="463550" y="111315"/>
                </a:lnTo>
                <a:lnTo>
                  <a:pt x="481711" y="107645"/>
                </a:lnTo>
                <a:lnTo>
                  <a:pt x="496557" y="97650"/>
                </a:lnTo>
                <a:lnTo>
                  <a:pt x="506552" y="82816"/>
                </a:lnTo>
                <a:lnTo>
                  <a:pt x="510222" y="64643"/>
                </a:lnTo>
                <a:lnTo>
                  <a:pt x="510222" y="46659"/>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241EA5B9-C1BA-9C2F-99DA-E12466F2ABBC}"/>
              </a:ext>
            </a:extLst>
          </p:cNvPr>
          <p:cNvSpPr txBox="1"/>
          <p:nvPr/>
        </p:nvSpPr>
        <p:spPr>
          <a:xfrm>
            <a:off x="152400" y="2338390"/>
            <a:ext cx="13650909" cy="6653103"/>
          </a:xfrm>
          <a:prstGeom prst="rect">
            <a:avLst/>
          </a:prstGeom>
          <a:noFill/>
        </p:spPr>
        <p:txBody>
          <a:bodyPr wrap="square">
            <a:spAutoFit/>
          </a:bodyPr>
          <a:lstStyle/>
          <a:p>
            <a:pPr marR="2262505" algn="l">
              <a:spcBef>
                <a:spcPts val="100"/>
              </a:spcBef>
            </a:pPr>
            <a:r>
              <a:rPr lang="en-US" sz="2800" b="1" spc="-10" dirty="0">
                <a:solidFill>
                  <a:srgbClr val="2F416E"/>
                </a:solidFill>
                <a:latin typeface="Roboto"/>
                <a:cs typeface="Roboto"/>
              </a:rPr>
              <a:t>PGT-</a:t>
            </a:r>
            <a:r>
              <a:rPr lang="en-US" sz="2800" b="1" spc="90" dirty="0">
                <a:solidFill>
                  <a:srgbClr val="2F416E"/>
                </a:solidFill>
                <a:latin typeface="Roboto"/>
                <a:cs typeface="Roboto"/>
              </a:rPr>
              <a:t>A</a:t>
            </a:r>
            <a:r>
              <a:rPr lang="en-US" sz="2800" b="1" spc="-25" dirty="0">
                <a:solidFill>
                  <a:srgbClr val="2F416E"/>
                </a:solidFill>
                <a:latin typeface="Roboto"/>
                <a:cs typeface="Roboto"/>
              </a:rPr>
              <a:t> </a:t>
            </a:r>
            <a:r>
              <a:rPr lang="en-US" sz="2800" b="1" dirty="0">
                <a:solidFill>
                  <a:srgbClr val="2F416E"/>
                </a:solidFill>
                <a:latin typeface="Roboto"/>
                <a:cs typeface="Roboto"/>
              </a:rPr>
              <a:t>-</a:t>
            </a:r>
            <a:r>
              <a:rPr lang="en-US" sz="2800" b="1" spc="-20" dirty="0">
                <a:solidFill>
                  <a:srgbClr val="2F416E"/>
                </a:solidFill>
                <a:latin typeface="Roboto"/>
                <a:cs typeface="Roboto"/>
              </a:rPr>
              <a:t> </a:t>
            </a:r>
            <a:r>
              <a:rPr lang="en-US" sz="2800" b="1" dirty="0">
                <a:solidFill>
                  <a:srgbClr val="2F416E"/>
                </a:solidFill>
                <a:latin typeface="Roboto"/>
                <a:cs typeface="Roboto"/>
              </a:rPr>
              <a:t>screening</a:t>
            </a:r>
            <a:r>
              <a:rPr lang="en-US" sz="2800" b="1" spc="-20" dirty="0">
                <a:solidFill>
                  <a:srgbClr val="2F416E"/>
                </a:solidFill>
                <a:latin typeface="Roboto"/>
                <a:cs typeface="Roboto"/>
              </a:rPr>
              <a:t> </a:t>
            </a:r>
            <a:r>
              <a:rPr lang="en-US" sz="2800" b="1" dirty="0">
                <a:solidFill>
                  <a:srgbClr val="2F416E"/>
                </a:solidFill>
                <a:latin typeface="Roboto"/>
                <a:cs typeface="Roboto"/>
              </a:rPr>
              <a:t>for</a:t>
            </a:r>
            <a:r>
              <a:rPr lang="en-US" sz="2800" b="1" spc="-20" dirty="0">
                <a:solidFill>
                  <a:srgbClr val="2F416E"/>
                </a:solidFill>
                <a:latin typeface="Roboto"/>
                <a:cs typeface="Roboto"/>
              </a:rPr>
              <a:t> </a:t>
            </a:r>
            <a:r>
              <a:rPr lang="en-US" sz="2800" b="1" dirty="0">
                <a:solidFill>
                  <a:srgbClr val="2F416E"/>
                </a:solidFill>
                <a:latin typeface="Roboto"/>
                <a:cs typeface="Roboto"/>
              </a:rPr>
              <a:t>embryonic</a:t>
            </a:r>
            <a:r>
              <a:rPr lang="en-US" sz="2800" b="1" spc="-20" dirty="0">
                <a:solidFill>
                  <a:srgbClr val="2F416E"/>
                </a:solidFill>
                <a:latin typeface="Roboto"/>
                <a:cs typeface="Roboto"/>
              </a:rPr>
              <a:t> </a:t>
            </a:r>
            <a:r>
              <a:rPr lang="en-US" sz="2800" b="1" spc="-10" dirty="0">
                <a:solidFill>
                  <a:srgbClr val="2F416E"/>
                </a:solidFill>
                <a:latin typeface="Roboto"/>
                <a:cs typeface="Roboto"/>
              </a:rPr>
              <a:t>aneuploidy</a:t>
            </a:r>
            <a:endParaRPr lang="en-US" sz="2800" dirty="0">
              <a:latin typeface="Roboto"/>
              <a:cs typeface="Roboto"/>
            </a:endParaRPr>
          </a:p>
          <a:p>
            <a:pPr marR="2231390" algn="l">
              <a:spcBef>
                <a:spcPts val="70"/>
              </a:spcBef>
            </a:pPr>
            <a:r>
              <a:rPr lang="en-US" sz="2000" spc="-25" dirty="0">
                <a:solidFill>
                  <a:srgbClr val="2F416E"/>
                </a:solidFill>
                <a:latin typeface="Roboto"/>
                <a:cs typeface="Roboto"/>
              </a:rPr>
              <a:t>Preimplantation</a:t>
            </a:r>
            <a:r>
              <a:rPr lang="en-US" sz="2000" spc="-65" dirty="0">
                <a:solidFill>
                  <a:srgbClr val="2F416E"/>
                </a:solidFill>
                <a:latin typeface="Roboto"/>
                <a:cs typeface="Roboto"/>
              </a:rPr>
              <a:t> </a:t>
            </a:r>
            <a:r>
              <a:rPr lang="en-US" sz="2000" spc="-10" dirty="0">
                <a:solidFill>
                  <a:srgbClr val="2F416E"/>
                </a:solidFill>
                <a:latin typeface="Roboto"/>
                <a:cs typeface="Roboto"/>
              </a:rPr>
              <a:t>genetic</a:t>
            </a:r>
            <a:r>
              <a:rPr lang="en-US" sz="2000" spc="-65" dirty="0">
                <a:solidFill>
                  <a:srgbClr val="2F416E"/>
                </a:solidFill>
                <a:latin typeface="Roboto"/>
                <a:cs typeface="Roboto"/>
              </a:rPr>
              <a:t> </a:t>
            </a:r>
            <a:r>
              <a:rPr lang="en-US" sz="2000" spc="-10" dirty="0">
                <a:solidFill>
                  <a:srgbClr val="2F416E"/>
                </a:solidFill>
                <a:latin typeface="Roboto"/>
                <a:cs typeface="Roboto"/>
              </a:rPr>
              <a:t>testing</a:t>
            </a:r>
            <a:r>
              <a:rPr lang="en-US" sz="2000" spc="-65" dirty="0">
                <a:solidFill>
                  <a:srgbClr val="2F416E"/>
                </a:solidFill>
                <a:latin typeface="Roboto"/>
                <a:cs typeface="Roboto"/>
              </a:rPr>
              <a:t> </a:t>
            </a:r>
            <a:r>
              <a:rPr lang="en-US" sz="2000" dirty="0">
                <a:solidFill>
                  <a:srgbClr val="2F416E"/>
                </a:solidFill>
                <a:latin typeface="Roboto"/>
                <a:cs typeface="Roboto"/>
              </a:rPr>
              <a:t>for</a:t>
            </a:r>
            <a:r>
              <a:rPr lang="en-US" sz="2000" spc="-65" dirty="0">
                <a:solidFill>
                  <a:srgbClr val="2F416E"/>
                </a:solidFill>
                <a:latin typeface="Roboto"/>
                <a:cs typeface="Roboto"/>
              </a:rPr>
              <a:t> </a:t>
            </a:r>
            <a:r>
              <a:rPr lang="en-US" sz="2000" spc="-10" dirty="0">
                <a:solidFill>
                  <a:srgbClr val="2F416E"/>
                </a:solidFill>
                <a:latin typeface="Roboto"/>
                <a:cs typeface="Roboto"/>
              </a:rPr>
              <a:t>aneuploidy</a:t>
            </a:r>
            <a:r>
              <a:rPr lang="en-US" sz="2000" dirty="0">
                <a:latin typeface="Roboto"/>
                <a:cs typeface="Roboto"/>
              </a:rPr>
              <a:t> </a:t>
            </a:r>
          </a:p>
          <a:p>
            <a:pPr marR="2231390" algn="l">
              <a:spcBef>
                <a:spcPts val="70"/>
              </a:spcBef>
            </a:pPr>
            <a:r>
              <a:rPr lang="en-US" sz="2000" spc="-20" dirty="0">
                <a:solidFill>
                  <a:srgbClr val="2F416E"/>
                </a:solidFill>
                <a:latin typeface="Roboto"/>
                <a:cs typeface="Roboto"/>
              </a:rPr>
              <a:t>Analyzes</a:t>
            </a:r>
            <a:r>
              <a:rPr lang="en-US" sz="2000" spc="-65" dirty="0">
                <a:solidFill>
                  <a:srgbClr val="2F416E"/>
                </a:solidFill>
                <a:latin typeface="Roboto"/>
                <a:cs typeface="Roboto"/>
              </a:rPr>
              <a:t> </a:t>
            </a:r>
            <a:r>
              <a:rPr lang="en-US" sz="2000" spc="-20" dirty="0">
                <a:solidFill>
                  <a:srgbClr val="2F416E"/>
                </a:solidFill>
                <a:latin typeface="Roboto"/>
                <a:cs typeface="Roboto"/>
              </a:rPr>
              <a:t>biopsy</a:t>
            </a:r>
            <a:r>
              <a:rPr lang="en-US" sz="2000" spc="-60" dirty="0">
                <a:solidFill>
                  <a:srgbClr val="2F416E"/>
                </a:solidFill>
                <a:latin typeface="Roboto"/>
                <a:cs typeface="Roboto"/>
              </a:rPr>
              <a:t> </a:t>
            </a:r>
            <a:r>
              <a:rPr lang="en-US" sz="2000" dirty="0">
                <a:solidFill>
                  <a:srgbClr val="2F416E"/>
                </a:solidFill>
                <a:latin typeface="Roboto"/>
                <a:cs typeface="Roboto"/>
              </a:rPr>
              <a:t>from</a:t>
            </a:r>
            <a:r>
              <a:rPr lang="en-US" sz="2000" spc="-65" dirty="0">
                <a:solidFill>
                  <a:srgbClr val="2F416E"/>
                </a:solidFill>
                <a:latin typeface="Roboto"/>
                <a:cs typeface="Roboto"/>
              </a:rPr>
              <a:t> </a:t>
            </a:r>
            <a:r>
              <a:rPr lang="en-US" sz="2000" spc="-10" dirty="0">
                <a:solidFill>
                  <a:srgbClr val="2F416E"/>
                </a:solidFill>
                <a:latin typeface="Roboto"/>
                <a:cs typeface="Roboto"/>
              </a:rPr>
              <a:t>embryo</a:t>
            </a:r>
            <a:r>
              <a:rPr lang="en-US" sz="2000" spc="-60" dirty="0">
                <a:solidFill>
                  <a:srgbClr val="2F416E"/>
                </a:solidFill>
                <a:latin typeface="Roboto"/>
                <a:cs typeface="Roboto"/>
              </a:rPr>
              <a:t> </a:t>
            </a:r>
            <a:r>
              <a:rPr lang="en-US" sz="2000" dirty="0">
                <a:solidFill>
                  <a:srgbClr val="2F416E"/>
                </a:solidFill>
                <a:latin typeface="Roboto"/>
                <a:cs typeface="Roboto"/>
              </a:rPr>
              <a:t>for</a:t>
            </a:r>
            <a:r>
              <a:rPr lang="en-US" sz="2000" spc="-65" dirty="0">
                <a:solidFill>
                  <a:srgbClr val="2F416E"/>
                </a:solidFill>
                <a:latin typeface="Roboto"/>
                <a:cs typeface="Roboto"/>
              </a:rPr>
              <a:t> </a:t>
            </a:r>
            <a:r>
              <a:rPr lang="en-US" sz="2000" spc="-20" dirty="0">
                <a:solidFill>
                  <a:srgbClr val="2F416E"/>
                </a:solidFill>
                <a:latin typeface="Roboto"/>
                <a:cs typeface="Roboto"/>
              </a:rPr>
              <a:t>abnormal</a:t>
            </a:r>
            <a:r>
              <a:rPr lang="en-US" sz="2000" spc="-60" dirty="0">
                <a:solidFill>
                  <a:srgbClr val="2F416E"/>
                </a:solidFill>
                <a:latin typeface="Roboto"/>
                <a:cs typeface="Roboto"/>
              </a:rPr>
              <a:t> </a:t>
            </a:r>
            <a:r>
              <a:rPr lang="en-US" sz="2000" spc="-10" dirty="0">
                <a:solidFill>
                  <a:srgbClr val="2F416E"/>
                </a:solidFill>
                <a:latin typeface="Roboto"/>
                <a:cs typeface="Roboto"/>
              </a:rPr>
              <a:t>chromosome</a:t>
            </a:r>
            <a:r>
              <a:rPr lang="en-US" sz="2000" spc="-65" dirty="0">
                <a:solidFill>
                  <a:srgbClr val="2F416E"/>
                </a:solidFill>
                <a:latin typeface="Roboto"/>
                <a:cs typeface="Roboto"/>
              </a:rPr>
              <a:t> </a:t>
            </a:r>
            <a:r>
              <a:rPr lang="en-US" sz="2000" spc="-10" dirty="0">
                <a:solidFill>
                  <a:srgbClr val="2F416E"/>
                </a:solidFill>
                <a:latin typeface="Roboto"/>
                <a:cs typeface="Roboto"/>
              </a:rPr>
              <a:t>number </a:t>
            </a:r>
            <a:r>
              <a:rPr lang="en-US" sz="2000" dirty="0">
                <a:solidFill>
                  <a:srgbClr val="2F416E"/>
                </a:solidFill>
                <a:latin typeface="Roboto"/>
                <a:cs typeface="Roboto"/>
              </a:rPr>
              <a:t>Allows</a:t>
            </a:r>
            <a:r>
              <a:rPr lang="en-US" sz="2000" spc="-80" dirty="0">
                <a:solidFill>
                  <a:srgbClr val="2F416E"/>
                </a:solidFill>
                <a:latin typeface="Roboto"/>
                <a:cs typeface="Roboto"/>
              </a:rPr>
              <a:t> </a:t>
            </a:r>
            <a:r>
              <a:rPr lang="en-US" sz="2000" spc="-10" dirty="0">
                <a:solidFill>
                  <a:srgbClr val="2F416E"/>
                </a:solidFill>
                <a:latin typeface="Roboto"/>
                <a:cs typeface="Roboto"/>
              </a:rPr>
              <a:t>selection</a:t>
            </a:r>
            <a:r>
              <a:rPr lang="en-US" sz="2000" spc="-70" dirty="0">
                <a:solidFill>
                  <a:srgbClr val="2F416E"/>
                </a:solidFill>
                <a:latin typeface="Roboto"/>
                <a:cs typeface="Roboto"/>
              </a:rPr>
              <a:t> </a:t>
            </a:r>
            <a:r>
              <a:rPr lang="en-US" sz="2000" dirty="0">
                <a:solidFill>
                  <a:srgbClr val="2F416E"/>
                </a:solidFill>
                <a:latin typeface="Roboto"/>
                <a:cs typeface="Roboto"/>
              </a:rPr>
              <a:t>of</a:t>
            </a:r>
            <a:r>
              <a:rPr lang="en-US" sz="2000" spc="-70" dirty="0">
                <a:solidFill>
                  <a:srgbClr val="2F416E"/>
                </a:solidFill>
                <a:latin typeface="Roboto"/>
                <a:cs typeface="Roboto"/>
              </a:rPr>
              <a:t> </a:t>
            </a:r>
            <a:r>
              <a:rPr lang="en-US" sz="2000" spc="-10" dirty="0">
                <a:solidFill>
                  <a:srgbClr val="2F416E"/>
                </a:solidFill>
                <a:latin typeface="Roboto"/>
                <a:cs typeface="Roboto"/>
              </a:rPr>
              <a:t>euploid</a:t>
            </a:r>
            <a:r>
              <a:rPr lang="en-US" sz="2000" spc="-70" dirty="0">
                <a:solidFill>
                  <a:srgbClr val="2F416E"/>
                </a:solidFill>
                <a:latin typeface="Roboto"/>
                <a:cs typeface="Roboto"/>
              </a:rPr>
              <a:t> </a:t>
            </a:r>
            <a:r>
              <a:rPr lang="en-US" sz="2000" spc="-10" dirty="0">
                <a:solidFill>
                  <a:srgbClr val="2F416E"/>
                </a:solidFill>
                <a:latin typeface="Roboto"/>
                <a:cs typeface="Roboto"/>
              </a:rPr>
              <a:t>embryos</a:t>
            </a:r>
            <a:r>
              <a:rPr lang="en-US" sz="2000" spc="-70" dirty="0">
                <a:solidFill>
                  <a:srgbClr val="2F416E"/>
                </a:solidFill>
                <a:latin typeface="Roboto"/>
                <a:cs typeface="Roboto"/>
              </a:rPr>
              <a:t> </a:t>
            </a:r>
            <a:r>
              <a:rPr lang="en-US" sz="2000" dirty="0">
                <a:solidFill>
                  <a:srgbClr val="2F416E"/>
                </a:solidFill>
                <a:latin typeface="Roboto"/>
                <a:cs typeface="Roboto"/>
              </a:rPr>
              <a:t>before</a:t>
            </a:r>
            <a:r>
              <a:rPr lang="en-US" sz="2000" spc="-65" dirty="0">
                <a:solidFill>
                  <a:srgbClr val="2F416E"/>
                </a:solidFill>
                <a:latin typeface="Roboto"/>
                <a:cs typeface="Roboto"/>
              </a:rPr>
              <a:t> </a:t>
            </a:r>
            <a:r>
              <a:rPr lang="en-US" sz="2000" spc="-10" dirty="0">
                <a:solidFill>
                  <a:srgbClr val="2F416E"/>
                </a:solidFill>
                <a:latin typeface="Roboto"/>
                <a:cs typeface="Roboto"/>
              </a:rPr>
              <a:t>transfer</a:t>
            </a:r>
            <a:r>
              <a:rPr lang="en-US" sz="2000" dirty="0">
                <a:latin typeface="Roboto"/>
                <a:cs typeface="Roboto"/>
              </a:rPr>
              <a:t> </a:t>
            </a:r>
          </a:p>
          <a:p>
            <a:pPr marR="2231390" algn="l">
              <a:spcBef>
                <a:spcPts val="70"/>
              </a:spcBef>
            </a:pPr>
            <a:r>
              <a:rPr lang="en-US" sz="2000" spc="-10" dirty="0">
                <a:solidFill>
                  <a:srgbClr val="2F416E"/>
                </a:solidFill>
                <a:latin typeface="Roboto"/>
                <a:cs typeface="Roboto"/>
              </a:rPr>
              <a:t>Improves</a:t>
            </a:r>
            <a:r>
              <a:rPr lang="en-US" sz="2000" spc="-110" dirty="0">
                <a:solidFill>
                  <a:srgbClr val="2F416E"/>
                </a:solidFill>
                <a:latin typeface="Roboto"/>
                <a:cs typeface="Roboto"/>
              </a:rPr>
              <a:t> </a:t>
            </a:r>
            <a:r>
              <a:rPr lang="en-US" sz="2000" spc="-25" dirty="0">
                <a:solidFill>
                  <a:srgbClr val="2F416E"/>
                </a:solidFill>
                <a:latin typeface="Roboto"/>
                <a:cs typeface="Roboto"/>
              </a:rPr>
              <a:t>implantation</a:t>
            </a:r>
            <a:r>
              <a:rPr lang="en-US" sz="2000" spc="-105" dirty="0">
                <a:solidFill>
                  <a:srgbClr val="2F416E"/>
                </a:solidFill>
                <a:latin typeface="Roboto"/>
                <a:cs typeface="Roboto"/>
              </a:rPr>
              <a:t> </a:t>
            </a:r>
            <a:r>
              <a:rPr lang="en-US" sz="2000" dirty="0">
                <a:solidFill>
                  <a:srgbClr val="2F416E"/>
                </a:solidFill>
                <a:latin typeface="Roboto"/>
                <a:cs typeface="Roboto"/>
              </a:rPr>
              <a:t>and</a:t>
            </a:r>
            <a:r>
              <a:rPr lang="en-US" sz="2000" spc="-110" dirty="0">
                <a:solidFill>
                  <a:srgbClr val="2F416E"/>
                </a:solidFill>
                <a:latin typeface="Roboto"/>
                <a:cs typeface="Roboto"/>
              </a:rPr>
              <a:t> </a:t>
            </a:r>
            <a:r>
              <a:rPr lang="en-US" sz="2000" dirty="0">
                <a:solidFill>
                  <a:srgbClr val="2F416E"/>
                </a:solidFill>
                <a:latin typeface="Roboto"/>
                <a:cs typeface="Roboto"/>
              </a:rPr>
              <a:t>live</a:t>
            </a:r>
            <a:r>
              <a:rPr lang="en-US" sz="2000" spc="-105" dirty="0">
                <a:solidFill>
                  <a:srgbClr val="2F416E"/>
                </a:solidFill>
                <a:latin typeface="Roboto"/>
                <a:cs typeface="Roboto"/>
              </a:rPr>
              <a:t> </a:t>
            </a:r>
            <a:r>
              <a:rPr lang="en-US" sz="2000" spc="-10" dirty="0">
                <a:solidFill>
                  <a:srgbClr val="2F416E"/>
                </a:solidFill>
                <a:latin typeface="Roboto"/>
                <a:cs typeface="Roboto"/>
              </a:rPr>
              <a:t>birth</a:t>
            </a:r>
            <a:r>
              <a:rPr lang="en-US" sz="2000" spc="-110" dirty="0">
                <a:solidFill>
                  <a:srgbClr val="2F416E"/>
                </a:solidFill>
                <a:latin typeface="Roboto"/>
                <a:cs typeface="Roboto"/>
              </a:rPr>
              <a:t> </a:t>
            </a:r>
            <a:r>
              <a:rPr lang="en-US" sz="2000" dirty="0">
                <a:solidFill>
                  <a:srgbClr val="2F416E"/>
                </a:solidFill>
                <a:latin typeface="Roboto"/>
                <a:cs typeface="Roboto"/>
              </a:rPr>
              <a:t>rates</a:t>
            </a:r>
            <a:r>
              <a:rPr lang="en-US" sz="2000" spc="-105" dirty="0">
                <a:solidFill>
                  <a:srgbClr val="2F416E"/>
                </a:solidFill>
                <a:latin typeface="Roboto"/>
                <a:cs typeface="Roboto"/>
              </a:rPr>
              <a:t> </a:t>
            </a:r>
            <a:r>
              <a:rPr lang="en-US" sz="2000" dirty="0">
                <a:solidFill>
                  <a:srgbClr val="2F416E"/>
                </a:solidFill>
                <a:latin typeface="Roboto"/>
                <a:cs typeface="Roboto"/>
              </a:rPr>
              <a:t>in</a:t>
            </a:r>
            <a:r>
              <a:rPr lang="en-US" sz="2000" spc="-110" dirty="0">
                <a:solidFill>
                  <a:srgbClr val="2F416E"/>
                </a:solidFill>
                <a:latin typeface="Roboto"/>
                <a:cs typeface="Roboto"/>
              </a:rPr>
              <a:t> </a:t>
            </a:r>
            <a:r>
              <a:rPr lang="en-US" sz="2000" spc="-25" dirty="0">
                <a:solidFill>
                  <a:srgbClr val="2F416E"/>
                </a:solidFill>
                <a:latin typeface="Roboto"/>
                <a:cs typeface="Roboto"/>
              </a:rPr>
              <a:t>IVF</a:t>
            </a:r>
          </a:p>
          <a:p>
            <a:pPr marR="2231390" algn="l">
              <a:spcBef>
                <a:spcPts val="70"/>
              </a:spcBef>
            </a:pPr>
            <a:endParaRPr lang="en-US" sz="1800" dirty="0">
              <a:latin typeface="Roboto"/>
              <a:cs typeface="Roboto"/>
            </a:endParaRPr>
          </a:p>
          <a:p>
            <a:pPr marR="2262505" algn="l">
              <a:spcBef>
                <a:spcPts val="100"/>
              </a:spcBef>
            </a:pPr>
            <a:r>
              <a:rPr lang="en-US" sz="28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PGT-SR</a:t>
            </a:r>
            <a:r>
              <a:rPr lang="en-US" sz="2800" dirty="0">
                <a:latin typeface="Roboto" panose="02000000000000000000" pitchFamily="2" charset="0"/>
                <a:ea typeface="Roboto" panose="02000000000000000000" pitchFamily="2" charset="0"/>
                <a:cs typeface="Roboto" panose="02000000000000000000" pitchFamily="2" charset="0"/>
              </a:rPr>
              <a:t> </a:t>
            </a:r>
          </a:p>
          <a:p>
            <a:pPr marR="2262505" algn="l">
              <a:spcBef>
                <a:spcPts val="100"/>
              </a:spcBef>
            </a:pPr>
            <a:r>
              <a:rPr lang="en-US" sz="2000"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rPr>
              <a:t>treatment that involves looking at the chromosome structure of your embryos, and finding where segments may have been deleted, duplicated or inverted. It can be used for people with a known chromosome structural rearrangement, to improve the chance of a healthy pregnancy.</a:t>
            </a:r>
            <a:endParaRPr lang="en-US" sz="2000" b="1" dirty="0">
              <a:solidFill>
                <a:schemeClr val="tx2">
                  <a:lumMod val="75000"/>
                </a:schemeClr>
              </a:solidFill>
              <a:latin typeface="Roboto" panose="02000000000000000000" pitchFamily="2" charset="0"/>
              <a:ea typeface="Roboto" panose="02000000000000000000" pitchFamily="2" charset="0"/>
              <a:cs typeface="Roboto" panose="02000000000000000000" pitchFamily="2" charset="0"/>
            </a:endParaRPr>
          </a:p>
          <a:p>
            <a:pPr marL="12700" algn="l">
              <a:spcBef>
                <a:spcPts val="50"/>
              </a:spcBef>
            </a:pPr>
            <a:endParaRPr lang="en-US" sz="2800" b="1" dirty="0">
              <a:solidFill>
                <a:srgbClr val="2F416E"/>
              </a:solidFill>
              <a:latin typeface="Roboto"/>
              <a:cs typeface="Roboto"/>
            </a:endParaRPr>
          </a:p>
          <a:p>
            <a:pPr marL="12700" algn="l">
              <a:spcBef>
                <a:spcPts val="50"/>
              </a:spcBef>
            </a:pPr>
            <a:r>
              <a:rPr lang="en-US" sz="2800" b="1" dirty="0">
                <a:solidFill>
                  <a:srgbClr val="2F416E"/>
                </a:solidFill>
                <a:latin typeface="Roboto"/>
                <a:cs typeface="Roboto"/>
                <a:hlinkClick r:id="rId4" action="ppaction://hlinkpres?slideindex=1&amp;slidetitle="/>
              </a:rPr>
              <a:t>Thrombophilia</a:t>
            </a:r>
            <a:r>
              <a:rPr lang="en-US" sz="2800" b="1" spc="-110" dirty="0">
                <a:solidFill>
                  <a:srgbClr val="2F416E"/>
                </a:solidFill>
                <a:latin typeface="Roboto"/>
                <a:cs typeface="Roboto"/>
                <a:hlinkClick r:id="rId4" action="ppaction://hlinkpres?slideindex=1&amp;slidetitle="/>
              </a:rPr>
              <a:t> </a:t>
            </a:r>
            <a:r>
              <a:rPr lang="en-US" sz="2800" b="1" dirty="0">
                <a:solidFill>
                  <a:srgbClr val="2F416E"/>
                </a:solidFill>
                <a:latin typeface="Roboto"/>
                <a:cs typeface="Roboto"/>
                <a:hlinkClick r:id="rId4" action="ppaction://hlinkpres?slideindex=1&amp;slidetitle="/>
              </a:rPr>
              <a:t>testing</a:t>
            </a:r>
            <a:r>
              <a:rPr lang="en-US" sz="2800" b="1" spc="-105" dirty="0">
                <a:solidFill>
                  <a:srgbClr val="2F416E"/>
                </a:solidFill>
                <a:latin typeface="Roboto"/>
                <a:cs typeface="Roboto"/>
                <a:hlinkClick r:id="rId4" action="ppaction://hlinkpres?slideindex=1&amp;slidetitle="/>
              </a:rPr>
              <a:t> </a:t>
            </a:r>
            <a:r>
              <a:rPr lang="en-US" sz="2800" b="1" dirty="0">
                <a:solidFill>
                  <a:srgbClr val="2F416E"/>
                </a:solidFill>
                <a:latin typeface="Roboto"/>
                <a:cs typeface="Roboto"/>
                <a:hlinkClick r:id="rId4" action="ppaction://hlinkpres?slideindex=1&amp;slidetitle="/>
              </a:rPr>
              <a:t>-</a:t>
            </a:r>
            <a:r>
              <a:rPr lang="en-US" sz="2800" b="1" spc="-105" dirty="0">
                <a:solidFill>
                  <a:srgbClr val="2F416E"/>
                </a:solidFill>
                <a:latin typeface="Roboto"/>
                <a:cs typeface="Roboto"/>
                <a:hlinkClick r:id="rId4" action="ppaction://hlinkpres?slideindex=1&amp;slidetitle="/>
              </a:rPr>
              <a:t> </a:t>
            </a:r>
            <a:r>
              <a:rPr lang="en-US" sz="2800" b="1" dirty="0">
                <a:solidFill>
                  <a:srgbClr val="2F416E"/>
                </a:solidFill>
                <a:latin typeface="Roboto"/>
                <a:cs typeface="Roboto"/>
                <a:hlinkClick r:id="rId4" action="ppaction://hlinkpres?slideindex=1&amp;slidetitle="/>
              </a:rPr>
              <a:t>clotting</a:t>
            </a:r>
            <a:r>
              <a:rPr lang="en-US" sz="2800" b="1" spc="-105" dirty="0">
                <a:solidFill>
                  <a:srgbClr val="2F416E"/>
                </a:solidFill>
                <a:latin typeface="Roboto"/>
                <a:cs typeface="Roboto"/>
                <a:hlinkClick r:id="rId4" action="ppaction://hlinkpres?slideindex=1&amp;slidetitle="/>
              </a:rPr>
              <a:t> </a:t>
            </a:r>
            <a:r>
              <a:rPr lang="en-US" sz="2800" b="1" spc="-20" dirty="0">
                <a:solidFill>
                  <a:srgbClr val="2F416E"/>
                </a:solidFill>
                <a:latin typeface="Roboto"/>
                <a:cs typeface="Roboto"/>
                <a:hlinkClick r:id="rId4" action="ppaction://hlinkpres?slideindex=1&amp;slidetitle="/>
              </a:rPr>
              <a:t>risk</a:t>
            </a:r>
            <a:endParaRPr lang="en-US" sz="2800" b="1" spc="-20" dirty="0">
              <a:solidFill>
                <a:srgbClr val="2F416E"/>
              </a:solidFill>
              <a:latin typeface="Roboto"/>
              <a:cs typeface="Roboto"/>
            </a:endParaRPr>
          </a:p>
          <a:p>
            <a:pPr marL="12700" algn="l">
              <a:spcBef>
                <a:spcPts val="50"/>
              </a:spcBef>
            </a:pPr>
            <a:r>
              <a:rPr lang="en-US" sz="2000" spc="-10" dirty="0">
                <a:solidFill>
                  <a:srgbClr val="2F416E"/>
                </a:solidFill>
                <a:latin typeface="Roboto"/>
                <a:cs typeface="Roboto"/>
              </a:rPr>
              <a:t>Screens</a:t>
            </a:r>
            <a:r>
              <a:rPr lang="en-US" sz="2000" spc="-80" dirty="0">
                <a:solidFill>
                  <a:srgbClr val="2F416E"/>
                </a:solidFill>
                <a:latin typeface="Roboto"/>
                <a:cs typeface="Roboto"/>
              </a:rPr>
              <a:t> </a:t>
            </a:r>
            <a:r>
              <a:rPr lang="en-US" sz="2000" dirty="0">
                <a:solidFill>
                  <a:srgbClr val="2F416E"/>
                </a:solidFill>
                <a:latin typeface="Roboto"/>
                <a:cs typeface="Roboto"/>
              </a:rPr>
              <a:t>for</a:t>
            </a:r>
            <a:r>
              <a:rPr lang="en-US" sz="2000" spc="-80" dirty="0">
                <a:solidFill>
                  <a:srgbClr val="2F416E"/>
                </a:solidFill>
                <a:latin typeface="Roboto"/>
                <a:cs typeface="Roboto"/>
              </a:rPr>
              <a:t> </a:t>
            </a:r>
            <a:r>
              <a:rPr lang="en-US" sz="2000" dirty="0">
                <a:solidFill>
                  <a:srgbClr val="2F416E"/>
                </a:solidFill>
                <a:latin typeface="Roboto"/>
                <a:cs typeface="Roboto"/>
              </a:rPr>
              <a:t>Factor</a:t>
            </a:r>
            <a:r>
              <a:rPr lang="en-US" sz="2000" spc="-80" dirty="0">
                <a:solidFill>
                  <a:srgbClr val="2F416E"/>
                </a:solidFill>
                <a:latin typeface="Roboto"/>
                <a:cs typeface="Roboto"/>
              </a:rPr>
              <a:t> </a:t>
            </a:r>
            <a:r>
              <a:rPr lang="en-US" sz="2000" dirty="0">
                <a:solidFill>
                  <a:srgbClr val="2F416E"/>
                </a:solidFill>
                <a:latin typeface="Roboto"/>
                <a:cs typeface="Roboto"/>
              </a:rPr>
              <a:t>V</a:t>
            </a:r>
            <a:r>
              <a:rPr lang="en-US" sz="2000" spc="-80" dirty="0">
                <a:solidFill>
                  <a:srgbClr val="2F416E"/>
                </a:solidFill>
                <a:latin typeface="Roboto"/>
                <a:cs typeface="Roboto"/>
              </a:rPr>
              <a:t> </a:t>
            </a:r>
            <a:r>
              <a:rPr lang="en-US" sz="2000" spc="-10" dirty="0">
                <a:solidFill>
                  <a:srgbClr val="2F416E"/>
                </a:solidFill>
                <a:latin typeface="Roboto"/>
                <a:cs typeface="Roboto"/>
              </a:rPr>
              <a:t>Leiden,</a:t>
            </a:r>
            <a:r>
              <a:rPr lang="en-US" sz="2000" spc="-80" dirty="0">
                <a:solidFill>
                  <a:srgbClr val="2F416E"/>
                </a:solidFill>
                <a:latin typeface="Roboto"/>
                <a:cs typeface="Roboto"/>
              </a:rPr>
              <a:t> </a:t>
            </a:r>
            <a:r>
              <a:rPr lang="en-US" sz="2000" spc="-20" dirty="0">
                <a:solidFill>
                  <a:srgbClr val="2F416E"/>
                </a:solidFill>
                <a:latin typeface="Roboto"/>
                <a:cs typeface="Roboto"/>
              </a:rPr>
              <a:t>prothrombin</a:t>
            </a:r>
            <a:r>
              <a:rPr lang="en-US" sz="2000" spc="-80" dirty="0">
                <a:solidFill>
                  <a:srgbClr val="2F416E"/>
                </a:solidFill>
                <a:latin typeface="Roboto"/>
                <a:cs typeface="Roboto"/>
              </a:rPr>
              <a:t> </a:t>
            </a:r>
            <a:r>
              <a:rPr lang="en-US" sz="2000" spc="-10" dirty="0">
                <a:solidFill>
                  <a:srgbClr val="2F416E"/>
                </a:solidFill>
                <a:latin typeface="Roboto"/>
                <a:cs typeface="Roboto"/>
              </a:rPr>
              <a:t>mutations Identifies</a:t>
            </a:r>
            <a:r>
              <a:rPr lang="en-US" sz="2000" spc="-85" dirty="0">
                <a:solidFill>
                  <a:srgbClr val="2F416E"/>
                </a:solidFill>
                <a:latin typeface="Roboto"/>
                <a:cs typeface="Roboto"/>
              </a:rPr>
              <a:t> </a:t>
            </a:r>
            <a:r>
              <a:rPr lang="en-US" sz="2000" dirty="0">
                <a:solidFill>
                  <a:srgbClr val="2F416E"/>
                </a:solidFill>
                <a:latin typeface="Roboto"/>
                <a:cs typeface="Roboto"/>
              </a:rPr>
              <a:t>women</a:t>
            </a:r>
            <a:r>
              <a:rPr lang="en-US" sz="2000" spc="-80" dirty="0">
                <a:solidFill>
                  <a:srgbClr val="2F416E"/>
                </a:solidFill>
                <a:latin typeface="Roboto"/>
                <a:cs typeface="Roboto"/>
              </a:rPr>
              <a:t> </a:t>
            </a:r>
            <a:r>
              <a:rPr lang="en-US" sz="2000" dirty="0">
                <a:solidFill>
                  <a:srgbClr val="2F416E"/>
                </a:solidFill>
                <a:latin typeface="Roboto"/>
                <a:cs typeface="Roboto"/>
              </a:rPr>
              <a:t>with</a:t>
            </a:r>
            <a:r>
              <a:rPr lang="en-US" sz="2000" spc="-80" dirty="0">
                <a:solidFill>
                  <a:srgbClr val="2F416E"/>
                </a:solidFill>
                <a:latin typeface="Roboto"/>
                <a:cs typeface="Roboto"/>
              </a:rPr>
              <a:t> </a:t>
            </a:r>
            <a:r>
              <a:rPr lang="en-US" sz="2000" spc="-20" dirty="0">
                <a:solidFill>
                  <a:srgbClr val="2F416E"/>
                </a:solidFill>
                <a:latin typeface="Roboto"/>
                <a:cs typeface="Roboto"/>
              </a:rPr>
              <a:t>increased</a:t>
            </a:r>
            <a:r>
              <a:rPr lang="en-US" sz="2000" spc="-80" dirty="0">
                <a:solidFill>
                  <a:srgbClr val="2F416E"/>
                </a:solidFill>
                <a:latin typeface="Roboto"/>
                <a:cs typeface="Roboto"/>
              </a:rPr>
              <a:t> </a:t>
            </a:r>
            <a:r>
              <a:rPr lang="en-US" sz="2000" dirty="0">
                <a:solidFill>
                  <a:srgbClr val="2F416E"/>
                </a:solidFill>
                <a:latin typeface="Roboto"/>
                <a:cs typeface="Roboto"/>
              </a:rPr>
              <a:t>risk</a:t>
            </a:r>
            <a:r>
              <a:rPr lang="en-US" sz="2000" spc="-80" dirty="0">
                <a:solidFill>
                  <a:srgbClr val="2F416E"/>
                </a:solidFill>
                <a:latin typeface="Roboto"/>
                <a:cs typeface="Roboto"/>
              </a:rPr>
              <a:t> </a:t>
            </a:r>
            <a:r>
              <a:rPr lang="en-US" sz="2000" dirty="0">
                <a:solidFill>
                  <a:srgbClr val="2F416E"/>
                </a:solidFill>
                <a:latin typeface="Roboto"/>
                <a:cs typeface="Roboto"/>
              </a:rPr>
              <a:t>of</a:t>
            </a:r>
            <a:r>
              <a:rPr lang="en-US" sz="2000" spc="-80" dirty="0">
                <a:solidFill>
                  <a:srgbClr val="2F416E"/>
                </a:solidFill>
                <a:latin typeface="Roboto"/>
                <a:cs typeface="Roboto"/>
              </a:rPr>
              <a:t> </a:t>
            </a:r>
            <a:r>
              <a:rPr lang="en-US" sz="2000" dirty="0">
                <a:solidFill>
                  <a:srgbClr val="2F416E"/>
                </a:solidFill>
                <a:latin typeface="Roboto"/>
                <a:cs typeface="Roboto"/>
              </a:rPr>
              <a:t>blood</a:t>
            </a:r>
            <a:r>
              <a:rPr lang="en-US" sz="2000" spc="-85" dirty="0">
                <a:solidFill>
                  <a:srgbClr val="2F416E"/>
                </a:solidFill>
                <a:latin typeface="Roboto"/>
                <a:cs typeface="Roboto"/>
              </a:rPr>
              <a:t> </a:t>
            </a:r>
            <a:r>
              <a:rPr lang="en-US" sz="2000" spc="-10" dirty="0">
                <a:solidFill>
                  <a:srgbClr val="2F416E"/>
                </a:solidFill>
                <a:latin typeface="Roboto"/>
                <a:cs typeface="Roboto"/>
              </a:rPr>
              <a:t>clots</a:t>
            </a:r>
          </a:p>
          <a:p>
            <a:pPr marL="12700" algn="l">
              <a:spcBef>
                <a:spcPts val="50"/>
              </a:spcBef>
            </a:pPr>
            <a:r>
              <a:rPr lang="en-US" sz="2000" dirty="0">
                <a:solidFill>
                  <a:srgbClr val="2F416E"/>
                </a:solidFill>
                <a:latin typeface="Roboto"/>
                <a:cs typeface="Roboto"/>
              </a:rPr>
              <a:t>Allows</a:t>
            </a:r>
            <a:r>
              <a:rPr lang="en-US" sz="2000" spc="-75" dirty="0">
                <a:solidFill>
                  <a:srgbClr val="2F416E"/>
                </a:solidFill>
                <a:latin typeface="Roboto"/>
                <a:cs typeface="Roboto"/>
              </a:rPr>
              <a:t> </a:t>
            </a:r>
            <a:r>
              <a:rPr lang="en-US" sz="2000" spc="-25" dirty="0">
                <a:solidFill>
                  <a:srgbClr val="2F416E"/>
                </a:solidFill>
                <a:latin typeface="Roboto"/>
                <a:cs typeface="Roboto"/>
              </a:rPr>
              <a:t>preventative</a:t>
            </a:r>
            <a:r>
              <a:rPr lang="en-US" sz="2000" spc="-70" dirty="0">
                <a:solidFill>
                  <a:srgbClr val="2F416E"/>
                </a:solidFill>
                <a:latin typeface="Roboto"/>
                <a:cs typeface="Roboto"/>
              </a:rPr>
              <a:t> </a:t>
            </a:r>
            <a:r>
              <a:rPr lang="en-US" sz="2000" spc="-25" dirty="0">
                <a:solidFill>
                  <a:srgbClr val="2F416E"/>
                </a:solidFill>
                <a:latin typeface="Roboto"/>
                <a:cs typeface="Roboto"/>
              </a:rPr>
              <a:t>anticoagulation</a:t>
            </a:r>
            <a:r>
              <a:rPr lang="en-US" sz="2000" spc="-75" dirty="0">
                <a:solidFill>
                  <a:srgbClr val="2F416E"/>
                </a:solidFill>
                <a:latin typeface="Roboto"/>
                <a:cs typeface="Roboto"/>
              </a:rPr>
              <a:t> </a:t>
            </a:r>
            <a:r>
              <a:rPr lang="en-US" sz="2000" spc="-10" dirty="0">
                <a:solidFill>
                  <a:srgbClr val="2F416E"/>
                </a:solidFill>
                <a:latin typeface="Roboto"/>
                <a:cs typeface="Roboto"/>
              </a:rPr>
              <a:t>treatment</a:t>
            </a:r>
            <a:endParaRPr lang="en-US" sz="2000" dirty="0">
              <a:latin typeface="Roboto"/>
              <a:cs typeface="Roboto"/>
            </a:endParaRPr>
          </a:p>
          <a:p>
            <a:pPr marL="12700" algn="l"/>
            <a:endParaRPr lang="en-US" sz="2000" b="1" dirty="0">
              <a:solidFill>
                <a:srgbClr val="2F416E"/>
              </a:solidFill>
              <a:latin typeface="Roboto"/>
              <a:cs typeface="Roboto"/>
            </a:endParaRPr>
          </a:p>
          <a:p>
            <a:pPr marL="12700" algn="l"/>
            <a:r>
              <a:rPr lang="en-US" sz="2800" b="1" dirty="0">
                <a:solidFill>
                  <a:srgbClr val="2F416E"/>
                </a:solidFill>
                <a:latin typeface="Roboto"/>
                <a:cs typeface="Roboto"/>
              </a:rPr>
              <a:t>Endometrial</a:t>
            </a:r>
            <a:r>
              <a:rPr lang="en-US" sz="2800" b="1" spc="-95" dirty="0">
                <a:solidFill>
                  <a:srgbClr val="2F416E"/>
                </a:solidFill>
                <a:latin typeface="Roboto"/>
                <a:cs typeface="Roboto"/>
              </a:rPr>
              <a:t> </a:t>
            </a:r>
            <a:r>
              <a:rPr lang="en-US" sz="2800" b="1" dirty="0">
                <a:solidFill>
                  <a:srgbClr val="2F416E"/>
                </a:solidFill>
                <a:latin typeface="Roboto"/>
                <a:cs typeface="Roboto"/>
              </a:rPr>
              <a:t>receptivity</a:t>
            </a:r>
            <a:r>
              <a:rPr lang="en-US" sz="2800" b="1" spc="-90" dirty="0">
                <a:solidFill>
                  <a:srgbClr val="2F416E"/>
                </a:solidFill>
                <a:latin typeface="Roboto"/>
                <a:cs typeface="Roboto"/>
              </a:rPr>
              <a:t> </a:t>
            </a:r>
            <a:r>
              <a:rPr lang="en-US" sz="2800" b="1" spc="-10" dirty="0">
                <a:solidFill>
                  <a:srgbClr val="2F416E"/>
                </a:solidFill>
                <a:latin typeface="Roboto"/>
                <a:cs typeface="Roboto"/>
              </a:rPr>
              <a:t>panels</a:t>
            </a:r>
            <a:endParaRPr lang="en-US" sz="2800" b="1" spc="-10" dirty="0">
              <a:latin typeface="Roboto"/>
              <a:cs typeface="Roboto"/>
            </a:endParaRPr>
          </a:p>
          <a:p>
            <a:pPr marL="12700" algn="l"/>
            <a:r>
              <a:rPr lang="en-US" sz="2000" dirty="0">
                <a:solidFill>
                  <a:srgbClr val="2F416E"/>
                </a:solidFill>
                <a:latin typeface="Roboto"/>
                <a:cs typeface="Roboto"/>
              </a:rPr>
              <a:t>Gene</a:t>
            </a:r>
            <a:r>
              <a:rPr lang="en-US" sz="2000" spc="-45" dirty="0">
                <a:solidFill>
                  <a:srgbClr val="2F416E"/>
                </a:solidFill>
                <a:latin typeface="Roboto"/>
                <a:cs typeface="Roboto"/>
              </a:rPr>
              <a:t> </a:t>
            </a:r>
            <a:r>
              <a:rPr lang="en-US" sz="2000" spc="-20" dirty="0">
                <a:solidFill>
                  <a:srgbClr val="2F416E"/>
                </a:solidFill>
                <a:latin typeface="Roboto"/>
                <a:cs typeface="Roboto"/>
              </a:rPr>
              <a:t>expression</a:t>
            </a:r>
            <a:r>
              <a:rPr lang="en-US" sz="2000" spc="-45" dirty="0">
                <a:solidFill>
                  <a:srgbClr val="2F416E"/>
                </a:solidFill>
                <a:latin typeface="Roboto"/>
                <a:cs typeface="Roboto"/>
              </a:rPr>
              <a:t> </a:t>
            </a:r>
            <a:r>
              <a:rPr lang="en-US" sz="2000" dirty="0">
                <a:solidFill>
                  <a:srgbClr val="2F416E"/>
                </a:solidFill>
                <a:latin typeface="Roboto"/>
                <a:cs typeface="Roboto"/>
              </a:rPr>
              <a:t>profile</a:t>
            </a:r>
            <a:r>
              <a:rPr lang="en-US" sz="2000" spc="-45" dirty="0">
                <a:solidFill>
                  <a:srgbClr val="2F416E"/>
                </a:solidFill>
                <a:latin typeface="Roboto"/>
                <a:cs typeface="Roboto"/>
              </a:rPr>
              <a:t> </a:t>
            </a:r>
            <a:r>
              <a:rPr lang="en-US" sz="2000" dirty="0">
                <a:solidFill>
                  <a:srgbClr val="2F416E"/>
                </a:solidFill>
                <a:latin typeface="Roboto"/>
                <a:cs typeface="Roboto"/>
              </a:rPr>
              <a:t>of</a:t>
            </a:r>
            <a:r>
              <a:rPr lang="en-US" sz="2000" spc="-45" dirty="0">
                <a:solidFill>
                  <a:srgbClr val="2F416E"/>
                </a:solidFill>
                <a:latin typeface="Roboto"/>
                <a:cs typeface="Roboto"/>
              </a:rPr>
              <a:t> </a:t>
            </a:r>
            <a:r>
              <a:rPr lang="en-US" sz="2000" spc="-10" dirty="0">
                <a:solidFill>
                  <a:srgbClr val="2F416E"/>
                </a:solidFill>
                <a:latin typeface="Roboto"/>
                <a:cs typeface="Roboto"/>
              </a:rPr>
              <a:t>endometrium</a:t>
            </a:r>
            <a:endParaRPr lang="en-US" sz="2000" spc="-10" dirty="0">
              <a:latin typeface="Roboto"/>
              <a:cs typeface="Roboto"/>
            </a:endParaRPr>
          </a:p>
          <a:p>
            <a:pPr marL="12700" algn="l"/>
            <a:r>
              <a:rPr lang="en-US" sz="2000" dirty="0">
                <a:solidFill>
                  <a:srgbClr val="2F416E"/>
                </a:solidFill>
                <a:latin typeface="Roboto"/>
                <a:cs typeface="Roboto"/>
              </a:rPr>
              <a:t>Assesses</a:t>
            </a:r>
            <a:r>
              <a:rPr lang="en-US" sz="2000" spc="-95" dirty="0">
                <a:solidFill>
                  <a:srgbClr val="2F416E"/>
                </a:solidFill>
                <a:latin typeface="Roboto"/>
                <a:cs typeface="Roboto"/>
              </a:rPr>
              <a:t> </a:t>
            </a:r>
            <a:r>
              <a:rPr lang="en-US" sz="2000" spc="-25" dirty="0">
                <a:solidFill>
                  <a:srgbClr val="2F416E"/>
                </a:solidFill>
                <a:latin typeface="Roboto"/>
                <a:cs typeface="Roboto"/>
              </a:rPr>
              <a:t>receptivity</a:t>
            </a:r>
            <a:r>
              <a:rPr lang="en-US" sz="2000" spc="-90" dirty="0">
                <a:solidFill>
                  <a:srgbClr val="2F416E"/>
                </a:solidFill>
                <a:latin typeface="Roboto"/>
                <a:cs typeface="Roboto"/>
              </a:rPr>
              <a:t> </a:t>
            </a:r>
            <a:r>
              <a:rPr lang="en-US" sz="2000" dirty="0">
                <a:solidFill>
                  <a:srgbClr val="2F416E"/>
                </a:solidFill>
                <a:latin typeface="Roboto"/>
                <a:cs typeface="Roboto"/>
              </a:rPr>
              <a:t>to</a:t>
            </a:r>
            <a:r>
              <a:rPr lang="en-US" sz="2000" spc="-90" dirty="0">
                <a:solidFill>
                  <a:srgbClr val="2F416E"/>
                </a:solidFill>
                <a:latin typeface="Roboto"/>
                <a:cs typeface="Roboto"/>
              </a:rPr>
              <a:t> </a:t>
            </a:r>
            <a:r>
              <a:rPr lang="en-US" sz="2000" spc="-10" dirty="0">
                <a:solidFill>
                  <a:srgbClr val="2F416E"/>
                </a:solidFill>
                <a:latin typeface="Roboto"/>
                <a:cs typeface="Roboto"/>
              </a:rPr>
              <a:t>identify</a:t>
            </a:r>
            <a:r>
              <a:rPr lang="en-US" sz="2000" spc="-90" dirty="0">
                <a:solidFill>
                  <a:srgbClr val="2F416E"/>
                </a:solidFill>
                <a:latin typeface="Roboto"/>
                <a:cs typeface="Roboto"/>
              </a:rPr>
              <a:t> </a:t>
            </a:r>
            <a:r>
              <a:rPr lang="en-US" sz="2000" dirty="0">
                <a:solidFill>
                  <a:srgbClr val="2F416E"/>
                </a:solidFill>
                <a:latin typeface="Roboto"/>
                <a:cs typeface="Roboto"/>
              </a:rPr>
              <a:t>optimal</a:t>
            </a:r>
            <a:r>
              <a:rPr lang="en-US" sz="2000" spc="-90" dirty="0">
                <a:solidFill>
                  <a:srgbClr val="2F416E"/>
                </a:solidFill>
                <a:latin typeface="Roboto"/>
                <a:cs typeface="Roboto"/>
              </a:rPr>
              <a:t> </a:t>
            </a:r>
            <a:r>
              <a:rPr lang="en-US" sz="2000" spc="-25" dirty="0">
                <a:solidFill>
                  <a:srgbClr val="2F416E"/>
                </a:solidFill>
                <a:latin typeface="Roboto"/>
                <a:cs typeface="Roboto"/>
              </a:rPr>
              <a:t>implantation</a:t>
            </a:r>
            <a:r>
              <a:rPr lang="en-US" sz="2000" spc="-90" dirty="0">
                <a:solidFill>
                  <a:srgbClr val="2F416E"/>
                </a:solidFill>
                <a:latin typeface="Roboto"/>
                <a:cs typeface="Roboto"/>
              </a:rPr>
              <a:t> </a:t>
            </a:r>
            <a:r>
              <a:rPr lang="en-US" sz="2000" spc="-10" dirty="0">
                <a:solidFill>
                  <a:srgbClr val="2F416E"/>
                </a:solidFill>
                <a:latin typeface="Roboto"/>
                <a:cs typeface="Roboto"/>
              </a:rPr>
              <a:t>window </a:t>
            </a:r>
          </a:p>
          <a:p>
            <a:pPr marL="12700" algn="l"/>
            <a:r>
              <a:rPr lang="en-US" sz="2000" dirty="0">
                <a:solidFill>
                  <a:srgbClr val="2F416E"/>
                </a:solidFill>
                <a:latin typeface="Roboto"/>
                <a:cs typeface="Roboto"/>
              </a:rPr>
              <a:t>Can</a:t>
            </a:r>
            <a:r>
              <a:rPr lang="en-US" sz="2000" spc="-95" dirty="0">
                <a:solidFill>
                  <a:srgbClr val="2F416E"/>
                </a:solidFill>
                <a:latin typeface="Roboto"/>
                <a:cs typeface="Roboto"/>
              </a:rPr>
              <a:t> </a:t>
            </a:r>
            <a:r>
              <a:rPr lang="en-US" sz="2000" spc="-10" dirty="0">
                <a:solidFill>
                  <a:srgbClr val="2F416E"/>
                </a:solidFill>
                <a:latin typeface="Roboto"/>
                <a:cs typeface="Roboto"/>
              </a:rPr>
              <a:t>customize</a:t>
            </a:r>
            <a:r>
              <a:rPr lang="en-US" sz="2000" spc="-90" dirty="0">
                <a:solidFill>
                  <a:srgbClr val="2F416E"/>
                </a:solidFill>
                <a:latin typeface="Roboto"/>
                <a:cs typeface="Roboto"/>
              </a:rPr>
              <a:t> </a:t>
            </a:r>
            <a:r>
              <a:rPr lang="en-US" sz="2000" spc="-10" dirty="0">
                <a:solidFill>
                  <a:srgbClr val="2F416E"/>
                </a:solidFill>
                <a:latin typeface="Roboto"/>
                <a:cs typeface="Roboto"/>
              </a:rPr>
              <a:t>embryo</a:t>
            </a:r>
            <a:r>
              <a:rPr lang="en-US" sz="2000" spc="-90" dirty="0">
                <a:solidFill>
                  <a:srgbClr val="2F416E"/>
                </a:solidFill>
                <a:latin typeface="Roboto"/>
                <a:cs typeface="Roboto"/>
              </a:rPr>
              <a:t> </a:t>
            </a:r>
            <a:r>
              <a:rPr lang="en-US" sz="2000" spc="-10" dirty="0">
                <a:solidFill>
                  <a:srgbClr val="2F416E"/>
                </a:solidFill>
                <a:latin typeface="Roboto"/>
                <a:cs typeface="Roboto"/>
              </a:rPr>
              <a:t>transfer</a:t>
            </a:r>
            <a:r>
              <a:rPr lang="en-US" sz="2000" spc="-90" dirty="0">
                <a:solidFill>
                  <a:srgbClr val="2F416E"/>
                </a:solidFill>
                <a:latin typeface="Roboto"/>
                <a:cs typeface="Roboto"/>
              </a:rPr>
              <a:t> </a:t>
            </a:r>
            <a:r>
              <a:rPr lang="en-US" sz="2000" spc="-10" dirty="0">
                <a:solidFill>
                  <a:srgbClr val="2F416E"/>
                </a:solidFill>
                <a:latin typeface="Roboto"/>
                <a:cs typeface="Roboto"/>
              </a:rPr>
              <a:t>timing</a:t>
            </a:r>
            <a:r>
              <a:rPr lang="en-US" sz="2000" spc="-95" dirty="0">
                <a:solidFill>
                  <a:srgbClr val="2F416E"/>
                </a:solidFill>
                <a:latin typeface="Roboto"/>
                <a:cs typeface="Roboto"/>
              </a:rPr>
              <a:t> </a:t>
            </a:r>
            <a:r>
              <a:rPr lang="en-US" sz="2000" dirty="0">
                <a:solidFill>
                  <a:srgbClr val="2F416E"/>
                </a:solidFill>
                <a:latin typeface="Roboto"/>
                <a:cs typeface="Roboto"/>
              </a:rPr>
              <a:t>to</a:t>
            </a:r>
            <a:r>
              <a:rPr lang="en-US" sz="2000" spc="-90" dirty="0">
                <a:solidFill>
                  <a:srgbClr val="2F416E"/>
                </a:solidFill>
                <a:latin typeface="Roboto"/>
                <a:cs typeface="Roboto"/>
              </a:rPr>
              <a:t> </a:t>
            </a:r>
            <a:r>
              <a:rPr lang="en-US" sz="2000" spc="-10" dirty="0">
                <a:solidFill>
                  <a:srgbClr val="2F416E"/>
                </a:solidFill>
                <a:latin typeface="Roboto"/>
                <a:cs typeface="Roboto"/>
              </a:rPr>
              <a:t>improve</a:t>
            </a:r>
            <a:r>
              <a:rPr lang="en-US" sz="2000" spc="-90" dirty="0">
                <a:solidFill>
                  <a:srgbClr val="2F416E"/>
                </a:solidFill>
                <a:latin typeface="Roboto"/>
                <a:cs typeface="Roboto"/>
              </a:rPr>
              <a:t> </a:t>
            </a:r>
            <a:r>
              <a:rPr lang="en-US" sz="2000" spc="-10" dirty="0">
                <a:solidFill>
                  <a:srgbClr val="2F416E"/>
                </a:solidFill>
                <a:latin typeface="Roboto"/>
                <a:cs typeface="Roboto"/>
              </a:rPr>
              <a:t>success</a:t>
            </a:r>
            <a:endParaRPr lang="en-US" sz="2000" dirty="0">
              <a:latin typeface="Roboto"/>
              <a:cs typeface="Roboto"/>
            </a:endParaRPr>
          </a:p>
        </p:txBody>
      </p:sp>
      <p:pic>
        <p:nvPicPr>
          <p:cNvPr id="31" name="object 3"/>
          <p:cNvPicPr/>
          <p:nvPr/>
        </p:nvPicPr>
        <p:blipFill>
          <a:blip r:embed="rId5" cstate="print"/>
          <a:stretch>
            <a:fillRect/>
          </a:stretch>
        </p:blipFill>
        <p:spPr>
          <a:xfrm>
            <a:off x="12192000" y="6819899"/>
            <a:ext cx="6095999" cy="3465217"/>
          </a:xfrm>
          <a:prstGeom prst="rect">
            <a:avLst/>
          </a:prstGeom>
        </p:spPr>
      </p:pic>
    </p:spTree>
    <p:extLst>
      <p:ext uri="{BB962C8B-B14F-4D97-AF65-F5344CB8AC3E}">
        <p14:creationId xmlns:p14="http://schemas.microsoft.com/office/powerpoint/2010/main" val="2679755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BF8A905A-2B4E-4A09-E50B-36CB1235885F}"/>
              </a:ext>
            </a:extLst>
          </p:cNvPr>
          <p:cNvSpPr txBox="1"/>
          <p:nvPr/>
        </p:nvSpPr>
        <p:spPr>
          <a:xfrm>
            <a:off x="0" y="0"/>
            <a:ext cx="18288000" cy="689291"/>
          </a:xfrm>
          <a:prstGeom prst="rect">
            <a:avLst/>
          </a:prstGeom>
          <a:solidFill>
            <a:schemeClr val="tx2">
              <a:lumMod val="40000"/>
              <a:lumOff val="60000"/>
            </a:schemeClr>
          </a:solidFill>
        </p:spPr>
        <p:txBody>
          <a:bodyPr vert="horz" wrap="square" lIns="0" tIns="301625" rIns="0" bIns="0" rtlCol="0">
            <a:spAutoFit/>
          </a:bodyPr>
          <a:lstStyle/>
          <a:p>
            <a:pPr algn="ctr">
              <a:lnSpc>
                <a:spcPct val="100000"/>
              </a:lnSpc>
              <a:spcBef>
                <a:spcPts val="2375"/>
              </a:spcBef>
            </a:pPr>
            <a:endParaRPr sz="2500" dirty="0">
              <a:latin typeface="Roboto"/>
              <a:cs typeface="Roboto"/>
            </a:endParaRPr>
          </a:p>
        </p:txBody>
      </p:sp>
      <p:sp>
        <p:nvSpPr>
          <p:cNvPr id="7" name="object 3">
            <a:extLst>
              <a:ext uri="{FF2B5EF4-FFF2-40B4-BE49-F238E27FC236}">
                <a16:creationId xmlns:a16="http://schemas.microsoft.com/office/drawing/2014/main" id="{D9CEFC16-AD27-E4CA-1B5F-040DE50B6F58}"/>
              </a:ext>
            </a:extLst>
          </p:cNvPr>
          <p:cNvSpPr txBox="1"/>
          <p:nvPr/>
        </p:nvSpPr>
        <p:spPr>
          <a:xfrm>
            <a:off x="0" y="9597709"/>
            <a:ext cx="18288000" cy="689291"/>
          </a:xfrm>
          <a:prstGeom prst="rect">
            <a:avLst/>
          </a:prstGeom>
          <a:solidFill>
            <a:schemeClr val="tx2">
              <a:lumMod val="40000"/>
              <a:lumOff val="60000"/>
            </a:schemeClr>
          </a:solidFill>
        </p:spPr>
        <p:txBody>
          <a:bodyPr vert="horz" wrap="square" lIns="0" tIns="301625" rIns="0" bIns="0" rtlCol="0">
            <a:spAutoFit/>
          </a:bodyPr>
          <a:lstStyle/>
          <a:p>
            <a:pPr algn="ctr">
              <a:lnSpc>
                <a:spcPct val="100000"/>
              </a:lnSpc>
              <a:spcBef>
                <a:spcPts val="2375"/>
              </a:spcBef>
            </a:pPr>
            <a:endParaRPr sz="2500" dirty="0">
              <a:latin typeface="Roboto"/>
              <a:cs typeface="Roboto"/>
            </a:endParaRPr>
          </a:p>
        </p:txBody>
      </p:sp>
      <p:sp>
        <p:nvSpPr>
          <p:cNvPr id="3" name="TextBox 2">
            <a:extLst>
              <a:ext uri="{FF2B5EF4-FFF2-40B4-BE49-F238E27FC236}">
                <a16:creationId xmlns:a16="http://schemas.microsoft.com/office/drawing/2014/main" id="{13815D10-12B6-4651-F547-AAA94B237911}"/>
              </a:ext>
            </a:extLst>
          </p:cNvPr>
          <p:cNvSpPr txBox="1"/>
          <p:nvPr/>
        </p:nvSpPr>
        <p:spPr>
          <a:xfrm>
            <a:off x="3276600" y="1661763"/>
            <a:ext cx="16535400" cy="2554545"/>
          </a:xfrm>
          <a:prstGeom prst="rect">
            <a:avLst/>
          </a:prstGeom>
          <a:noFill/>
        </p:spPr>
        <p:txBody>
          <a:bodyPr wrap="square">
            <a:spAutoFit/>
          </a:bodyPr>
          <a:lstStyle/>
          <a:p>
            <a:pPr algn="l"/>
            <a:r>
              <a:rPr lang="en-US" sz="3200" dirty="0">
                <a:latin typeface="BookAntiqua"/>
              </a:rPr>
              <a:t>The last few decades, microarray and RNA sequencing</a:t>
            </a:r>
          </a:p>
          <a:p>
            <a:pPr algn="l"/>
            <a:r>
              <a:rPr lang="en-US" sz="3200" dirty="0">
                <a:latin typeface="BookAntiqua"/>
              </a:rPr>
              <a:t>techniques in whole-tissue transcriptomic analysis</a:t>
            </a:r>
          </a:p>
          <a:p>
            <a:pPr algn="l"/>
            <a:r>
              <a:rPr lang="en-US" sz="3200" dirty="0">
                <a:latin typeface="BookAntiqua"/>
              </a:rPr>
              <a:t>have been translated into clinical practice to evaluate</a:t>
            </a:r>
          </a:p>
          <a:p>
            <a:pPr algn="l"/>
            <a:r>
              <a:rPr lang="en-US" sz="3200" dirty="0">
                <a:latin typeface="BookAntiqua"/>
              </a:rPr>
              <a:t>the endometrial receptivity and determine the WOI</a:t>
            </a:r>
          </a:p>
          <a:p>
            <a:pPr algn="l"/>
            <a:r>
              <a:rPr lang="en-US" sz="3200" dirty="0">
                <a:latin typeface="BookAntiqua"/>
              </a:rPr>
              <a:t>timing for IVF-ET</a:t>
            </a:r>
            <a:endParaRPr lang="en-US" sz="3200" dirty="0"/>
          </a:p>
        </p:txBody>
      </p:sp>
      <p:sp>
        <p:nvSpPr>
          <p:cNvPr id="5" name="TextBox 4">
            <a:extLst>
              <a:ext uri="{FF2B5EF4-FFF2-40B4-BE49-F238E27FC236}">
                <a16:creationId xmlns:a16="http://schemas.microsoft.com/office/drawing/2014/main" id="{0195B465-443E-3D15-8123-2C2825115822}"/>
              </a:ext>
            </a:extLst>
          </p:cNvPr>
          <p:cNvSpPr txBox="1"/>
          <p:nvPr/>
        </p:nvSpPr>
        <p:spPr>
          <a:xfrm>
            <a:off x="3276600" y="4793420"/>
            <a:ext cx="13106400" cy="2554545"/>
          </a:xfrm>
          <a:prstGeom prst="rect">
            <a:avLst/>
          </a:prstGeom>
          <a:noFill/>
        </p:spPr>
        <p:txBody>
          <a:bodyPr wrap="square">
            <a:spAutoFit/>
          </a:bodyPr>
          <a:lstStyle/>
          <a:p>
            <a:pPr algn="l"/>
            <a:r>
              <a:rPr lang="en-US" sz="3200" dirty="0">
                <a:latin typeface="BookAntiqua"/>
              </a:rPr>
              <a:t>For </a:t>
            </a:r>
            <a:r>
              <a:rPr lang="en-US" sz="3200" dirty="0" err="1">
                <a:latin typeface="BookAntiqua"/>
              </a:rPr>
              <a:t>scRNA</a:t>
            </a:r>
            <a:r>
              <a:rPr lang="en-US" sz="3200" dirty="0">
                <a:latin typeface="BookAntiqua"/>
              </a:rPr>
              <a:t>-seq, endometrial biopsy was</a:t>
            </a:r>
          </a:p>
          <a:p>
            <a:pPr algn="l"/>
            <a:r>
              <a:rPr lang="en-US" sz="3200" dirty="0">
                <a:latin typeface="BookAntiqua"/>
              </a:rPr>
              <a:t>performed five days after ovulation </a:t>
            </a:r>
          </a:p>
          <a:p>
            <a:pPr algn="l"/>
            <a:r>
              <a:rPr lang="en-US" sz="3200" dirty="0">
                <a:latin typeface="BookAntiqua"/>
              </a:rPr>
              <a:t> (ultrasonic observation, equated to LH + 7, the WOI time) in a</a:t>
            </a:r>
          </a:p>
          <a:p>
            <a:pPr algn="l"/>
            <a:r>
              <a:rPr lang="en-US" sz="3200" dirty="0">
                <a:latin typeface="BookAntiqua"/>
              </a:rPr>
              <a:t>natural cycle. The endometrium from the RIF patient</a:t>
            </a:r>
          </a:p>
          <a:p>
            <a:pPr algn="l"/>
            <a:r>
              <a:rPr lang="en-US" sz="3200" dirty="0">
                <a:latin typeface="BookAntiqua"/>
              </a:rPr>
              <a:t>group</a:t>
            </a:r>
            <a:endParaRPr lang="en-US" sz="3200" dirty="0"/>
          </a:p>
        </p:txBody>
      </p:sp>
      <p:pic>
        <p:nvPicPr>
          <p:cNvPr id="6" name="Picture 5">
            <a:extLst>
              <a:ext uri="{FF2B5EF4-FFF2-40B4-BE49-F238E27FC236}">
                <a16:creationId xmlns:a16="http://schemas.microsoft.com/office/drawing/2014/main" id="{8E8906C3-C710-CB8F-BEA4-BEE1B6BFCDFC}"/>
              </a:ext>
            </a:extLst>
          </p:cNvPr>
          <p:cNvPicPr>
            <a:picLocks noChangeAspect="1"/>
          </p:cNvPicPr>
          <p:nvPr/>
        </p:nvPicPr>
        <p:blipFill>
          <a:blip r:embed="rId2"/>
          <a:stretch>
            <a:fillRect/>
          </a:stretch>
        </p:blipFill>
        <p:spPr>
          <a:xfrm rot="10800000" flipH="1">
            <a:off x="16895789" y="0"/>
            <a:ext cx="1392211" cy="10287000"/>
          </a:xfrm>
          <a:prstGeom prst="rect">
            <a:avLst/>
          </a:prstGeom>
        </p:spPr>
      </p:pic>
      <p:pic>
        <p:nvPicPr>
          <p:cNvPr id="8" name="Picture 7">
            <a:extLst>
              <a:ext uri="{FF2B5EF4-FFF2-40B4-BE49-F238E27FC236}">
                <a16:creationId xmlns:a16="http://schemas.microsoft.com/office/drawing/2014/main" id="{7EDFE488-C920-8BB4-A2A5-2A8339977DEC}"/>
              </a:ext>
            </a:extLst>
          </p:cNvPr>
          <p:cNvPicPr>
            <a:picLocks noChangeAspect="1"/>
          </p:cNvPicPr>
          <p:nvPr/>
        </p:nvPicPr>
        <p:blipFill>
          <a:blip r:embed="rId2"/>
          <a:stretch>
            <a:fillRect/>
          </a:stretch>
        </p:blipFill>
        <p:spPr>
          <a:xfrm flipH="1">
            <a:off x="0" y="0"/>
            <a:ext cx="1392211" cy="10287000"/>
          </a:xfrm>
          <a:prstGeom prst="rect">
            <a:avLst/>
          </a:prstGeom>
        </p:spPr>
      </p:pic>
    </p:spTree>
    <p:extLst>
      <p:ext uri="{BB962C8B-B14F-4D97-AF65-F5344CB8AC3E}">
        <p14:creationId xmlns:p14="http://schemas.microsoft.com/office/powerpoint/2010/main" val="1355863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422D983A-2963-4F6C-82CE-7BB37CD1620A}"/>
              </a:ext>
            </a:extLst>
          </p:cNvPr>
          <p:cNvPicPr>
            <a:picLocks noGrp="1" noChangeAspect="1"/>
          </p:cNvPicPr>
          <p:nvPr>
            <p:ph idx="1"/>
          </p:nvPr>
        </p:nvPicPr>
        <p:blipFill>
          <a:blip r:embed="rId2"/>
          <a:stretch>
            <a:fillRect/>
          </a:stretch>
        </p:blipFill>
        <p:spPr>
          <a:xfrm>
            <a:off x="8343900" y="9525"/>
            <a:ext cx="9906000" cy="9753600"/>
          </a:xfrm>
        </p:spPr>
      </p:pic>
      <p:sp>
        <p:nvSpPr>
          <p:cNvPr id="8" name="TextBox 7">
            <a:extLst>
              <a:ext uri="{FF2B5EF4-FFF2-40B4-BE49-F238E27FC236}">
                <a16:creationId xmlns:a16="http://schemas.microsoft.com/office/drawing/2014/main" id="{6598D757-B06B-4F26-B6B6-D8BAFCBC2D1B}"/>
              </a:ext>
            </a:extLst>
          </p:cNvPr>
          <p:cNvSpPr txBox="1"/>
          <p:nvPr/>
        </p:nvSpPr>
        <p:spPr>
          <a:xfrm>
            <a:off x="533400" y="1562100"/>
            <a:ext cx="9144000" cy="4632037"/>
          </a:xfrm>
          <a:prstGeom prst="rect">
            <a:avLst/>
          </a:prstGeom>
          <a:noFill/>
        </p:spPr>
        <p:txBody>
          <a:bodyPr wrap="square">
            <a:spAutoFit/>
          </a:bodyPr>
          <a:lstStyle/>
          <a:p>
            <a:pPr marL="0" marR="0" lvl="0" indent="0" algn="ctr" defTabSz="914400" eaLnBrk="1" fontAlgn="auto" latinLnBrk="0" hangingPunct="1">
              <a:lnSpc>
                <a:spcPts val="13830"/>
              </a:lnSpc>
              <a:spcBef>
                <a:spcPts val="100"/>
              </a:spcBef>
              <a:spcAft>
                <a:spcPts val="0"/>
              </a:spcAft>
              <a:buClrTx/>
              <a:buSzTx/>
              <a:buFontTx/>
              <a:buNone/>
              <a:tabLst>
                <a:tab pos="6404610" algn="l"/>
              </a:tabLst>
              <a:defRPr/>
            </a:pPr>
            <a:r>
              <a:rPr kumimoji="0" lang="en-US" sz="7200" b="1" i="0" u="none" strike="noStrike" kern="0" cap="none" spc="145" normalizeH="0" baseline="0" noProof="0" dirty="0">
                <a:ln>
                  <a:noFill/>
                </a:ln>
                <a:solidFill>
                  <a:schemeClr val="accent6">
                    <a:lumMod val="75000"/>
                  </a:schemeClr>
                </a:solidFill>
                <a:effectLst/>
                <a:uLnTx/>
                <a:uFillTx/>
                <a:latin typeface="Roboto"/>
                <a:ea typeface="+mn-ea"/>
              </a:rPr>
              <a:t>THANKS</a:t>
            </a:r>
            <a:endParaRPr lang="en-US" sz="7200" b="1" dirty="0">
              <a:solidFill>
                <a:schemeClr val="accent6">
                  <a:lumMod val="75000"/>
                </a:schemeClr>
              </a:solidFill>
              <a:latin typeface="Roboto"/>
              <a:ea typeface="+mn-ea"/>
            </a:endParaRPr>
          </a:p>
          <a:p>
            <a:pPr marL="0" marR="0" lvl="0" indent="0" algn="ctr" defTabSz="914400" eaLnBrk="1" fontAlgn="auto" latinLnBrk="0" hangingPunct="1">
              <a:lnSpc>
                <a:spcPts val="13830"/>
              </a:lnSpc>
              <a:spcBef>
                <a:spcPts val="100"/>
              </a:spcBef>
              <a:spcAft>
                <a:spcPts val="0"/>
              </a:spcAft>
              <a:buClrTx/>
              <a:buSzTx/>
              <a:buFontTx/>
              <a:buNone/>
              <a:tabLst>
                <a:tab pos="6404610" algn="l"/>
              </a:tabLst>
              <a:defRPr/>
            </a:pPr>
            <a:r>
              <a:rPr kumimoji="0" lang="en-US" sz="7200" b="1" i="0" u="none" strike="noStrike" kern="0" cap="none" spc="-25" normalizeH="0" baseline="0" noProof="0" dirty="0">
                <a:ln>
                  <a:noFill/>
                </a:ln>
                <a:solidFill>
                  <a:schemeClr val="accent6">
                    <a:lumMod val="75000"/>
                  </a:schemeClr>
                </a:solidFill>
                <a:effectLst/>
                <a:uLnTx/>
                <a:uFillTx/>
                <a:latin typeface="Roboto"/>
                <a:ea typeface="+mn-ea"/>
              </a:rPr>
              <a:t>FOR</a:t>
            </a:r>
          </a:p>
          <a:p>
            <a:pPr marL="0" marR="0" lvl="0" indent="0" algn="ctr" defTabSz="914400" eaLnBrk="1" fontAlgn="auto" latinLnBrk="0" hangingPunct="1">
              <a:lnSpc>
                <a:spcPts val="7830"/>
              </a:lnSpc>
              <a:spcBef>
                <a:spcPts val="0"/>
              </a:spcBef>
              <a:spcAft>
                <a:spcPts val="0"/>
              </a:spcAft>
              <a:buClrTx/>
              <a:buSzTx/>
              <a:buFontTx/>
              <a:buNone/>
              <a:tabLst>
                <a:tab pos="2094864" algn="l"/>
              </a:tabLst>
              <a:defRPr/>
            </a:pPr>
            <a:r>
              <a:rPr kumimoji="0" lang="en-US" sz="7200" b="1" i="0" u="none" strike="noStrike" kern="0" cap="none" spc="-20" normalizeH="0" baseline="0" noProof="0" dirty="0">
                <a:ln>
                  <a:noFill/>
                </a:ln>
                <a:solidFill>
                  <a:schemeClr val="accent6">
                    <a:lumMod val="75000"/>
                  </a:schemeClr>
                </a:solidFill>
                <a:effectLst/>
                <a:uLnTx/>
                <a:uFillTx/>
                <a:latin typeface="Roboto"/>
                <a:ea typeface="+mn-ea"/>
              </a:rPr>
              <a:t>Your</a:t>
            </a:r>
            <a:r>
              <a:rPr kumimoji="0" lang="en-US" sz="7200" b="1" i="0" u="none" strike="noStrike" kern="0" cap="none" spc="0" normalizeH="0" baseline="0" noProof="0" dirty="0">
                <a:ln>
                  <a:noFill/>
                </a:ln>
                <a:solidFill>
                  <a:schemeClr val="accent6">
                    <a:lumMod val="75000"/>
                  </a:schemeClr>
                </a:solidFill>
                <a:effectLst/>
                <a:uLnTx/>
                <a:uFillTx/>
                <a:latin typeface="Roboto"/>
                <a:ea typeface="+mn-ea"/>
              </a:rPr>
              <a:t>	</a:t>
            </a:r>
            <a:r>
              <a:rPr kumimoji="0" lang="en-US" sz="7200" b="1" i="0" u="none" strike="noStrike" kern="0" cap="none" spc="-10" normalizeH="0" baseline="0" noProof="0" dirty="0">
                <a:ln>
                  <a:noFill/>
                </a:ln>
                <a:solidFill>
                  <a:schemeClr val="accent6">
                    <a:lumMod val="75000"/>
                  </a:schemeClr>
                </a:solidFill>
                <a:effectLst/>
                <a:uLnTx/>
                <a:uFillTx/>
                <a:latin typeface="Roboto"/>
                <a:ea typeface="+mn-ea"/>
              </a:rPr>
              <a:t>Attention</a:t>
            </a:r>
            <a:endParaRPr kumimoji="0" lang="en-US" sz="7200" b="1" i="0" u="none" strike="noStrike" kern="0" cap="none" spc="0" normalizeH="0" baseline="0" noProof="0" dirty="0">
              <a:ln>
                <a:noFill/>
              </a:ln>
              <a:solidFill>
                <a:schemeClr val="accent6">
                  <a:lumMod val="75000"/>
                </a:schemeClr>
              </a:solidFill>
              <a:effectLst/>
              <a:uLnTx/>
              <a:uFillTx/>
              <a:latin typeface="Roboto"/>
              <a:ea typeface="+mn-ea"/>
            </a:endParaRPr>
          </a:p>
        </p:txBody>
      </p:sp>
    </p:spTree>
    <p:extLst>
      <p:ext uri="{BB962C8B-B14F-4D97-AF65-F5344CB8AC3E}">
        <p14:creationId xmlns:p14="http://schemas.microsoft.com/office/powerpoint/2010/main" val="373937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p:cNvSpPr/>
          <p:nvPr/>
        </p:nvSpPr>
        <p:spPr>
          <a:xfrm>
            <a:off x="0" y="184595"/>
            <a:ext cx="8395970" cy="1018540"/>
          </a:xfrm>
          <a:custGeom>
            <a:avLst/>
            <a:gdLst/>
            <a:ahLst/>
            <a:cxnLst/>
            <a:rect l="l" t="t" r="r" b="b"/>
            <a:pathLst>
              <a:path w="8395970" h="1018539">
                <a:moveTo>
                  <a:pt x="8395410" y="1018160"/>
                </a:moveTo>
                <a:lnTo>
                  <a:pt x="0" y="1018160"/>
                </a:lnTo>
                <a:lnTo>
                  <a:pt x="0" y="0"/>
                </a:lnTo>
                <a:lnTo>
                  <a:pt x="8395410" y="0"/>
                </a:lnTo>
                <a:lnTo>
                  <a:pt x="8395410" y="1018160"/>
                </a:lnTo>
                <a:close/>
              </a:path>
            </a:pathLst>
          </a:custGeom>
          <a:solidFill>
            <a:srgbClr val="2F416E"/>
          </a:solidFill>
        </p:spPr>
        <p:txBody>
          <a:bodyPr wrap="square" lIns="0" tIns="0" rIns="0" bIns="0" rtlCol="0"/>
          <a:lstStyle/>
          <a:p>
            <a:endParaRPr/>
          </a:p>
        </p:txBody>
      </p:sp>
      <p:sp>
        <p:nvSpPr>
          <p:cNvPr id="7" name="TextBox 6">
            <a:extLst>
              <a:ext uri="{FF2B5EF4-FFF2-40B4-BE49-F238E27FC236}">
                <a16:creationId xmlns:a16="http://schemas.microsoft.com/office/drawing/2014/main" id="{8DD153EE-FC34-60D0-5F30-C95AB94351AA}"/>
              </a:ext>
            </a:extLst>
          </p:cNvPr>
          <p:cNvSpPr txBox="1"/>
          <p:nvPr/>
        </p:nvSpPr>
        <p:spPr>
          <a:xfrm>
            <a:off x="152400" y="73805"/>
            <a:ext cx="11734800" cy="1107996"/>
          </a:xfrm>
          <a:prstGeom prst="rect">
            <a:avLst/>
          </a:prstGeom>
          <a:noFill/>
        </p:spPr>
        <p:txBody>
          <a:bodyPr wrap="square">
            <a:spAutoFit/>
          </a:bodyPr>
          <a:lstStyle/>
          <a:p>
            <a:r>
              <a:rPr lang="en-US" sz="6600" spc="-10" dirty="0">
                <a:solidFill>
                  <a:schemeClr val="bg1"/>
                </a:solidFill>
              </a:rPr>
              <a:t>INTRODUCTION</a:t>
            </a:r>
            <a:endParaRPr lang="en-US" sz="6600" dirty="0">
              <a:solidFill>
                <a:schemeClr val="bg1"/>
              </a:solidFill>
            </a:endParaRPr>
          </a:p>
        </p:txBody>
      </p:sp>
      <p:grpSp>
        <p:nvGrpSpPr>
          <p:cNvPr id="9" name="object 7"/>
          <p:cNvGrpSpPr/>
          <p:nvPr/>
        </p:nvGrpSpPr>
        <p:grpSpPr>
          <a:xfrm>
            <a:off x="7543800" y="262227"/>
            <a:ext cx="727075" cy="902969"/>
            <a:chOff x="7663672" y="685476"/>
            <a:chExt cx="727075" cy="902969"/>
          </a:xfrm>
        </p:grpSpPr>
        <p:sp>
          <p:nvSpPr>
            <p:cNvPr id="10" name="object 8"/>
            <p:cNvSpPr/>
            <p:nvPr/>
          </p:nvSpPr>
          <p:spPr>
            <a:xfrm>
              <a:off x="8042812" y="939633"/>
              <a:ext cx="347980" cy="648335"/>
            </a:xfrm>
            <a:custGeom>
              <a:avLst/>
              <a:gdLst/>
              <a:ahLst/>
              <a:cxnLst/>
              <a:rect l="l" t="t" r="r" b="b"/>
              <a:pathLst>
                <a:path w="347979" h="648335">
                  <a:moveTo>
                    <a:pt x="122804" y="648300"/>
                  </a:moveTo>
                  <a:lnTo>
                    <a:pt x="139531" y="644924"/>
                  </a:lnTo>
                  <a:lnTo>
                    <a:pt x="153193" y="635715"/>
                  </a:lnTo>
                  <a:lnTo>
                    <a:pt x="162405" y="622054"/>
                  </a:lnTo>
                  <a:lnTo>
                    <a:pt x="165783" y="605322"/>
                  </a:lnTo>
                  <a:lnTo>
                    <a:pt x="165783" y="291503"/>
                  </a:lnTo>
                  <a:lnTo>
                    <a:pt x="181896" y="291503"/>
                  </a:lnTo>
                  <a:lnTo>
                    <a:pt x="181896" y="605322"/>
                  </a:lnTo>
                  <a:lnTo>
                    <a:pt x="185275" y="622054"/>
                  </a:lnTo>
                  <a:lnTo>
                    <a:pt x="194488" y="635715"/>
                  </a:lnTo>
                  <a:lnTo>
                    <a:pt x="208152" y="644924"/>
                  </a:lnTo>
                  <a:lnTo>
                    <a:pt x="224882" y="648300"/>
                  </a:lnTo>
                  <a:lnTo>
                    <a:pt x="241609" y="644924"/>
                  </a:lnTo>
                  <a:lnTo>
                    <a:pt x="255270" y="635715"/>
                  </a:lnTo>
                  <a:lnTo>
                    <a:pt x="264483" y="622054"/>
                  </a:lnTo>
                  <a:lnTo>
                    <a:pt x="267861" y="605322"/>
                  </a:lnTo>
                  <a:lnTo>
                    <a:pt x="267861" y="83760"/>
                  </a:lnTo>
                  <a:lnTo>
                    <a:pt x="278896" y="114530"/>
                  </a:lnTo>
                  <a:lnTo>
                    <a:pt x="287486" y="159871"/>
                  </a:lnTo>
                  <a:lnTo>
                    <a:pt x="291822" y="222056"/>
                  </a:lnTo>
                  <a:lnTo>
                    <a:pt x="290096" y="303358"/>
                  </a:lnTo>
                  <a:lnTo>
                    <a:pt x="291645" y="314291"/>
                  </a:lnTo>
                  <a:lnTo>
                    <a:pt x="297079" y="323463"/>
                  </a:lnTo>
                  <a:lnTo>
                    <a:pt x="305556" y="329928"/>
                  </a:lnTo>
                  <a:lnTo>
                    <a:pt x="316235" y="332740"/>
                  </a:lnTo>
                  <a:lnTo>
                    <a:pt x="317886" y="332789"/>
                  </a:lnTo>
                  <a:lnTo>
                    <a:pt x="328266" y="330777"/>
                  </a:lnTo>
                  <a:lnTo>
                    <a:pt x="336913" y="325239"/>
                  </a:lnTo>
                  <a:lnTo>
                    <a:pt x="342981" y="316929"/>
                  </a:lnTo>
                  <a:lnTo>
                    <a:pt x="345625" y="306601"/>
                  </a:lnTo>
                  <a:lnTo>
                    <a:pt x="347676" y="237432"/>
                  </a:lnTo>
                  <a:lnTo>
                    <a:pt x="345247" y="176844"/>
                  </a:lnTo>
                  <a:lnTo>
                    <a:pt x="338354" y="124913"/>
                  </a:lnTo>
                  <a:lnTo>
                    <a:pt x="327010" y="81711"/>
                  </a:lnTo>
                  <a:lnTo>
                    <a:pt x="291028" y="21793"/>
                  </a:lnTo>
                  <a:lnTo>
                    <a:pt x="251678" y="1008"/>
                  </a:lnTo>
                  <a:lnTo>
                    <a:pt x="241579" y="0"/>
                  </a:lnTo>
                  <a:lnTo>
                    <a:pt x="106121" y="0"/>
                  </a:lnTo>
                  <a:lnTo>
                    <a:pt x="56649" y="21797"/>
                  </a:lnTo>
                  <a:lnTo>
                    <a:pt x="20665" y="81714"/>
                  </a:lnTo>
                  <a:lnTo>
                    <a:pt x="9321" y="124916"/>
                  </a:lnTo>
                  <a:lnTo>
                    <a:pt x="2427" y="176847"/>
                  </a:lnTo>
                  <a:lnTo>
                    <a:pt x="0" y="237433"/>
                  </a:lnTo>
                  <a:lnTo>
                    <a:pt x="2052" y="306601"/>
                  </a:lnTo>
                  <a:lnTo>
                    <a:pt x="4697" y="316929"/>
                  </a:lnTo>
                  <a:lnTo>
                    <a:pt x="10766" y="325238"/>
                  </a:lnTo>
                  <a:lnTo>
                    <a:pt x="19412" y="330776"/>
                  </a:lnTo>
                  <a:lnTo>
                    <a:pt x="29790" y="332789"/>
                  </a:lnTo>
                  <a:lnTo>
                    <a:pt x="31441" y="332740"/>
                  </a:lnTo>
                  <a:lnTo>
                    <a:pt x="57584" y="303354"/>
                  </a:lnTo>
                  <a:lnTo>
                    <a:pt x="55857" y="222056"/>
                  </a:lnTo>
                  <a:lnTo>
                    <a:pt x="60194" y="159874"/>
                  </a:lnTo>
                  <a:lnTo>
                    <a:pt x="68784" y="114534"/>
                  </a:lnTo>
                  <a:lnTo>
                    <a:pt x="79819" y="83764"/>
                  </a:lnTo>
                  <a:lnTo>
                    <a:pt x="79819" y="605322"/>
                  </a:lnTo>
                  <a:lnTo>
                    <a:pt x="83197" y="622054"/>
                  </a:lnTo>
                  <a:lnTo>
                    <a:pt x="92410" y="635715"/>
                  </a:lnTo>
                  <a:lnTo>
                    <a:pt x="106074" y="644924"/>
                  </a:lnTo>
                  <a:lnTo>
                    <a:pt x="122804" y="648300"/>
                  </a:lnTo>
                  <a:close/>
                </a:path>
              </a:pathLst>
            </a:custGeom>
            <a:solidFill>
              <a:srgbClr val="BEDEFF"/>
            </a:solidFill>
          </p:spPr>
          <p:txBody>
            <a:bodyPr wrap="square" lIns="0" tIns="0" rIns="0" bIns="0" rtlCol="0"/>
            <a:lstStyle/>
            <a:p>
              <a:endParaRPr/>
            </a:p>
          </p:txBody>
        </p:sp>
        <p:pic>
          <p:nvPicPr>
            <p:cNvPr id="11" name="object 9"/>
            <p:cNvPicPr/>
            <p:nvPr/>
          </p:nvPicPr>
          <p:blipFill>
            <a:blip r:embed="rId2" cstate="print"/>
            <a:stretch>
              <a:fillRect/>
            </a:stretch>
          </p:blipFill>
          <p:spPr>
            <a:xfrm>
              <a:off x="8138431" y="763390"/>
              <a:ext cx="156438" cy="156438"/>
            </a:xfrm>
            <a:prstGeom prst="rect">
              <a:avLst/>
            </a:prstGeom>
          </p:spPr>
        </p:pic>
        <p:sp>
          <p:nvSpPr>
            <p:cNvPr id="12" name="object 10"/>
            <p:cNvSpPr/>
            <p:nvPr/>
          </p:nvSpPr>
          <p:spPr>
            <a:xfrm>
              <a:off x="7663672" y="685476"/>
              <a:ext cx="356870" cy="376555"/>
            </a:xfrm>
            <a:custGeom>
              <a:avLst/>
              <a:gdLst/>
              <a:ahLst/>
              <a:cxnLst/>
              <a:rect l="l" t="t" r="r" b="b"/>
              <a:pathLst>
                <a:path w="356870" h="376555">
                  <a:moveTo>
                    <a:pt x="356648" y="376136"/>
                  </a:moveTo>
                  <a:lnTo>
                    <a:pt x="309887" y="291965"/>
                  </a:lnTo>
                  <a:lnTo>
                    <a:pt x="327550" y="267154"/>
                  </a:lnTo>
                  <a:lnTo>
                    <a:pt x="340804" y="239435"/>
                  </a:lnTo>
                  <a:lnTo>
                    <a:pt x="349134" y="209311"/>
                  </a:lnTo>
                  <a:lnTo>
                    <a:pt x="352025" y="177286"/>
                  </a:lnTo>
                  <a:lnTo>
                    <a:pt x="345692" y="130156"/>
                  </a:lnTo>
                  <a:lnTo>
                    <a:pt x="327820" y="87806"/>
                  </a:lnTo>
                  <a:lnTo>
                    <a:pt x="300099" y="51925"/>
                  </a:lnTo>
                  <a:lnTo>
                    <a:pt x="264218" y="24204"/>
                  </a:lnTo>
                  <a:lnTo>
                    <a:pt x="221868" y="6332"/>
                  </a:lnTo>
                  <a:lnTo>
                    <a:pt x="174738" y="0"/>
                  </a:lnTo>
                  <a:lnTo>
                    <a:pt x="127608" y="6332"/>
                  </a:lnTo>
                  <a:lnTo>
                    <a:pt x="85258" y="24204"/>
                  </a:lnTo>
                  <a:lnTo>
                    <a:pt x="74079" y="32841"/>
                  </a:lnTo>
                  <a:lnTo>
                    <a:pt x="181090" y="32841"/>
                  </a:lnTo>
                  <a:lnTo>
                    <a:pt x="228888" y="40551"/>
                  </a:lnTo>
                  <a:lnTo>
                    <a:pt x="270400" y="62019"/>
                  </a:lnTo>
                  <a:lnTo>
                    <a:pt x="303136" y="94755"/>
                  </a:lnTo>
                  <a:lnTo>
                    <a:pt x="324604" y="136267"/>
                  </a:lnTo>
                  <a:lnTo>
                    <a:pt x="332313" y="184065"/>
                  </a:lnTo>
                  <a:lnTo>
                    <a:pt x="324603" y="231864"/>
                  </a:lnTo>
                  <a:lnTo>
                    <a:pt x="303134" y="273376"/>
                  </a:lnTo>
                  <a:lnTo>
                    <a:pt x="270398" y="306112"/>
                  </a:lnTo>
                  <a:lnTo>
                    <a:pt x="245870" y="318796"/>
                  </a:lnTo>
                  <a:lnTo>
                    <a:pt x="281520" y="318796"/>
                  </a:lnTo>
                  <a:lnTo>
                    <a:pt x="356648" y="376136"/>
                  </a:lnTo>
                  <a:close/>
                </a:path>
                <a:path w="356870" h="376555">
                  <a:moveTo>
                    <a:pt x="96910" y="335288"/>
                  </a:moveTo>
                  <a:lnTo>
                    <a:pt x="181090" y="335288"/>
                  </a:lnTo>
                  <a:lnTo>
                    <a:pt x="133291" y="327579"/>
                  </a:lnTo>
                  <a:lnTo>
                    <a:pt x="91779" y="306111"/>
                  </a:lnTo>
                  <a:lnTo>
                    <a:pt x="59043" y="273375"/>
                  </a:lnTo>
                  <a:lnTo>
                    <a:pt x="37575" y="231863"/>
                  </a:lnTo>
                  <a:lnTo>
                    <a:pt x="29866" y="184065"/>
                  </a:lnTo>
                  <a:lnTo>
                    <a:pt x="37576" y="136267"/>
                  </a:lnTo>
                  <a:lnTo>
                    <a:pt x="59044" y="94755"/>
                  </a:lnTo>
                  <a:lnTo>
                    <a:pt x="91780" y="62019"/>
                  </a:lnTo>
                  <a:lnTo>
                    <a:pt x="133292" y="40551"/>
                  </a:lnTo>
                  <a:lnTo>
                    <a:pt x="181090" y="32841"/>
                  </a:lnTo>
                  <a:lnTo>
                    <a:pt x="74079" y="32841"/>
                  </a:lnTo>
                  <a:lnTo>
                    <a:pt x="49378" y="51925"/>
                  </a:lnTo>
                  <a:lnTo>
                    <a:pt x="21657" y="87806"/>
                  </a:lnTo>
                  <a:lnTo>
                    <a:pt x="3785" y="130156"/>
                  </a:lnTo>
                  <a:lnTo>
                    <a:pt x="0" y="158327"/>
                  </a:lnTo>
                  <a:lnTo>
                    <a:pt x="0" y="196245"/>
                  </a:lnTo>
                  <a:lnTo>
                    <a:pt x="3785" y="224417"/>
                  </a:lnTo>
                  <a:lnTo>
                    <a:pt x="21657" y="266768"/>
                  </a:lnTo>
                  <a:lnTo>
                    <a:pt x="49377" y="302649"/>
                  </a:lnTo>
                  <a:lnTo>
                    <a:pt x="85257" y="330371"/>
                  </a:lnTo>
                  <a:lnTo>
                    <a:pt x="96910" y="335288"/>
                  </a:lnTo>
                  <a:close/>
                </a:path>
                <a:path w="356870" h="376555">
                  <a:moveTo>
                    <a:pt x="174735" y="354576"/>
                  </a:moveTo>
                  <a:lnTo>
                    <a:pt x="204162" y="352142"/>
                  </a:lnTo>
                  <a:lnTo>
                    <a:pt x="232028" y="345105"/>
                  </a:lnTo>
                  <a:lnTo>
                    <a:pt x="257943" y="333858"/>
                  </a:lnTo>
                  <a:lnTo>
                    <a:pt x="281520" y="318796"/>
                  </a:lnTo>
                  <a:lnTo>
                    <a:pt x="245870" y="318796"/>
                  </a:lnTo>
                  <a:lnTo>
                    <a:pt x="228885" y="327579"/>
                  </a:lnTo>
                  <a:lnTo>
                    <a:pt x="181090" y="335288"/>
                  </a:lnTo>
                  <a:lnTo>
                    <a:pt x="96910" y="335288"/>
                  </a:lnTo>
                  <a:lnTo>
                    <a:pt x="127606" y="348243"/>
                  </a:lnTo>
                  <a:lnTo>
                    <a:pt x="174735" y="354576"/>
                  </a:lnTo>
                  <a:close/>
                </a:path>
              </a:pathLst>
            </a:custGeom>
            <a:solidFill>
              <a:srgbClr val="BEDEFF"/>
            </a:solidFill>
          </p:spPr>
          <p:txBody>
            <a:bodyPr wrap="square" lIns="0" tIns="0" rIns="0" bIns="0" rtlCol="0"/>
            <a:lstStyle/>
            <a:p>
              <a:endParaRPr/>
            </a:p>
          </p:txBody>
        </p:sp>
        <p:pic>
          <p:nvPicPr>
            <p:cNvPr id="13" name="object 11"/>
            <p:cNvPicPr/>
            <p:nvPr/>
          </p:nvPicPr>
          <p:blipFill>
            <a:blip r:embed="rId3" cstate="print"/>
            <a:stretch>
              <a:fillRect/>
            </a:stretch>
          </p:blipFill>
          <p:spPr>
            <a:xfrm>
              <a:off x="7733639" y="755773"/>
              <a:ext cx="228163" cy="228093"/>
            </a:xfrm>
            <a:prstGeom prst="rect">
              <a:avLst/>
            </a:prstGeom>
          </p:spPr>
        </p:pic>
      </p:grpSp>
      <p:sp>
        <p:nvSpPr>
          <p:cNvPr id="15" name="TextBox 14">
            <a:extLst>
              <a:ext uri="{FF2B5EF4-FFF2-40B4-BE49-F238E27FC236}">
                <a16:creationId xmlns:a16="http://schemas.microsoft.com/office/drawing/2014/main" id="{830F1D14-0EA3-809A-F482-5798F5A75980}"/>
              </a:ext>
            </a:extLst>
          </p:cNvPr>
          <p:cNvSpPr txBox="1"/>
          <p:nvPr/>
        </p:nvSpPr>
        <p:spPr>
          <a:xfrm>
            <a:off x="0" y="1164719"/>
            <a:ext cx="14630400" cy="9330759"/>
          </a:xfrm>
          <a:prstGeom prst="rect">
            <a:avLst/>
          </a:prstGeom>
          <a:noFill/>
        </p:spPr>
        <p:txBody>
          <a:bodyPr wrap="square">
            <a:spAutoFit/>
          </a:bodyPr>
          <a:lstStyle/>
          <a:p>
            <a:pPr marL="12700">
              <a:lnSpc>
                <a:spcPct val="150000"/>
              </a:lnSpc>
            </a:pPr>
            <a:r>
              <a:rPr lang="en-US" sz="3600" b="1" dirty="0">
                <a:solidFill>
                  <a:srgbClr val="16869D"/>
                </a:solidFill>
                <a:latin typeface="Roboto"/>
                <a:cs typeface="Roboto"/>
              </a:rPr>
              <a:t>Importance</a:t>
            </a:r>
            <a:r>
              <a:rPr lang="en-US" sz="3600" b="1" spc="-40" dirty="0">
                <a:solidFill>
                  <a:srgbClr val="16869D"/>
                </a:solidFill>
                <a:latin typeface="Roboto"/>
                <a:cs typeface="Roboto"/>
              </a:rPr>
              <a:t> </a:t>
            </a:r>
            <a:r>
              <a:rPr lang="en-US" sz="3600" b="1" dirty="0">
                <a:solidFill>
                  <a:srgbClr val="16869D"/>
                </a:solidFill>
                <a:latin typeface="Roboto"/>
                <a:cs typeface="Roboto"/>
              </a:rPr>
              <a:t>of</a:t>
            </a:r>
            <a:r>
              <a:rPr lang="en-US" sz="3600" b="1" spc="-35" dirty="0">
                <a:solidFill>
                  <a:srgbClr val="16869D"/>
                </a:solidFill>
                <a:latin typeface="Roboto"/>
                <a:cs typeface="Roboto"/>
              </a:rPr>
              <a:t> </a:t>
            </a:r>
            <a:r>
              <a:rPr lang="en-US" sz="3600" b="1" dirty="0">
                <a:solidFill>
                  <a:srgbClr val="16869D"/>
                </a:solidFill>
                <a:latin typeface="Roboto"/>
                <a:cs typeface="Roboto"/>
              </a:rPr>
              <a:t>genetics</a:t>
            </a:r>
            <a:r>
              <a:rPr lang="en-US" sz="3600" b="1" spc="-35" dirty="0">
                <a:solidFill>
                  <a:srgbClr val="16869D"/>
                </a:solidFill>
                <a:latin typeface="Roboto"/>
                <a:cs typeface="Roboto"/>
              </a:rPr>
              <a:t> </a:t>
            </a:r>
            <a:r>
              <a:rPr lang="en-US" sz="3600" b="1" dirty="0">
                <a:solidFill>
                  <a:srgbClr val="16869D"/>
                </a:solidFill>
                <a:latin typeface="Roboto"/>
                <a:cs typeface="Roboto"/>
              </a:rPr>
              <a:t>in</a:t>
            </a:r>
            <a:r>
              <a:rPr lang="en-US" sz="3600" b="1" spc="-35" dirty="0">
                <a:solidFill>
                  <a:srgbClr val="16869D"/>
                </a:solidFill>
                <a:latin typeface="Roboto"/>
                <a:cs typeface="Roboto"/>
              </a:rPr>
              <a:t> </a:t>
            </a:r>
            <a:r>
              <a:rPr lang="en-US" sz="3600" b="1" dirty="0">
                <a:solidFill>
                  <a:srgbClr val="16869D"/>
                </a:solidFill>
                <a:latin typeface="Roboto"/>
                <a:cs typeface="Roboto"/>
              </a:rPr>
              <a:t>regulating</a:t>
            </a:r>
            <a:r>
              <a:rPr lang="en-US" sz="3600" b="1" spc="-35" dirty="0">
                <a:solidFill>
                  <a:srgbClr val="16869D"/>
                </a:solidFill>
                <a:latin typeface="Roboto"/>
                <a:cs typeface="Roboto"/>
              </a:rPr>
              <a:t> </a:t>
            </a:r>
            <a:r>
              <a:rPr lang="en-US" sz="3600" b="1" spc="-10" dirty="0">
                <a:solidFill>
                  <a:srgbClr val="16869D"/>
                </a:solidFill>
                <a:latin typeface="Roboto"/>
                <a:cs typeface="Roboto"/>
              </a:rPr>
              <a:t>implantation</a:t>
            </a:r>
            <a:r>
              <a:rPr lang="en-US" sz="3200" b="1" spc="-10" dirty="0">
                <a:solidFill>
                  <a:srgbClr val="16869D"/>
                </a:solidFill>
                <a:latin typeface="Roboto"/>
                <a:cs typeface="Roboto"/>
              </a:rPr>
              <a:t>:</a:t>
            </a:r>
            <a:endParaRPr lang="en-US" sz="3200" dirty="0">
              <a:latin typeface="Roboto"/>
              <a:cs typeface="Roboto"/>
            </a:endParaRPr>
          </a:p>
          <a:p>
            <a:pPr marL="422909" marR="255270">
              <a:lnSpc>
                <a:spcPct val="150000"/>
              </a:lnSpc>
              <a:spcBef>
                <a:spcPts val="50"/>
              </a:spcBef>
            </a:pPr>
            <a:r>
              <a:rPr lang="en-US" sz="2800" dirty="0">
                <a:solidFill>
                  <a:srgbClr val="204261"/>
                </a:solidFill>
                <a:latin typeface="Roboto"/>
                <a:cs typeface="Roboto"/>
              </a:rPr>
              <a:t>Successful</a:t>
            </a:r>
            <a:r>
              <a:rPr lang="en-US" sz="2800" spc="-90" dirty="0">
                <a:solidFill>
                  <a:srgbClr val="204261"/>
                </a:solidFill>
                <a:latin typeface="Roboto"/>
                <a:cs typeface="Roboto"/>
              </a:rPr>
              <a:t> </a:t>
            </a:r>
            <a:r>
              <a:rPr lang="en-US" sz="2800" spc="-20" dirty="0">
                <a:solidFill>
                  <a:srgbClr val="204261"/>
                </a:solidFill>
                <a:latin typeface="Roboto"/>
                <a:cs typeface="Roboto"/>
              </a:rPr>
              <a:t>implantation</a:t>
            </a:r>
            <a:r>
              <a:rPr lang="en-US" sz="2800" spc="-85" dirty="0">
                <a:solidFill>
                  <a:srgbClr val="204261"/>
                </a:solidFill>
                <a:latin typeface="Roboto"/>
                <a:cs typeface="Roboto"/>
              </a:rPr>
              <a:t> </a:t>
            </a:r>
            <a:r>
              <a:rPr lang="en-US" sz="2800" spc="-10" dirty="0">
                <a:solidFill>
                  <a:srgbClr val="204261"/>
                </a:solidFill>
                <a:latin typeface="Roboto"/>
                <a:cs typeface="Roboto"/>
              </a:rPr>
              <a:t>requires</a:t>
            </a:r>
            <a:r>
              <a:rPr lang="en-US" sz="2800" spc="-90" dirty="0">
                <a:solidFill>
                  <a:srgbClr val="204261"/>
                </a:solidFill>
                <a:latin typeface="Roboto"/>
                <a:cs typeface="Roboto"/>
              </a:rPr>
              <a:t> </a:t>
            </a:r>
            <a:r>
              <a:rPr lang="en-US" sz="2800" spc="-10" dirty="0">
                <a:solidFill>
                  <a:srgbClr val="204261"/>
                </a:solidFill>
                <a:latin typeface="Roboto"/>
                <a:cs typeface="Roboto"/>
              </a:rPr>
              <a:t>precisely</a:t>
            </a:r>
            <a:r>
              <a:rPr lang="en-US" sz="2800" spc="-85" dirty="0">
                <a:solidFill>
                  <a:srgbClr val="204261"/>
                </a:solidFill>
                <a:latin typeface="Roboto"/>
                <a:cs typeface="Roboto"/>
              </a:rPr>
              <a:t> </a:t>
            </a:r>
            <a:r>
              <a:rPr lang="en-US" sz="2800" spc="-20" dirty="0">
                <a:solidFill>
                  <a:srgbClr val="204261"/>
                </a:solidFill>
                <a:latin typeface="Roboto"/>
                <a:cs typeface="Roboto"/>
              </a:rPr>
              <a:t>coordinated</a:t>
            </a:r>
            <a:r>
              <a:rPr lang="en-US" sz="2800" spc="-90" dirty="0">
                <a:solidFill>
                  <a:srgbClr val="204261"/>
                </a:solidFill>
                <a:latin typeface="Roboto"/>
                <a:cs typeface="Roboto"/>
              </a:rPr>
              <a:t> </a:t>
            </a:r>
            <a:r>
              <a:rPr lang="en-US" sz="2800" dirty="0">
                <a:solidFill>
                  <a:srgbClr val="204261"/>
                </a:solidFill>
                <a:latin typeface="Roboto"/>
                <a:cs typeface="Roboto"/>
              </a:rPr>
              <a:t>molecular</a:t>
            </a:r>
            <a:r>
              <a:rPr lang="en-US" sz="2800" spc="-85" dirty="0">
                <a:solidFill>
                  <a:srgbClr val="204261"/>
                </a:solidFill>
                <a:latin typeface="Roboto"/>
                <a:cs typeface="Roboto"/>
              </a:rPr>
              <a:t> </a:t>
            </a:r>
            <a:r>
              <a:rPr lang="en-US" sz="2800" spc="-10" dirty="0">
                <a:solidFill>
                  <a:srgbClr val="204261"/>
                </a:solidFill>
                <a:latin typeface="Roboto"/>
                <a:cs typeface="Roboto"/>
              </a:rPr>
              <a:t>signaling </a:t>
            </a:r>
            <a:r>
              <a:rPr lang="en-US" sz="2800" dirty="0">
                <a:solidFill>
                  <a:srgbClr val="204261"/>
                </a:solidFill>
                <a:latin typeface="Roboto"/>
                <a:cs typeface="Roboto"/>
              </a:rPr>
              <a:t>between</a:t>
            </a:r>
            <a:r>
              <a:rPr lang="en-US" sz="2800" spc="-100" dirty="0">
                <a:solidFill>
                  <a:srgbClr val="204261"/>
                </a:solidFill>
                <a:latin typeface="Roboto"/>
                <a:cs typeface="Roboto"/>
              </a:rPr>
              <a:t> </a:t>
            </a:r>
            <a:r>
              <a:rPr lang="en-US" sz="2800" spc="-10" dirty="0">
                <a:solidFill>
                  <a:srgbClr val="204261"/>
                </a:solidFill>
                <a:latin typeface="Roboto"/>
                <a:cs typeface="Roboto"/>
              </a:rPr>
              <a:t>embryo</a:t>
            </a:r>
            <a:r>
              <a:rPr lang="en-US" sz="2800" spc="-95" dirty="0">
                <a:solidFill>
                  <a:srgbClr val="204261"/>
                </a:solidFill>
                <a:latin typeface="Roboto"/>
                <a:cs typeface="Roboto"/>
              </a:rPr>
              <a:t> </a:t>
            </a:r>
            <a:r>
              <a:rPr lang="en-US" sz="2800" dirty="0">
                <a:solidFill>
                  <a:srgbClr val="204261"/>
                </a:solidFill>
                <a:latin typeface="Roboto"/>
                <a:cs typeface="Roboto"/>
              </a:rPr>
              <a:t>and</a:t>
            </a:r>
            <a:r>
              <a:rPr lang="en-US" sz="2800" spc="-100" dirty="0">
                <a:solidFill>
                  <a:srgbClr val="204261"/>
                </a:solidFill>
                <a:latin typeface="Roboto"/>
                <a:cs typeface="Roboto"/>
              </a:rPr>
              <a:t> </a:t>
            </a:r>
            <a:r>
              <a:rPr lang="en-US" sz="2800" spc="-10" dirty="0">
                <a:solidFill>
                  <a:srgbClr val="204261"/>
                </a:solidFill>
                <a:latin typeface="Roboto"/>
                <a:cs typeface="Roboto"/>
              </a:rPr>
              <a:t>endometrium</a:t>
            </a:r>
          </a:p>
          <a:p>
            <a:pPr marL="422909" marR="255270">
              <a:lnSpc>
                <a:spcPct val="150000"/>
              </a:lnSpc>
              <a:spcBef>
                <a:spcPts val="50"/>
              </a:spcBef>
            </a:pPr>
            <a:endParaRPr lang="en-US" sz="2800" dirty="0">
              <a:latin typeface="Roboto"/>
              <a:cs typeface="Roboto"/>
            </a:endParaRPr>
          </a:p>
          <a:p>
            <a:pPr marL="422909" marR="545465">
              <a:lnSpc>
                <a:spcPct val="150000"/>
              </a:lnSpc>
              <a:spcBef>
                <a:spcPts val="100"/>
              </a:spcBef>
            </a:pPr>
            <a:r>
              <a:rPr lang="en-US" sz="2800" dirty="0">
                <a:solidFill>
                  <a:srgbClr val="204261"/>
                </a:solidFill>
                <a:latin typeface="Roboto"/>
                <a:cs typeface="Roboto"/>
              </a:rPr>
              <a:t>Genetics</a:t>
            </a:r>
            <a:r>
              <a:rPr lang="en-US" sz="2800" spc="-95" dirty="0">
                <a:solidFill>
                  <a:srgbClr val="204261"/>
                </a:solidFill>
                <a:latin typeface="Roboto"/>
                <a:cs typeface="Roboto"/>
              </a:rPr>
              <a:t> </a:t>
            </a:r>
            <a:r>
              <a:rPr lang="en-US" sz="2800" spc="-10" dirty="0">
                <a:solidFill>
                  <a:srgbClr val="204261"/>
                </a:solidFill>
                <a:latin typeface="Roboto"/>
                <a:cs typeface="Roboto"/>
              </a:rPr>
              <a:t>control</a:t>
            </a:r>
            <a:r>
              <a:rPr lang="en-US" sz="2800" spc="-95" dirty="0">
                <a:solidFill>
                  <a:srgbClr val="204261"/>
                </a:solidFill>
                <a:latin typeface="Roboto"/>
                <a:cs typeface="Roboto"/>
              </a:rPr>
              <a:t> </a:t>
            </a:r>
            <a:r>
              <a:rPr lang="en-US" sz="2800" dirty="0">
                <a:solidFill>
                  <a:srgbClr val="204261"/>
                </a:solidFill>
                <a:latin typeface="Roboto"/>
                <a:cs typeface="Roboto"/>
              </a:rPr>
              <a:t>key</a:t>
            </a:r>
            <a:r>
              <a:rPr lang="en-US" sz="2800" spc="-95" dirty="0">
                <a:solidFill>
                  <a:srgbClr val="204261"/>
                </a:solidFill>
                <a:latin typeface="Roboto"/>
                <a:cs typeface="Roboto"/>
              </a:rPr>
              <a:t> </a:t>
            </a:r>
            <a:r>
              <a:rPr lang="en-US" sz="2800" dirty="0">
                <a:solidFill>
                  <a:srgbClr val="204261"/>
                </a:solidFill>
                <a:latin typeface="Roboto"/>
                <a:cs typeface="Roboto"/>
              </a:rPr>
              <a:t>processes</a:t>
            </a:r>
            <a:r>
              <a:rPr lang="en-US" sz="2800" spc="-95" dirty="0">
                <a:solidFill>
                  <a:srgbClr val="204261"/>
                </a:solidFill>
                <a:latin typeface="Roboto"/>
                <a:cs typeface="Roboto"/>
              </a:rPr>
              <a:t> </a:t>
            </a:r>
            <a:r>
              <a:rPr lang="en-US" sz="2800" dirty="0">
                <a:solidFill>
                  <a:srgbClr val="204261"/>
                </a:solidFill>
                <a:latin typeface="Roboto"/>
                <a:cs typeface="Roboto"/>
              </a:rPr>
              <a:t>like</a:t>
            </a:r>
            <a:r>
              <a:rPr lang="en-US" sz="2800" spc="-95" dirty="0">
                <a:solidFill>
                  <a:srgbClr val="204261"/>
                </a:solidFill>
                <a:latin typeface="Roboto"/>
                <a:cs typeface="Roboto"/>
              </a:rPr>
              <a:t> </a:t>
            </a:r>
            <a:r>
              <a:rPr lang="en-US" sz="2800" spc="-20" dirty="0">
                <a:solidFill>
                  <a:schemeClr val="accent4"/>
                </a:solidFill>
                <a:latin typeface="Roboto"/>
                <a:cs typeface="Roboto"/>
              </a:rPr>
              <a:t>embryonic</a:t>
            </a:r>
            <a:r>
              <a:rPr lang="en-US" sz="2800" spc="-95" dirty="0">
                <a:solidFill>
                  <a:schemeClr val="accent4"/>
                </a:solidFill>
                <a:latin typeface="Roboto"/>
                <a:cs typeface="Roboto"/>
              </a:rPr>
              <a:t> </a:t>
            </a:r>
            <a:r>
              <a:rPr lang="en-US" sz="2800" dirty="0">
                <a:solidFill>
                  <a:schemeClr val="accent4"/>
                </a:solidFill>
                <a:latin typeface="Roboto"/>
                <a:cs typeface="Roboto"/>
              </a:rPr>
              <a:t>development,</a:t>
            </a:r>
            <a:r>
              <a:rPr lang="en-US" sz="2800" spc="-95" dirty="0">
                <a:solidFill>
                  <a:schemeClr val="accent4"/>
                </a:solidFill>
                <a:latin typeface="Roboto"/>
                <a:cs typeface="Roboto"/>
              </a:rPr>
              <a:t> </a:t>
            </a:r>
            <a:r>
              <a:rPr lang="en-US" sz="2800" spc="-10" dirty="0">
                <a:solidFill>
                  <a:schemeClr val="accent4"/>
                </a:solidFill>
                <a:latin typeface="Roboto"/>
                <a:cs typeface="Roboto"/>
              </a:rPr>
              <a:t>endometrial </a:t>
            </a:r>
            <a:r>
              <a:rPr lang="en-US" sz="2800" spc="-25" dirty="0">
                <a:solidFill>
                  <a:schemeClr val="accent4"/>
                </a:solidFill>
                <a:latin typeface="Roboto"/>
                <a:cs typeface="Roboto"/>
              </a:rPr>
              <a:t>receptivity</a:t>
            </a:r>
            <a:r>
              <a:rPr lang="en-US" sz="2800" spc="-25" dirty="0">
                <a:solidFill>
                  <a:srgbClr val="204261"/>
                </a:solidFill>
                <a:latin typeface="Roboto"/>
                <a:cs typeface="Roboto"/>
              </a:rPr>
              <a:t>,</a:t>
            </a:r>
            <a:r>
              <a:rPr lang="en-US" sz="2800" spc="-60" dirty="0">
                <a:solidFill>
                  <a:srgbClr val="204261"/>
                </a:solidFill>
                <a:latin typeface="Roboto"/>
                <a:cs typeface="Roboto"/>
              </a:rPr>
              <a:t> </a:t>
            </a:r>
            <a:r>
              <a:rPr lang="en-US" sz="2800" spc="-10" dirty="0">
                <a:solidFill>
                  <a:schemeClr val="accent4"/>
                </a:solidFill>
                <a:latin typeface="Roboto"/>
                <a:cs typeface="Roboto"/>
              </a:rPr>
              <a:t>angiogenesis</a:t>
            </a:r>
          </a:p>
          <a:p>
            <a:pPr marL="422909" marR="545465">
              <a:lnSpc>
                <a:spcPct val="150000"/>
              </a:lnSpc>
              <a:spcBef>
                <a:spcPts val="100"/>
              </a:spcBef>
            </a:pPr>
            <a:endParaRPr lang="en-US" sz="2800" dirty="0">
              <a:latin typeface="Roboto"/>
              <a:cs typeface="Roboto"/>
            </a:endParaRPr>
          </a:p>
          <a:p>
            <a:pPr marL="422909">
              <a:lnSpc>
                <a:spcPct val="150000"/>
              </a:lnSpc>
            </a:pPr>
            <a:r>
              <a:rPr lang="en-US" sz="2800" dirty="0">
                <a:solidFill>
                  <a:srgbClr val="204261"/>
                </a:solidFill>
                <a:latin typeface="Roboto"/>
                <a:cs typeface="Roboto"/>
              </a:rPr>
              <a:t>Genetic</a:t>
            </a:r>
            <a:r>
              <a:rPr lang="en-US" sz="2800" spc="-80" dirty="0">
                <a:solidFill>
                  <a:srgbClr val="204261"/>
                </a:solidFill>
                <a:latin typeface="Roboto"/>
                <a:cs typeface="Roboto"/>
              </a:rPr>
              <a:t> </a:t>
            </a:r>
            <a:r>
              <a:rPr lang="en-US" sz="2800" spc="-20" dirty="0">
                <a:solidFill>
                  <a:srgbClr val="204261"/>
                </a:solidFill>
                <a:latin typeface="Roboto"/>
                <a:cs typeface="Roboto"/>
              </a:rPr>
              <a:t>abnormalities</a:t>
            </a:r>
            <a:r>
              <a:rPr lang="en-US" sz="2800" spc="-80" dirty="0">
                <a:solidFill>
                  <a:srgbClr val="204261"/>
                </a:solidFill>
                <a:latin typeface="Roboto"/>
                <a:cs typeface="Roboto"/>
              </a:rPr>
              <a:t> </a:t>
            </a:r>
            <a:r>
              <a:rPr lang="en-US" sz="2800" dirty="0">
                <a:solidFill>
                  <a:srgbClr val="204261"/>
                </a:solidFill>
                <a:latin typeface="Roboto"/>
                <a:cs typeface="Roboto"/>
              </a:rPr>
              <a:t>in</a:t>
            </a:r>
            <a:r>
              <a:rPr lang="en-US" sz="2800" spc="-75" dirty="0">
                <a:solidFill>
                  <a:srgbClr val="204261"/>
                </a:solidFill>
                <a:latin typeface="Roboto"/>
                <a:cs typeface="Roboto"/>
              </a:rPr>
              <a:t> </a:t>
            </a:r>
            <a:r>
              <a:rPr lang="en-US" sz="2800" dirty="0">
                <a:solidFill>
                  <a:srgbClr val="204261"/>
                </a:solidFill>
                <a:latin typeface="Roboto"/>
                <a:cs typeface="Roboto"/>
              </a:rPr>
              <a:t>the</a:t>
            </a:r>
            <a:r>
              <a:rPr lang="en-US" sz="2800" spc="-80" dirty="0">
                <a:solidFill>
                  <a:srgbClr val="204261"/>
                </a:solidFill>
                <a:latin typeface="Roboto"/>
                <a:cs typeface="Roboto"/>
              </a:rPr>
              <a:t> </a:t>
            </a:r>
            <a:r>
              <a:rPr lang="en-US" sz="2800" spc="-10" dirty="0">
                <a:solidFill>
                  <a:srgbClr val="204261"/>
                </a:solidFill>
                <a:latin typeface="Roboto"/>
                <a:cs typeface="Roboto"/>
              </a:rPr>
              <a:t>embryo</a:t>
            </a:r>
            <a:r>
              <a:rPr lang="en-US" sz="2800" spc="-75" dirty="0">
                <a:solidFill>
                  <a:srgbClr val="204261"/>
                </a:solidFill>
                <a:latin typeface="Roboto"/>
                <a:cs typeface="Roboto"/>
              </a:rPr>
              <a:t> </a:t>
            </a:r>
            <a:r>
              <a:rPr lang="en-US" sz="2800" dirty="0">
                <a:solidFill>
                  <a:srgbClr val="204261"/>
                </a:solidFill>
                <a:latin typeface="Roboto"/>
                <a:cs typeface="Roboto"/>
              </a:rPr>
              <a:t>or</a:t>
            </a:r>
            <a:r>
              <a:rPr lang="en-US" sz="2800" spc="-80" dirty="0">
                <a:solidFill>
                  <a:srgbClr val="204261"/>
                </a:solidFill>
                <a:latin typeface="Roboto"/>
                <a:cs typeface="Roboto"/>
              </a:rPr>
              <a:t> </a:t>
            </a:r>
            <a:r>
              <a:rPr lang="en-US" sz="2800" dirty="0">
                <a:solidFill>
                  <a:srgbClr val="204261"/>
                </a:solidFill>
                <a:latin typeface="Roboto"/>
                <a:cs typeface="Roboto"/>
              </a:rPr>
              <a:t>mother</a:t>
            </a:r>
            <a:r>
              <a:rPr lang="en-US" sz="2800" spc="-75" dirty="0">
                <a:solidFill>
                  <a:srgbClr val="204261"/>
                </a:solidFill>
                <a:latin typeface="Roboto"/>
                <a:cs typeface="Roboto"/>
              </a:rPr>
              <a:t> </a:t>
            </a:r>
            <a:r>
              <a:rPr lang="en-US" sz="2800" dirty="0">
                <a:solidFill>
                  <a:srgbClr val="204261"/>
                </a:solidFill>
                <a:latin typeface="Roboto"/>
                <a:cs typeface="Roboto"/>
              </a:rPr>
              <a:t>can</a:t>
            </a:r>
            <a:r>
              <a:rPr lang="en-US" sz="2800" spc="-80" dirty="0">
                <a:solidFill>
                  <a:srgbClr val="204261"/>
                </a:solidFill>
                <a:latin typeface="Roboto"/>
                <a:cs typeface="Roboto"/>
              </a:rPr>
              <a:t> </a:t>
            </a:r>
            <a:r>
              <a:rPr lang="en-US" sz="2800" spc="-10" dirty="0">
                <a:solidFill>
                  <a:srgbClr val="204261"/>
                </a:solidFill>
                <a:latin typeface="Roboto"/>
                <a:cs typeface="Roboto"/>
              </a:rPr>
              <a:t>disrupt</a:t>
            </a:r>
            <a:r>
              <a:rPr lang="en-US" sz="2800" spc="-75" dirty="0">
                <a:solidFill>
                  <a:srgbClr val="204261"/>
                </a:solidFill>
                <a:latin typeface="Roboto"/>
                <a:cs typeface="Roboto"/>
              </a:rPr>
              <a:t> </a:t>
            </a:r>
            <a:r>
              <a:rPr lang="en-US" sz="2800" dirty="0">
                <a:solidFill>
                  <a:srgbClr val="204261"/>
                </a:solidFill>
                <a:latin typeface="Roboto"/>
                <a:cs typeface="Roboto"/>
              </a:rPr>
              <a:t>these</a:t>
            </a:r>
            <a:r>
              <a:rPr lang="en-US" sz="2800" spc="-80" dirty="0">
                <a:solidFill>
                  <a:srgbClr val="204261"/>
                </a:solidFill>
                <a:latin typeface="Roboto"/>
                <a:cs typeface="Roboto"/>
              </a:rPr>
              <a:t> </a:t>
            </a:r>
            <a:r>
              <a:rPr lang="en-US" sz="2800" spc="-10" dirty="0">
                <a:solidFill>
                  <a:srgbClr val="204261"/>
                </a:solidFill>
                <a:latin typeface="Roboto"/>
                <a:cs typeface="Roboto"/>
              </a:rPr>
              <a:t>processes</a:t>
            </a:r>
          </a:p>
          <a:p>
            <a:pPr marL="422909">
              <a:lnSpc>
                <a:spcPct val="150000"/>
              </a:lnSpc>
            </a:pPr>
            <a:endParaRPr lang="en-US" sz="2800" dirty="0">
              <a:latin typeface="Roboto"/>
              <a:cs typeface="Roboto"/>
            </a:endParaRPr>
          </a:p>
          <a:p>
            <a:pPr marL="422909" marR="1017905">
              <a:lnSpc>
                <a:spcPct val="150000"/>
              </a:lnSpc>
              <a:spcBef>
                <a:spcPts val="100"/>
              </a:spcBef>
            </a:pPr>
            <a:r>
              <a:rPr lang="en-US" sz="2800" spc="-25" dirty="0">
                <a:solidFill>
                  <a:srgbClr val="204261"/>
                </a:solidFill>
                <a:latin typeface="Roboto"/>
                <a:cs typeface="Roboto"/>
              </a:rPr>
              <a:t>Studying</a:t>
            </a:r>
            <a:r>
              <a:rPr lang="en-US" sz="2800" spc="-95" dirty="0">
                <a:solidFill>
                  <a:srgbClr val="204261"/>
                </a:solidFill>
                <a:latin typeface="Roboto"/>
                <a:cs typeface="Roboto"/>
              </a:rPr>
              <a:t> </a:t>
            </a:r>
            <a:r>
              <a:rPr lang="en-US" sz="2800" dirty="0">
                <a:solidFill>
                  <a:srgbClr val="204261"/>
                </a:solidFill>
                <a:latin typeface="Roboto"/>
                <a:cs typeface="Roboto"/>
              </a:rPr>
              <a:t>the</a:t>
            </a:r>
            <a:r>
              <a:rPr lang="en-US" sz="2800" spc="-90" dirty="0">
                <a:solidFill>
                  <a:srgbClr val="204261"/>
                </a:solidFill>
                <a:latin typeface="Roboto"/>
                <a:cs typeface="Roboto"/>
              </a:rPr>
              <a:t> </a:t>
            </a:r>
            <a:r>
              <a:rPr lang="en-US" sz="2800" spc="-10" dirty="0">
                <a:solidFill>
                  <a:srgbClr val="204261"/>
                </a:solidFill>
                <a:latin typeface="Roboto"/>
                <a:cs typeface="Roboto"/>
              </a:rPr>
              <a:t>genetic</a:t>
            </a:r>
            <a:r>
              <a:rPr lang="en-US" sz="2800" spc="-95" dirty="0">
                <a:solidFill>
                  <a:srgbClr val="204261"/>
                </a:solidFill>
                <a:latin typeface="Roboto"/>
                <a:cs typeface="Roboto"/>
              </a:rPr>
              <a:t> </a:t>
            </a:r>
            <a:r>
              <a:rPr lang="en-US" sz="2800" spc="-20" dirty="0">
                <a:solidFill>
                  <a:srgbClr val="204261"/>
                </a:solidFill>
                <a:latin typeface="Roboto"/>
                <a:cs typeface="Roboto"/>
              </a:rPr>
              <a:t>contributors</a:t>
            </a:r>
            <a:r>
              <a:rPr lang="en-US" sz="2800" spc="-90" dirty="0">
                <a:solidFill>
                  <a:srgbClr val="204261"/>
                </a:solidFill>
                <a:latin typeface="Roboto"/>
                <a:cs typeface="Roboto"/>
              </a:rPr>
              <a:t> </a:t>
            </a:r>
            <a:r>
              <a:rPr lang="en-US" sz="2800" dirty="0">
                <a:solidFill>
                  <a:srgbClr val="204261"/>
                </a:solidFill>
                <a:latin typeface="Roboto"/>
                <a:cs typeface="Roboto"/>
              </a:rPr>
              <a:t>helps</a:t>
            </a:r>
            <a:r>
              <a:rPr lang="en-US" sz="2800" spc="-90" dirty="0">
                <a:solidFill>
                  <a:srgbClr val="204261"/>
                </a:solidFill>
                <a:latin typeface="Roboto"/>
                <a:cs typeface="Roboto"/>
              </a:rPr>
              <a:t> </a:t>
            </a:r>
            <a:r>
              <a:rPr lang="en-US" sz="2800" spc="-10" dirty="0">
                <a:solidFill>
                  <a:srgbClr val="204261"/>
                </a:solidFill>
                <a:latin typeface="Roboto"/>
                <a:cs typeface="Roboto"/>
              </a:rPr>
              <a:t>elucidate</a:t>
            </a:r>
            <a:r>
              <a:rPr lang="en-US" sz="2800" spc="-95" dirty="0">
                <a:solidFill>
                  <a:srgbClr val="204261"/>
                </a:solidFill>
                <a:latin typeface="Roboto"/>
                <a:cs typeface="Roboto"/>
              </a:rPr>
              <a:t> </a:t>
            </a:r>
            <a:r>
              <a:rPr lang="en-US" sz="2800" spc="-10" dirty="0">
                <a:solidFill>
                  <a:srgbClr val="204261"/>
                </a:solidFill>
                <a:latin typeface="Roboto"/>
                <a:cs typeface="Roboto"/>
              </a:rPr>
              <a:t>biological</a:t>
            </a:r>
            <a:r>
              <a:rPr lang="en-US" sz="2800" spc="-90" dirty="0">
                <a:solidFill>
                  <a:srgbClr val="204261"/>
                </a:solidFill>
                <a:latin typeface="Roboto"/>
                <a:cs typeface="Roboto"/>
              </a:rPr>
              <a:t> </a:t>
            </a:r>
            <a:r>
              <a:rPr lang="en-US" sz="2800" spc="-10" dirty="0">
                <a:solidFill>
                  <a:srgbClr val="204261"/>
                </a:solidFill>
                <a:latin typeface="Roboto"/>
                <a:cs typeface="Roboto"/>
              </a:rPr>
              <a:t>causes</a:t>
            </a:r>
            <a:r>
              <a:rPr lang="en-US" sz="2800" spc="-90" dirty="0">
                <a:solidFill>
                  <a:srgbClr val="204261"/>
                </a:solidFill>
                <a:latin typeface="Roboto"/>
                <a:cs typeface="Roboto"/>
              </a:rPr>
              <a:t> </a:t>
            </a:r>
            <a:r>
              <a:rPr lang="en-US" sz="2800" spc="-25" dirty="0">
                <a:solidFill>
                  <a:srgbClr val="204261"/>
                </a:solidFill>
                <a:latin typeface="Roboto"/>
                <a:cs typeface="Roboto"/>
              </a:rPr>
              <a:t>of </a:t>
            </a:r>
            <a:r>
              <a:rPr lang="en-US" sz="2800" spc="-20" dirty="0">
                <a:solidFill>
                  <a:srgbClr val="204261"/>
                </a:solidFill>
                <a:latin typeface="Roboto"/>
                <a:cs typeface="Roboto"/>
              </a:rPr>
              <a:t>implantation</a:t>
            </a:r>
            <a:r>
              <a:rPr lang="en-US" sz="2800" spc="-40" dirty="0">
                <a:solidFill>
                  <a:srgbClr val="204261"/>
                </a:solidFill>
                <a:latin typeface="Roboto"/>
                <a:cs typeface="Roboto"/>
              </a:rPr>
              <a:t> </a:t>
            </a:r>
            <a:r>
              <a:rPr lang="en-US" sz="2800" spc="-10" dirty="0">
                <a:solidFill>
                  <a:srgbClr val="204261"/>
                </a:solidFill>
                <a:latin typeface="Roboto"/>
                <a:cs typeface="Roboto"/>
              </a:rPr>
              <a:t>failure</a:t>
            </a:r>
          </a:p>
          <a:p>
            <a:pPr marL="422909" marR="1017905">
              <a:lnSpc>
                <a:spcPct val="150000"/>
              </a:lnSpc>
              <a:spcBef>
                <a:spcPts val="100"/>
              </a:spcBef>
            </a:pPr>
            <a:endParaRPr lang="en-US" sz="2800" dirty="0">
              <a:latin typeface="Roboto"/>
              <a:cs typeface="Roboto"/>
            </a:endParaRPr>
          </a:p>
          <a:p>
            <a:pPr marL="422909">
              <a:lnSpc>
                <a:spcPct val="150000"/>
              </a:lnSpc>
            </a:pPr>
            <a:r>
              <a:rPr lang="en-US" sz="2800" dirty="0">
                <a:solidFill>
                  <a:srgbClr val="204261"/>
                </a:solidFill>
                <a:latin typeface="Roboto"/>
                <a:cs typeface="Roboto"/>
              </a:rPr>
              <a:t>Allows</a:t>
            </a:r>
            <a:r>
              <a:rPr lang="en-US" sz="2800" spc="-60" dirty="0">
                <a:solidFill>
                  <a:srgbClr val="204261"/>
                </a:solidFill>
                <a:latin typeface="Roboto"/>
                <a:cs typeface="Roboto"/>
              </a:rPr>
              <a:t> </a:t>
            </a:r>
            <a:r>
              <a:rPr lang="en-US" sz="2800" dirty="0">
                <a:solidFill>
                  <a:srgbClr val="204261"/>
                </a:solidFill>
                <a:latin typeface="Roboto"/>
                <a:cs typeface="Roboto"/>
              </a:rPr>
              <a:t>development</a:t>
            </a:r>
            <a:r>
              <a:rPr lang="en-US" sz="2800" spc="-60" dirty="0">
                <a:solidFill>
                  <a:srgbClr val="204261"/>
                </a:solidFill>
                <a:latin typeface="Roboto"/>
                <a:cs typeface="Roboto"/>
              </a:rPr>
              <a:t> </a:t>
            </a:r>
            <a:r>
              <a:rPr lang="en-US" sz="2800" dirty="0">
                <a:solidFill>
                  <a:srgbClr val="204261"/>
                </a:solidFill>
                <a:latin typeface="Roboto"/>
                <a:cs typeface="Roboto"/>
              </a:rPr>
              <a:t>of</a:t>
            </a:r>
            <a:r>
              <a:rPr lang="en-US" sz="2800" spc="-60" dirty="0">
                <a:solidFill>
                  <a:srgbClr val="204261"/>
                </a:solidFill>
                <a:latin typeface="Roboto"/>
                <a:cs typeface="Roboto"/>
              </a:rPr>
              <a:t> </a:t>
            </a:r>
            <a:r>
              <a:rPr lang="en-US" sz="2800" dirty="0">
                <a:solidFill>
                  <a:srgbClr val="204261"/>
                </a:solidFill>
                <a:latin typeface="Roboto"/>
                <a:cs typeface="Roboto"/>
              </a:rPr>
              <a:t>better</a:t>
            </a:r>
            <a:r>
              <a:rPr lang="en-US" sz="2800" spc="-60" dirty="0">
                <a:solidFill>
                  <a:srgbClr val="204261"/>
                </a:solidFill>
                <a:latin typeface="Roboto"/>
                <a:cs typeface="Roboto"/>
              </a:rPr>
              <a:t> </a:t>
            </a:r>
            <a:r>
              <a:rPr lang="en-US" sz="2800" spc="-20" dirty="0">
                <a:solidFill>
                  <a:srgbClr val="204261"/>
                </a:solidFill>
                <a:latin typeface="Roboto"/>
                <a:cs typeface="Roboto"/>
              </a:rPr>
              <a:t>diagnostics,</a:t>
            </a:r>
            <a:r>
              <a:rPr lang="en-US" sz="2800" spc="-60" dirty="0">
                <a:solidFill>
                  <a:srgbClr val="204261"/>
                </a:solidFill>
                <a:latin typeface="Roboto"/>
                <a:cs typeface="Roboto"/>
              </a:rPr>
              <a:t> </a:t>
            </a:r>
            <a:r>
              <a:rPr lang="en-US" sz="2800" spc="-20" dirty="0">
                <a:solidFill>
                  <a:srgbClr val="204261"/>
                </a:solidFill>
                <a:latin typeface="Roboto"/>
                <a:cs typeface="Roboto"/>
              </a:rPr>
              <a:t>counseling,</a:t>
            </a:r>
            <a:r>
              <a:rPr lang="en-US" sz="2800" spc="-55" dirty="0">
                <a:solidFill>
                  <a:srgbClr val="204261"/>
                </a:solidFill>
                <a:latin typeface="Roboto"/>
                <a:cs typeface="Roboto"/>
              </a:rPr>
              <a:t> </a:t>
            </a:r>
            <a:r>
              <a:rPr lang="en-US" sz="2800" dirty="0">
                <a:solidFill>
                  <a:srgbClr val="204261"/>
                </a:solidFill>
                <a:latin typeface="Roboto"/>
                <a:cs typeface="Roboto"/>
              </a:rPr>
              <a:t>and</a:t>
            </a:r>
            <a:r>
              <a:rPr lang="en-US" sz="2800" spc="-60" dirty="0">
                <a:solidFill>
                  <a:srgbClr val="204261"/>
                </a:solidFill>
                <a:latin typeface="Roboto"/>
                <a:cs typeface="Roboto"/>
              </a:rPr>
              <a:t> </a:t>
            </a:r>
            <a:r>
              <a:rPr lang="en-US" sz="2800" dirty="0">
                <a:solidFill>
                  <a:srgbClr val="204261"/>
                </a:solidFill>
                <a:latin typeface="Roboto"/>
                <a:cs typeface="Roboto"/>
              </a:rPr>
              <a:t>future</a:t>
            </a:r>
            <a:r>
              <a:rPr lang="en-US" sz="2800" spc="-60" dirty="0">
                <a:solidFill>
                  <a:srgbClr val="204261"/>
                </a:solidFill>
                <a:latin typeface="Roboto"/>
                <a:cs typeface="Roboto"/>
              </a:rPr>
              <a:t> gene-</a:t>
            </a:r>
            <a:r>
              <a:rPr lang="en-US" sz="2800" spc="-10" dirty="0">
                <a:solidFill>
                  <a:srgbClr val="204261"/>
                </a:solidFill>
                <a:latin typeface="Roboto"/>
                <a:cs typeface="Roboto"/>
              </a:rPr>
              <a:t>based</a:t>
            </a:r>
            <a:endParaRPr lang="en-US" sz="2800" dirty="0">
              <a:latin typeface="Roboto"/>
              <a:cs typeface="Roboto"/>
            </a:endParaRPr>
          </a:p>
          <a:p>
            <a:pPr marL="422909">
              <a:lnSpc>
                <a:spcPct val="150000"/>
              </a:lnSpc>
              <a:spcBef>
                <a:spcPts val="45"/>
              </a:spcBef>
            </a:pPr>
            <a:r>
              <a:rPr lang="en-US" sz="2800" spc="-10" dirty="0">
                <a:solidFill>
                  <a:srgbClr val="204261"/>
                </a:solidFill>
                <a:latin typeface="Roboto"/>
                <a:cs typeface="Roboto"/>
              </a:rPr>
              <a:t>therapies</a:t>
            </a:r>
            <a:endParaRPr lang="en-US" sz="2800" dirty="0">
              <a:latin typeface="Roboto"/>
              <a:cs typeface="Roboto"/>
            </a:endParaRPr>
          </a:p>
        </p:txBody>
      </p:sp>
      <p:grpSp>
        <p:nvGrpSpPr>
          <p:cNvPr id="16" name="object 2"/>
          <p:cNvGrpSpPr/>
          <p:nvPr/>
        </p:nvGrpSpPr>
        <p:grpSpPr>
          <a:xfrm>
            <a:off x="13518365" y="2552700"/>
            <a:ext cx="4769635" cy="4945376"/>
            <a:chOff x="11640335" y="1997071"/>
            <a:chExt cx="6083300" cy="6186805"/>
          </a:xfrm>
        </p:grpSpPr>
        <p:sp>
          <p:nvSpPr>
            <p:cNvPr id="17" name="object 3"/>
            <p:cNvSpPr/>
            <p:nvPr/>
          </p:nvSpPr>
          <p:spPr>
            <a:xfrm>
              <a:off x="11736264" y="2146731"/>
              <a:ext cx="5718175" cy="6037580"/>
            </a:xfrm>
            <a:custGeom>
              <a:avLst/>
              <a:gdLst/>
              <a:ahLst/>
              <a:cxnLst/>
              <a:rect l="l" t="t" r="r" b="b"/>
              <a:pathLst>
                <a:path w="5718175" h="6037580">
                  <a:moveTo>
                    <a:pt x="4946150" y="867"/>
                  </a:moveTo>
                  <a:lnTo>
                    <a:pt x="4994340" y="936"/>
                  </a:lnTo>
                  <a:lnTo>
                    <a:pt x="5043996" y="8402"/>
                  </a:lnTo>
                  <a:lnTo>
                    <a:pt x="5095954" y="23838"/>
                  </a:lnTo>
                  <a:lnTo>
                    <a:pt x="5147842" y="46947"/>
                  </a:lnTo>
                  <a:lnTo>
                    <a:pt x="5198207" y="77092"/>
                  </a:lnTo>
                  <a:lnTo>
                    <a:pt x="5246937" y="113956"/>
                  </a:lnTo>
                  <a:lnTo>
                    <a:pt x="5293921" y="157222"/>
                  </a:lnTo>
                  <a:lnTo>
                    <a:pt x="5339048" y="206573"/>
                  </a:lnTo>
                  <a:lnTo>
                    <a:pt x="5382206" y="261690"/>
                  </a:lnTo>
                  <a:lnTo>
                    <a:pt x="5423285" y="322257"/>
                  </a:lnTo>
                  <a:lnTo>
                    <a:pt x="5462174" y="387956"/>
                  </a:lnTo>
                  <a:lnTo>
                    <a:pt x="5480762" y="422631"/>
                  </a:lnTo>
                  <a:lnTo>
                    <a:pt x="5498760" y="458469"/>
                  </a:lnTo>
                  <a:lnTo>
                    <a:pt x="5516155" y="495432"/>
                  </a:lnTo>
                  <a:lnTo>
                    <a:pt x="5532933" y="533480"/>
                  </a:lnTo>
                  <a:lnTo>
                    <a:pt x="5549080" y="572572"/>
                  </a:lnTo>
                  <a:lnTo>
                    <a:pt x="5564581" y="612669"/>
                  </a:lnTo>
                  <a:lnTo>
                    <a:pt x="5579424" y="653732"/>
                  </a:lnTo>
                  <a:lnTo>
                    <a:pt x="5593594" y="695721"/>
                  </a:lnTo>
                  <a:lnTo>
                    <a:pt x="5607077" y="738596"/>
                  </a:lnTo>
                  <a:lnTo>
                    <a:pt x="5619860" y="782317"/>
                  </a:lnTo>
                  <a:lnTo>
                    <a:pt x="5631928" y="826845"/>
                  </a:lnTo>
                  <a:lnTo>
                    <a:pt x="5643268" y="872141"/>
                  </a:lnTo>
                  <a:lnTo>
                    <a:pt x="5653865" y="918163"/>
                  </a:lnTo>
                  <a:lnTo>
                    <a:pt x="5663706" y="964873"/>
                  </a:lnTo>
                  <a:lnTo>
                    <a:pt x="5672777" y="1012232"/>
                  </a:lnTo>
                  <a:lnTo>
                    <a:pt x="5681063" y="1060198"/>
                  </a:lnTo>
                  <a:lnTo>
                    <a:pt x="5688552" y="1108734"/>
                  </a:lnTo>
                  <a:lnTo>
                    <a:pt x="5695229" y="1157798"/>
                  </a:lnTo>
                  <a:lnTo>
                    <a:pt x="5701080" y="1207351"/>
                  </a:lnTo>
                  <a:lnTo>
                    <a:pt x="5706091" y="1257354"/>
                  </a:lnTo>
                  <a:lnTo>
                    <a:pt x="5710249" y="1307767"/>
                  </a:lnTo>
                  <a:lnTo>
                    <a:pt x="5713540" y="1358551"/>
                  </a:lnTo>
                  <a:lnTo>
                    <a:pt x="5715949" y="1409664"/>
                  </a:lnTo>
                  <a:lnTo>
                    <a:pt x="5717462" y="1461069"/>
                  </a:lnTo>
                  <a:lnTo>
                    <a:pt x="5718067" y="1512725"/>
                  </a:lnTo>
                  <a:lnTo>
                    <a:pt x="5717748" y="1564592"/>
                  </a:lnTo>
                  <a:lnTo>
                    <a:pt x="5716493" y="1616631"/>
                  </a:lnTo>
                  <a:lnTo>
                    <a:pt x="5714286" y="1668802"/>
                  </a:lnTo>
                  <a:lnTo>
                    <a:pt x="5711115" y="1721066"/>
                  </a:lnTo>
                  <a:lnTo>
                    <a:pt x="5706965" y="1773382"/>
                  </a:lnTo>
                  <a:lnTo>
                    <a:pt x="5701822" y="1825712"/>
                  </a:lnTo>
                  <a:lnTo>
                    <a:pt x="5695673" y="1878015"/>
                  </a:lnTo>
                  <a:lnTo>
                    <a:pt x="5688503" y="1930251"/>
                  </a:lnTo>
                  <a:lnTo>
                    <a:pt x="5680299" y="1982382"/>
                  </a:lnTo>
                  <a:lnTo>
                    <a:pt x="5671047" y="2034366"/>
                  </a:lnTo>
                  <a:lnTo>
                    <a:pt x="5660733" y="2086166"/>
                  </a:lnTo>
                  <a:lnTo>
                    <a:pt x="5649342" y="2137740"/>
                  </a:lnTo>
                  <a:lnTo>
                    <a:pt x="5636862" y="2189050"/>
                  </a:lnTo>
                  <a:lnTo>
                    <a:pt x="5623278" y="2240055"/>
                  </a:lnTo>
                  <a:lnTo>
                    <a:pt x="5608576" y="2290716"/>
                  </a:lnTo>
                  <a:lnTo>
                    <a:pt x="5592742" y="2340994"/>
                  </a:lnTo>
                  <a:lnTo>
                    <a:pt x="5575763" y="2390847"/>
                  </a:lnTo>
                  <a:lnTo>
                    <a:pt x="5557625" y="2440238"/>
                  </a:lnTo>
                  <a:lnTo>
                    <a:pt x="5538313" y="2489126"/>
                  </a:lnTo>
                  <a:lnTo>
                    <a:pt x="5517814" y="2537471"/>
                  </a:lnTo>
                  <a:lnTo>
                    <a:pt x="5496113" y="2585234"/>
                  </a:lnTo>
                  <a:lnTo>
                    <a:pt x="5473198" y="2632376"/>
                  </a:lnTo>
                  <a:lnTo>
                    <a:pt x="5449053" y="2678855"/>
                  </a:lnTo>
                  <a:lnTo>
                    <a:pt x="5423666" y="2724634"/>
                  </a:lnTo>
                  <a:lnTo>
                    <a:pt x="5397022" y="2769671"/>
                  </a:lnTo>
                  <a:lnTo>
                    <a:pt x="5367150" y="2816900"/>
                  </a:lnTo>
                  <a:lnTo>
                    <a:pt x="5337178" y="2861103"/>
                  </a:lnTo>
                  <a:lnTo>
                    <a:pt x="5306993" y="2902706"/>
                  </a:lnTo>
                  <a:lnTo>
                    <a:pt x="5276480" y="2942136"/>
                  </a:lnTo>
                  <a:lnTo>
                    <a:pt x="5245527" y="2979821"/>
                  </a:lnTo>
                  <a:lnTo>
                    <a:pt x="5214019" y="3016188"/>
                  </a:lnTo>
                  <a:lnTo>
                    <a:pt x="5181843" y="3051663"/>
                  </a:lnTo>
                  <a:lnTo>
                    <a:pt x="5148885" y="3086674"/>
                  </a:lnTo>
                  <a:lnTo>
                    <a:pt x="5115031" y="3121647"/>
                  </a:lnTo>
                  <a:lnTo>
                    <a:pt x="5080168" y="3157010"/>
                  </a:lnTo>
                  <a:lnTo>
                    <a:pt x="5044182" y="3193190"/>
                  </a:lnTo>
                  <a:lnTo>
                    <a:pt x="5000949" y="3235849"/>
                  </a:lnTo>
                  <a:lnTo>
                    <a:pt x="4957839" y="3276930"/>
                  </a:lnTo>
                  <a:lnTo>
                    <a:pt x="4914847" y="3316480"/>
                  </a:lnTo>
                  <a:lnTo>
                    <a:pt x="4871964" y="3354546"/>
                  </a:lnTo>
                  <a:lnTo>
                    <a:pt x="4829185" y="3391176"/>
                  </a:lnTo>
                  <a:lnTo>
                    <a:pt x="4786501" y="3426416"/>
                  </a:lnTo>
                  <a:lnTo>
                    <a:pt x="4743907" y="3460313"/>
                  </a:lnTo>
                  <a:lnTo>
                    <a:pt x="4701396" y="3492915"/>
                  </a:lnTo>
                  <a:lnTo>
                    <a:pt x="4658959" y="3524269"/>
                  </a:lnTo>
                  <a:lnTo>
                    <a:pt x="4616592" y="3554423"/>
                  </a:lnTo>
                  <a:lnTo>
                    <a:pt x="4574286" y="3583423"/>
                  </a:lnTo>
                  <a:lnTo>
                    <a:pt x="4532035" y="3611316"/>
                  </a:lnTo>
                  <a:lnTo>
                    <a:pt x="4489831" y="3638150"/>
                  </a:lnTo>
                  <a:lnTo>
                    <a:pt x="4447669" y="3663972"/>
                  </a:lnTo>
                  <a:lnTo>
                    <a:pt x="4405540" y="3688829"/>
                  </a:lnTo>
                  <a:lnTo>
                    <a:pt x="4363439" y="3712768"/>
                  </a:lnTo>
                  <a:lnTo>
                    <a:pt x="4321358" y="3735837"/>
                  </a:lnTo>
                  <a:lnTo>
                    <a:pt x="4279291" y="3758082"/>
                  </a:lnTo>
                  <a:lnTo>
                    <a:pt x="4237230" y="3779551"/>
                  </a:lnTo>
                  <a:lnTo>
                    <a:pt x="4195168" y="3800291"/>
                  </a:lnTo>
                  <a:lnTo>
                    <a:pt x="4153099" y="3820349"/>
                  </a:lnTo>
                  <a:lnTo>
                    <a:pt x="4111016" y="3839773"/>
                  </a:lnTo>
                  <a:lnTo>
                    <a:pt x="4068912" y="3858609"/>
                  </a:lnTo>
                  <a:lnTo>
                    <a:pt x="4026779" y="3876905"/>
                  </a:lnTo>
                  <a:lnTo>
                    <a:pt x="3984612" y="3894708"/>
                  </a:lnTo>
                  <a:lnTo>
                    <a:pt x="3942403" y="3912064"/>
                  </a:lnTo>
                  <a:lnTo>
                    <a:pt x="3900145" y="3929023"/>
                  </a:lnTo>
                  <a:lnTo>
                    <a:pt x="3857831" y="3945629"/>
                  </a:lnTo>
                  <a:lnTo>
                    <a:pt x="3815455" y="3961931"/>
                  </a:lnTo>
                  <a:lnTo>
                    <a:pt x="3773010" y="3977976"/>
                  </a:lnTo>
                  <a:lnTo>
                    <a:pt x="3730488" y="3993811"/>
                  </a:lnTo>
                  <a:lnTo>
                    <a:pt x="3687882" y="4009483"/>
                  </a:lnTo>
                  <a:lnTo>
                    <a:pt x="3645187" y="4025039"/>
                  </a:lnTo>
                  <a:lnTo>
                    <a:pt x="3602395" y="4040527"/>
                  </a:lnTo>
                  <a:lnTo>
                    <a:pt x="3473366" y="4087051"/>
                  </a:lnTo>
                  <a:lnTo>
                    <a:pt x="3430116" y="4102737"/>
                  </a:lnTo>
                  <a:lnTo>
                    <a:pt x="3386735" y="4118590"/>
                  </a:lnTo>
                  <a:lnTo>
                    <a:pt x="3343215" y="4134658"/>
                  </a:lnTo>
                  <a:lnTo>
                    <a:pt x="3299550" y="4150987"/>
                  </a:lnTo>
                  <a:lnTo>
                    <a:pt x="3255732" y="4167626"/>
                  </a:lnTo>
                  <a:lnTo>
                    <a:pt x="3211756" y="4184620"/>
                  </a:lnTo>
                  <a:lnTo>
                    <a:pt x="3167613" y="4202018"/>
                  </a:lnTo>
                  <a:lnTo>
                    <a:pt x="3123297" y="4219867"/>
                  </a:lnTo>
                  <a:lnTo>
                    <a:pt x="3078802" y="4238213"/>
                  </a:lnTo>
                  <a:lnTo>
                    <a:pt x="3034120" y="4257104"/>
                  </a:lnTo>
                  <a:lnTo>
                    <a:pt x="2989244" y="4276587"/>
                  </a:lnTo>
                  <a:lnTo>
                    <a:pt x="2944167" y="4296709"/>
                  </a:lnTo>
                  <a:lnTo>
                    <a:pt x="2898883" y="4317517"/>
                  </a:lnTo>
                  <a:lnTo>
                    <a:pt x="2853384" y="4339060"/>
                  </a:lnTo>
                  <a:lnTo>
                    <a:pt x="2807665" y="4361383"/>
                  </a:lnTo>
                  <a:lnTo>
                    <a:pt x="2742446" y="4394459"/>
                  </a:lnTo>
                  <a:lnTo>
                    <a:pt x="2678935" y="4428118"/>
                  </a:lnTo>
                  <a:lnTo>
                    <a:pt x="2617097" y="4462320"/>
                  </a:lnTo>
                  <a:lnTo>
                    <a:pt x="2556899" y="4497027"/>
                  </a:lnTo>
                  <a:lnTo>
                    <a:pt x="2498306" y="4532200"/>
                  </a:lnTo>
                  <a:lnTo>
                    <a:pt x="2441284" y="4567798"/>
                  </a:lnTo>
                  <a:lnTo>
                    <a:pt x="2385798" y="4603784"/>
                  </a:lnTo>
                  <a:lnTo>
                    <a:pt x="2331815" y="4640118"/>
                  </a:lnTo>
                  <a:lnTo>
                    <a:pt x="2279300" y="4676760"/>
                  </a:lnTo>
                  <a:lnTo>
                    <a:pt x="2228220" y="4713671"/>
                  </a:lnTo>
                  <a:lnTo>
                    <a:pt x="2178539" y="4750813"/>
                  </a:lnTo>
                  <a:lnTo>
                    <a:pt x="2130225" y="4788146"/>
                  </a:lnTo>
                  <a:lnTo>
                    <a:pt x="2083242" y="4825632"/>
                  </a:lnTo>
                  <a:lnTo>
                    <a:pt x="2037556" y="4863229"/>
                  </a:lnTo>
                  <a:lnTo>
                    <a:pt x="1993134" y="4900901"/>
                  </a:lnTo>
                  <a:lnTo>
                    <a:pt x="1949941" y="4938607"/>
                  </a:lnTo>
                  <a:lnTo>
                    <a:pt x="1907943" y="4976308"/>
                  </a:lnTo>
                  <a:lnTo>
                    <a:pt x="1867106" y="5013965"/>
                  </a:lnTo>
                  <a:lnTo>
                    <a:pt x="1827396" y="5051539"/>
                  </a:lnTo>
                  <a:lnTo>
                    <a:pt x="1788778" y="5088991"/>
                  </a:lnTo>
                  <a:lnTo>
                    <a:pt x="1751218" y="5126281"/>
                  </a:lnTo>
                  <a:lnTo>
                    <a:pt x="1714682" y="5163371"/>
                  </a:lnTo>
                  <a:lnTo>
                    <a:pt x="1679137" y="5200221"/>
                  </a:lnTo>
                  <a:lnTo>
                    <a:pt x="1644547" y="5236792"/>
                  </a:lnTo>
                  <a:lnTo>
                    <a:pt x="1610878" y="5273044"/>
                  </a:lnTo>
                  <a:lnTo>
                    <a:pt x="1578097" y="5308940"/>
                  </a:lnTo>
                  <a:lnTo>
                    <a:pt x="1546169" y="5344439"/>
                  </a:lnTo>
                  <a:lnTo>
                    <a:pt x="1515061" y="5379502"/>
                  </a:lnTo>
                  <a:lnTo>
                    <a:pt x="1484737" y="5414091"/>
                  </a:lnTo>
                  <a:lnTo>
                    <a:pt x="1455163" y="5448165"/>
                  </a:lnTo>
                  <a:lnTo>
                    <a:pt x="1426307" y="5481686"/>
                  </a:lnTo>
                  <a:lnTo>
                    <a:pt x="1398133" y="5514615"/>
                  </a:lnTo>
                  <a:lnTo>
                    <a:pt x="1317362" y="5609456"/>
                  </a:lnTo>
                  <a:lnTo>
                    <a:pt x="1291575" y="5639624"/>
                  </a:lnTo>
                  <a:lnTo>
                    <a:pt x="1266300" y="5669003"/>
                  </a:lnTo>
                  <a:lnTo>
                    <a:pt x="1217148" y="5725241"/>
                  </a:lnTo>
                  <a:lnTo>
                    <a:pt x="1169631" y="5777855"/>
                  </a:lnTo>
                  <a:lnTo>
                    <a:pt x="1123476" y="5826533"/>
                  </a:lnTo>
                  <a:lnTo>
                    <a:pt x="1078411" y="5870961"/>
                  </a:lnTo>
                  <a:lnTo>
                    <a:pt x="1034161" y="5910826"/>
                  </a:lnTo>
                  <a:lnTo>
                    <a:pt x="990454" y="5945814"/>
                  </a:lnTo>
                  <a:lnTo>
                    <a:pt x="947015" y="5975612"/>
                  </a:lnTo>
                  <a:lnTo>
                    <a:pt x="903571" y="5999906"/>
                  </a:lnTo>
                  <a:lnTo>
                    <a:pt x="859850" y="6018384"/>
                  </a:lnTo>
                  <a:lnTo>
                    <a:pt x="815577" y="6030732"/>
                  </a:lnTo>
                  <a:lnTo>
                    <a:pt x="770480" y="6036635"/>
                  </a:lnTo>
                  <a:lnTo>
                    <a:pt x="747536" y="6037073"/>
                  </a:lnTo>
                  <a:lnTo>
                    <a:pt x="724284" y="6035782"/>
                  </a:lnTo>
                  <a:lnTo>
                    <a:pt x="676716" y="6027858"/>
                  </a:lnTo>
                  <a:lnTo>
                    <a:pt x="617420" y="6008478"/>
                  </a:lnTo>
                  <a:lnTo>
                    <a:pt x="552148" y="5974076"/>
                  </a:lnTo>
                  <a:lnTo>
                    <a:pt x="492667" y="5928420"/>
                  </a:lnTo>
                  <a:lnTo>
                    <a:pt x="464993" y="5901683"/>
                  </a:lnTo>
                  <a:lnTo>
                    <a:pt x="438640" y="5872506"/>
                  </a:lnTo>
                  <a:lnTo>
                    <a:pt x="413567" y="5841013"/>
                  </a:lnTo>
                  <a:lnTo>
                    <a:pt x="389731" y="5807330"/>
                  </a:lnTo>
                  <a:lnTo>
                    <a:pt x="367091" y="5771580"/>
                  </a:lnTo>
                  <a:lnTo>
                    <a:pt x="345603" y="5733889"/>
                  </a:lnTo>
                  <a:lnTo>
                    <a:pt x="325227" y="5694381"/>
                  </a:lnTo>
                  <a:lnTo>
                    <a:pt x="305920" y="5653180"/>
                  </a:lnTo>
                  <a:lnTo>
                    <a:pt x="287640" y="5610411"/>
                  </a:lnTo>
                  <a:lnTo>
                    <a:pt x="270345" y="5566199"/>
                  </a:lnTo>
                  <a:lnTo>
                    <a:pt x="253993" y="5520668"/>
                  </a:lnTo>
                  <a:lnTo>
                    <a:pt x="238541" y="5473942"/>
                  </a:lnTo>
                  <a:lnTo>
                    <a:pt x="223949" y="5426147"/>
                  </a:lnTo>
                  <a:lnTo>
                    <a:pt x="210173" y="5377407"/>
                  </a:lnTo>
                  <a:lnTo>
                    <a:pt x="197171" y="5327846"/>
                  </a:lnTo>
                  <a:lnTo>
                    <a:pt x="184902" y="5277589"/>
                  </a:lnTo>
                  <a:lnTo>
                    <a:pt x="173324" y="5226760"/>
                  </a:lnTo>
                  <a:lnTo>
                    <a:pt x="162393" y="5175485"/>
                  </a:lnTo>
                  <a:lnTo>
                    <a:pt x="152069" y="5123887"/>
                  </a:lnTo>
                  <a:lnTo>
                    <a:pt x="142310" y="5072091"/>
                  </a:lnTo>
                  <a:lnTo>
                    <a:pt x="133072" y="5020223"/>
                  </a:lnTo>
                  <a:lnTo>
                    <a:pt x="124315" y="4968405"/>
                  </a:lnTo>
                  <a:lnTo>
                    <a:pt x="115995" y="4916763"/>
                  </a:lnTo>
                  <a:lnTo>
                    <a:pt x="108072" y="4865422"/>
                  </a:lnTo>
                  <a:lnTo>
                    <a:pt x="100502" y="4814506"/>
                  </a:lnTo>
                  <a:lnTo>
                    <a:pt x="93245" y="4764139"/>
                  </a:lnTo>
                  <a:lnTo>
                    <a:pt x="86257" y="4714447"/>
                  </a:lnTo>
                  <a:lnTo>
                    <a:pt x="79496" y="4665553"/>
                  </a:lnTo>
                  <a:lnTo>
                    <a:pt x="64714" y="4557354"/>
                  </a:lnTo>
                  <a:lnTo>
                    <a:pt x="56013" y="4491894"/>
                  </a:lnTo>
                  <a:lnTo>
                    <a:pt x="47087" y="4421557"/>
                  </a:lnTo>
                  <a:lnTo>
                    <a:pt x="38206" y="4346698"/>
                  </a:lnTo>
                  <a:lnTo>
                    <a:pt x="33867" y="4307684"/>
                  </a:lnTo>
                  <a:lnTo>
                    <a:pt x="29641" y="4267672"/>
                  </a:lnTo>
                  <a:lnTo>
                    <a:pt x="25562" y="4226707"/>
                  </a:lnTo>
                  <a:lnTo>
                    <a:pt x="21662" y="4184833"/>
                  </a:lnTo>
                  <a:lnTo>
                    <a:pt x="17976" y="4142094"/>
                  </a:lnTo>
                  <a:lnTo>
                    <a:pt x="14538" y="4098536"/>
                  </a:lnTo>
                  <a:lnTo>
                    <a:pt x="11382" y="4054201"/>
                  </a:lnTo>
                  <a:lnTo>
                    <a:pt x="8540" y="4009134"/>
                  </a:lnTo>
                  <a:lnTo>
                    <a:pt x="6048" y="3963380"/>
                  </a:lnTo>
                  <a:lnTo>
                    <a:pt x="3938" y="3916984"/>
                  </a:lnTo>
                  <a:lnTo>
                    <a:pt x="2244" y="3869988"/>
                  </a:lnTo>
                  <a:lnTo>
                    <a:pt x="1001" y="3822438"/>
                  </a:lnTo>
                  <a:lnTo>
                    <a:pt x="241" y="3774378"/>
                  </a:lnTo>
                  <a:lnTo>
                    <a:pt x="0" y="3725853"/>
                  </a:lnTo>
                  <a:lnTo>
                    <a:pt x="309" y="3676906"/>
                  </a:lnTo>
                  <a:lnTo>
                    <a:pt x="1204" y="3627582"/>
                  </a:lnTo>
                  <a:lnTo>
                    <a:pt x="2717" y="3577925"/>
                  </a:lnTo>
                  <a:lnTo>
                    <a:pt x="4884" y="3527980"/>
                  </a:lnTo>
                  <a:lnTo>
                    <a:pt x="7736" y="3477791"/>
                  </a:lnTo>
                  <a:lnTo>
                    <a:pt x="11309" y="3427401"/>
                  </a:lnTo>
                  <a:lnTo>
                    <a:pt x="15636" y="3376857"/>
                  </a:lnTo>
                  <a:lnTo>
                    <a:pt x="20751" y="3326201"/>
                  </a:lnTo>
                  <a:lnTo>
                    <a:pt x="26686" y="3275479"/>
                  </a:lnTo>
                  <a:lnTo>
                    <a:pt x="33477" y="3224734"/>
                  </a:lnTo>
                  <a:lnTo>
                    <a:pt x="41157" y="3174010"/>
                  </a:lnTo>
                  <a:lnTo>
                    <a:pt x="49760" y="3123353"/>
                  </a:lnTo>
                  <a:lnTo>
                    <a:pt x="59319" y="3072807"/>
                  </a:lnTo>
                  <a:lnTo>
                    <a:pt x="69868" y="3022415"/>
                  </a:lnTo>
                  <a:lnTo>
                    <a:pt x="81441" y="2972222"/>
                  </a:lnTo>
                  <a:lnTo>
                    <a:pt x="94072" y="2922273"/>
                  </a:lnTo>
                  <a:lnTo>
                    <a:pt x="107794" y="2872611"/>
                  </a:lnTo>
                  <a:lnTo>
                    <a:pt x="122641" y="2823282"/>
                  </a:lnTo>
                  <a:lnTo>
                    <a:pt x="138647" y="2774328"/>
                  </a:lnTo>
                  <a:lnTo>
                    <a:pt x="155846" y="2725796"/>
                  </a:lnTo>
                  <a:lnTo>
                    <a:pt x="174271" y="2677729"/>
                  </a:lnTo>
                  <a:lnTo>
                    <a:pt x="193957" y="2630170"/>
                  </a:lnTo>
                  <a:lnTo>
                    <a:pt x="214936" y="2583166"/>
                  </a:lnTo>
                  <a:lnTo>
                    <a:pt x="237243" y="2536760"/>
                  </a:lnTo>
                  <a:lnTo>
                    <a:pt x="260912" y="2490995"/>
                  </a:lnTo>
                  <a:lnTo>
                    <a:pt x="285975" y="2445918"/>
                  </a:lnTo>
                  <a:lnTo>
                    <a:pt x="312468" y="2401571"/>
                  </a:lnTo>
                  <a:lnTo>
                    <a:pt x="340423" y="2358000"/>
                  </a:lnTo>
                  <a:lnTo>
                    <a:pt x="369875" y="2315248"/>
                  </a:lnTo>
                  <a:lnTo>
                    <a:pt x="400857" y="2273360"/>
                  </a:lnTo>
                  <a:lnTo>
                    <a:pt x="433402" y="2232381"/>
                  </a:lnTo>
                  <a:lnTo>
                    <a:pt x="467546" y="2192354"/>
                  </a:lnTo>
                  <a:lnTo>
                    <a:pt x="503320" y="2153324"/>
                  </a:lnTo>
                  <a:lnTo>
                    <a:pt x="540760" y="2115335"/>
                  </a:lnTo>
                  <a:lnTo>
                    <a:pt x="572269" y="2085435"/>
                  </a:lnTo>
                  <a:lnTo>
                    <a:pt x="603758" y="2057373"/>
                  </a:lnTo>
                  <a:lnTo>
                    <a:pt x="635246" y="2031087"/>
                  </a:lnTo>
                  <a:lnTo>
                    <a:pt x="666752" y="2006515"/>
                  </a:lnTo>
                  <a:lnTo>
                    <a:pt x="698293" y="1983596"/>
                  </a:lnTo>
                  <a:lnTo>
                    <a:pt x="729887" y="1962267"/>
                  </a:lnTo>
                  <a:lnTo>
                    <a:pt x="793310" y="1924136"/>
                  </a:lnTo>
                  <a:lnTo>
                    <a:pt x="857167" y="1891627"/>
                  </a:lnTo>
                  <a:lnTo>
                    <a:pt x="921601" y="1864248"/>
                  </a:lnTo>
                  <a:lnTo>
                    <a:pt x="986760" y="1841505"/>
                  </a:lnTo>
                  <a:lnTo>
                    <a:pt x="1052789" y="1822904"/>
                  </a:lnTo>
                  <a:lnTo>
                    <a:pt x="1119834" y="1807951"/>
                  </a:lnTo>
                  <a:lnTo>
                    <a:pt x="1188039" y="1796153"/>
                  </a:lnTo>
                  <a:lnTo>
                    <a:pt x="1257551" y="1787017"/>
                  </a:lnTo>
                  <a:lnTo>
                    <a:pt x="1328515" y="1780049"/>
                  </a:lnTo>
                  <a:lnTo>
                    <a:pt x="1401077" y="1774754"/>
                  </a:lnTo>
                  <a:lnTo>
                    <a:pt x="1475383" y="1770641"/>
                  </a:lnTo>
                  <a:lnTo>
                    <a:pt x="1551577" y="1767214"/>
                  </a:lnTo>
                  <a:lnTo>
                    <a:pt x="1629807" y="1763981"/>
                  </a:lnTo>
                  <a:lnTo>
                    <a:pt x="1669730" y="1762283"/>
                  </a:lnTo>
                  <a:lnTo>
                    <a:pt x="1710216" y="1760448"/>
                  </a:lnTo>
                  <a:lnTo>
                    <a:pt x="1751284" y="1758414"/>
                  </a:lnTo>
                  <a:lnTo>
                    <a:pt x="1792951" y="1756120"/>
                  </a:lnTo>
                  <a:lnTo>
                    <a:pt x="1835236" y="1753505"/>
                  </a:lnTo>
                  <a:lnTo>
                    <a:pt x="1878158" y="1750506"/>
                  </a:lnTo>
                  <a:lnTo>
                    <a:pt x="1921733" y="1747062"/>
                  </a:lnTo>
                  <a:lnTo>
                    <a:pt x="1965981" y="1743111"/>
                  </a:lnTo>
                  <a:lnTo>
                    <a:pt x="2010920" y="1738591"/>
                  </a:lnTo>
                  <a:lnTo>
                    <a:pt x="2056567" y="1733441"/>
                  </a:lnTo>
                  <a:lnTo>
                    <a:pt x="2102942" y="1727599"/>
                  </a:lnTo>
                  <a:lnTo>
                    <a:pt x="2150062" y="1721003"/>
                  </a:lnTo>
                  <a:lnTo>
                    <a:pt x="2197945" y="1713592"/>
                  </a:lnTo>
                  <a:lnTo>
                    <a:pt x="2246610" y="1705304"/>
                  </a:lnTo>
                  <a:lnTo>
                    <a:pt x="2296075" y="1696076"/>
                  </a:lnTo>
                  <a:lnTo>
                    <a:pt x="2346357" y="1685849"/>
                  </a:lnTo>
                  <a:lnTo>
                    <a:pt x="2397476" y="1674559"/>
                  </a:lnTo>
                  <a:lnTo>
                    <a:pt x="2449450" y="1662145"/>
                  </a:lnTo>
                  <a:lnTo>
                    <a:pt x="2502296" y="1648546"/>
                  </a:lnTo>
                  <a:lnTo>
                    <a:pt x="2556033" y="1633699"/>
                  </a:lnTo>
                  <a:lnTo>
                    <a:pt x="2610679" y="1617543"/>
                  </a:lnTo>
                  <a:lnTo>
                    <a:pt x="2666252" y="1600017"/>
                  </a:lnTo>
                  <a:lnTo>
                    <a:pt x="2722771" y="1581058"/>
                  </a:lnTo>
                  <a:lnTo>
                    <a:pt x="2780253" y="1560605"/>
                  </a:lnTo>
                  <a:lnTo>
                    <a:pt x="2838717" y="1538596"/>
                  </a:lnTo>
                  <a:lnTo>
                    <a:pt x="2898181" y="1514970"/>
                  </a:lnTo>
                  <a:lnTo>
                    <a:pt x="2958664" y="1489664"/>
                  </a:lnTo>
                  <a:lnTo>
                    <a:pt x="3020183" y="1462618"/>
                  </a:lnTo>
                  <a:lnTo>
                    <a:pt x="3086385" y="1432040"/>
                  </a:lnTo>
                  <a:lnTo>
                    <a:pt x="3150736" y="1400805"/>
                  </a:lnTo>
                  <a:lnTo>
                    <a:pt x="3213276" y="1368957"/>
                  </a:lnTo>
                  <a:lnTo>
                    <a:pt x="3274046" y="1336543"/>
                  </a:lnTo>
                  <a:lnTo>
                    <a:pt x="3333085" y="1303608"/>
                  </a:lnTo>
                  <a:lnTo>
                    <a:pt x="3390435" y="1270198"/>
                  </a:lnTo>
                  <a:lnTo>
                    <a:pt x="3446136" y="1236358"/>
                  </a:lnTo>
                  <a:lnTo>
                    <a:pt x="3500227" y="1202134"/>
                  </a:lnTo>
                  <a:lnTo>
                    <a:pt x="3552749" y="1167571"/>
                  </a:lnTo>
                  <a:lnTo>
                    <a:pt x="3603743" y="1132715"/>
                  </a:lnTo>
                  <a:lnTo>
                    <a:pt x="3653249" y="1097612"/>
                  </a:lnTo>
                  <a:lnTo>
                    <a:pt x="3701306" y="1062307"/>
                  </a:lnTo>
                  <a:lnTo>
                    <a:pt x="3747956" y="1026846"/>
                  </a:lnTo>
                  <a:lnTo>
                    <a:pt x="3793239" y="991274"/>
                  </a:lnTo>
                  <a:lnTo>
                    <a:pt x="3837195" y="955636"/>
                  </a:lnTo>
                  <a:lnTo>
                    <a:pt x="3879864" y="919980"/>
                  </a:lnTo>
                  <a:lnTo>
                    <a:pt x="3921286" y="884349"/>
                  </a:lnTo>
                  <a:lnTo>
                    <a:pt x="3961503" y="848790"/>
                  </a:lnTo>
                  <a:lnTo>
                    <a:pt x="4000554" y="813348"/>
                  </a:lnTo>
                  <a:lnTo>
                    <a:pt x="4038480" y="778069"/>
                  </a:lnTo>
                  <a:lnTo>
                    <a:pt x="4075320" y="742999"/>
                  </a:lnTo>
                  <a:lnTo>
                    <a:pt x="4111116" y="708182"/>
                  </a:lnTo>
                  <a:lnTo>
                    <a:pt x="4145907" y="673665"/>
                  </a:lnTo>
                  <a:lnTo>
                    <a:pt x="4179734" y="639493"/>
                  </a:lnTo>
                  <a:lnTo>
                    <a:pt x="4212637" y="605711"/>
                  </a:lnTo>
                  <a:lnTo>
                    <a:pt x="4244656" y="572366"/>
                  </a:lnTo>
                  <a:lnTo>
                    <a:pt x="4275832" y="539503"/>
                  </a:lnTo>
                  <a:lnTo>
                    <a:pt x="4306206" y="507167"/>
                  </a:lnTo>
                  <a:lnTo>
                    <a:pt x="4335817" y="475404"/>
                  </a:lnTo>
                  <a:lnTo>
                    <a:pt x="4364705" y="444259"/>
                  </a:lnTo>
                  <a:lnTo>
                    <a:pt x="4420476" y="384008"/>
                  </a:lnTo>
                  <a:lnTo>
                    <a:pt x="4447440" y="354993"/>
                  </a:lnTo>
                  <a:lnTo>
                    <a:pt x="4473842" y="326779"/>
                  </a:lnTo>
                  <a:lnTo>
                    <a:pt x="4525125" y="272935"/>
                  </a:lnTo>
                  <a:lnTo>
                    <a:pt x="4574647" y="222842"/>
                  </a:lnTo>
                  <a:lnTo>
                    <a:pt x="4622732" y="176863"/>
                  </a:lnTo>
                  <a:lnTo>
                    <a:pt x="4669700" y="135365"/>
                  </a:lnTo>
                  <a:lnTo>
                    <a:pt x="4715876" y="98711"/>
                  </a:lnTo>
                  <a:lnTo>
                    <a:pt x="4761582" y="67265"/>
                  </a:lnTo>
                  <a:lnTo>
                    <a:pt x="4807140" y="41394"/>
                  </a:lnTo>
                  <a:lnTo>
                    <a:pt x="4852872" y="21460"/>
                  </a:lnTo>
                  <a:lnTo>
                    <a:pt x="4899101" y="7830"/>
                  </a:lnTo>
                  <a:lnTo>
                    <a:pt x="4922503" y="3492"/>
                  </a:lnTo>
                  <a:lnTo>
                    <a:pt x="4946150" y="867"/>
                  </a:lnTo>
                  <a:close/>
                </a:path>
              </a:pathLst>
            </a:custGeom>
            <a:solidFill>
              <a:srgbClr val="2F416E"/>
            </a:solidFill>
          </p:spPr>
          <p:txBody>
            <a:bodyPr wrap="square" lIns="0" tIns="0" rIns="0" bIns="0" rtlCol="0"/>
            <a:lstStyle/>
            <a:p>
              <a:endParaRPr/>
            </a:p>
          </p:txBody>
        </p:sp>
        <p:pic>
          <p:nvPicPr>
            <p:cNvPr id="18" name="object 4"/>
            <p:cNvPicPr/>
            <p:nvPr/>
          </p:nvPicPr>
          <p:blipFill>
            <a:blip r:embed="rId4" cstate="print"/>
            <a:stretch>
              <a:fillRect/>
            </a:stretch>
          </p:blipFill>
          <p:spPr>
            <a:xfrm>
              <a:off x="11640335" y="1997071"/>
              <a:ext cx="6083080" cy="5600700"/>
            </a:xfrm>
            <a:prstGeom prst="rect">
              <a:avLst/>
            </a:prstGeom>
          </p:spPr>
        </p:pic>
      </p:grpSp>
    </p:spTree>
    <p:extLst>
      <p:ext uri="{BB962C8B-B14F-4D97-AF65-F5344CB8AC3E}">
        <p14:creationId xmlns:p14="http://schemas.microsoft.com/office/powerpoint/2010/main" val="295619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rot="16200000">
            <a:off x="13150443" y="5126583"/>
            <a:ext cx="8019598" cy="2316479"/>
          </a:xfrm>
          <a:custGeom>
            <a:avLst/>
            <a:gdLst/>
            <a:ahLst/>
            <a:cxnLst/>
            <a:rect l="l" t="t" r="r" b="b"/>
            <a:pathLst>
              <a:path w="6934200" h="658495">
                <a:moveTo>
                  <a:pt x="0" y="657896"/>
                </a:moveTo>
                <a:lnTo>
                  <a:pt x="0" y="0"/>
                </a:lnTo>
                <a:lnTo>
                  <a:pt x="10034" y="299"/>
                </a:lnTo>
                <a:lnTo>
                  <a:pt x="59809" y="2357"/>
                </a:lnTo>
                <a:lnTo>
                  <a:pt x="109170" y="4956"/>
                </a:lnTo>
                <a:lnTo>
                  <a:pt x="158131" y="8082"/>
                </a:lnTo>
                <a:lnTo>
                  <a:pt x="206707" y="11719"/>
                </a:lnTo>
                <a:lnTo>
                  <a:pt x="254913" y="15851"/>
                </a:lnTo>
                <a:lnTo>
                  <a:pt x="302762" y="20464"/>
                </a:lnTo>
                <a:lnTo>
                  <a:pt x="350270" y="25542"/>
                </a:lnTo>
                <a:lnTo>
                  <a:pt x="397450" y="31070"/>
                </a:lnTo>
                <a:lnTo>
                  <a:pt x="444317" y="37032"/>
                </a:lnTo>
                <a:lnTo>
                  <a:pt x="490886" y="43413"/>
                </a:lnTo>
                <a:lnTo>
                  <a:pt x="537171" y="50198"/>
                </a:lnTo>
                <a:lnTo>
                  <a:pt x="628947" y="64918"/>
                </a:lnTo>
                <a:lnTo>
                  <a:pt x="719760" y="81068"/>
                </a:lnTo>
                <a:lnTo>
                  <a:pt x="809727" y="98527"/>
                </a:lnTo>
                <a:lnTo>
                  <a:pt x="898962" y="117171"/>
                </a:lnTo>
                <a:lnTo>
                  <a:pt x="1031696" y="147093"/>
                </a:lnTo>
                <a:lnTo>
                  <a:pt x="1207195" y="189992"/>
                </a:lnTo>
                <a:lnTo>
                  <a:pt x="2045067" y="411625"/>
                </a:lnTo>
                <a:lnTo>
                  <a:pt x="2228339" y="455697"/>
                </a:lnTo>
                <a:lnTo>
                  <a:pt x="2368677" y="486765"/>
                </a:lnTo>
                <a:lnTo>
                  <a:pt x="2463827" y="506301"/>
                </a:lnTo>
                <a:lnTo>
                  <a:pt x="2560383" y="524754"/>
                </a:lnTo>
                <a:lnTo>
                  <a:pt x="2658462" y="542000"/>
                </a:lnTo>
                <a:lnTo>
                  <a:pt x="2758180" y="557917"/>
                </a:lnTo>
                <a:lnTo>
                  <a:pt x="2830333" y="568387"/>
                </a:lnTo>
                <a:lnTo>
                  <a:pt x="2901778" y="577881"/>
                </a:lnTo>
                <a:lnTo>
                  <a:pt x="2972519" y="586422"/>
                </a:lnTo>
                <a:lnTo>
                  <a:pt x="3042558" y="594031"/>
                </a:lnTo>
                <a:lnTo>
                  <a:pt x="3111897" y="600731"/>
                </a:lnTo>
                <a:lnTo>
                  <a:pt x="3180538" y="606547"/>
                </a:lnTo>
                <a:lnTo>
                  <a:pt x="3248485" y="611500"/>
                </a:lnTo>
                <a:lnTo>
                  <a:pt x="3315740" y="615613"/>
                </a:lnTo>
                <a:lnTo>
                  <a:pt x="3382304" y="618909"/>
                </a:lnTo>
                <a:lnTo>
                  <a:pt x="3448181" y="621412"/>
                </a:lnTo>
                <a:lnTo>
                  <a:pt x="3513373" y="623143"/>
                </a:lnTo>
                <a:lnTo>
                  <a:pt x="3577883" y="624126"/>
                </a:lnTo>
                <a:lnTo>
                  <a:pt x="3641712" y="624383"/>
                </a:lnTo>
                <a:lnTo>
                  <a:pt x="3704864" y="623938"/>
                </a:lnTo>
                <a:lnTo>
                  <a:pt x="3767340" y="622813"/>
                </a:lnTo>
                <a:lnTo>
                  <a:pt x="3829143" y="621030"/>
                </a:lnTo>
                <a:lnTo>
                  <a:pt x="3890277" y="618614"/>
                </a:lnTo>
                <a:lnTo>
                  <a:pt x="3950742" y="615586"/>
                </a:lnTo>
                <a:lnTo>
                  <a:pt x="4010542" y="611970"/>
                </a:lnTo>
                <a:lnTo>
                  <a:pt x="4069679" y="607789"/>
                </a:lnTo>
                <a:lnTo>
                  <a:pt x="4128155" y="603064"/>
                </a:lnTo>
                <a:lnTo>
                  <a:pt x="4185974" y="597819"/>
                </a:lnTo>
                <a:lnTo>
                  <a:pt x="4243136" y="592078"/>
                </a:lnTo>
                <a:lnTo>
                  <a:pt x="4299646" y="585862"/>
                </a:lnTo>
                <a:lnTo>
                  <a:pt x="4355505" y="579195"/>
                </a:lnTo>
                <a:lnTo>
                  <a:pt x="4410715" y="572099"/>
                </a:lnTo>
                <a:lnTo>
                  <a:pt x="4465280" y="564597"/>
                </a:lnTo>
                <a:lnTo>
                  <a:pt x="4519201" y="556712"/>
                </a:lnTo>
                <a:lnTo>
                  <a:pt x="4572481" y="548468"/>
                </a:lnTo>
                <a:lnTo>
                  <a:pt x="4625123" y="539886"/>
                </a:lnTo>
                <a:lnTo>
                  <a:pt x="4677129" y="530989"/>
                </a:lnTo>
                <a:lnTo>
                  <a:pt x="4728501" y="521801"/>
                </a:lnTo>
                <a:lnTo>
                  <a:pt x="4779242" y="512345"/>
                </a:lnTo>
                <a:lnTo>
                  <a:pt x="4829355" y="502642"/>
                </a:lnTo>
                <a:lnTo>
                  <a:pt x="4878841" y="492717"/>
                </a:lnTo>
                <a:lnTo>
                  <a:pt x="4927703" y="482591"/>
                </a:lnTo>
                <a:lnTo>
                  <a:pt x="4975944" y="472288"/>
                </a:lnTo>
                <a:lnTo>
                  <a:pt x="5023566" y="461830"/>
                </a:lnTo>
                <a:lnTo>
                  <a:pt x="5116964" y="440542"/>
                </a:lnTo>
                <a:lnTo>
                  <a:pt x="5207915" y="418911"/>
                </a:lnTo>
                <a:lnTo>
                  <a:pt x="5339798" y="386217"/>
                </a:lnTo>
                <a:lnTo>
                  <a:pt x="5814056" y="264148"/>
                </a:lnTo>
                <a:lnTo>
                  <a:pt x="5885006" y="246968"/>
                </a:lnTo>
                <a:lnTo>
                  <a:pt x="5953697" y="231180"/>
                </a:lnTo>
                <a:lnTo>
                  <a:pt x="6020146" y="216967"/>
                </a:lnTo>
                <a:lnTo>
                  <a:pt x="6084376" y="204511"/>
                </a:lnTo>
                <a:lnTo>
                  <a:pt x="6146404" y="193995"/>
                </a:lnTo>
                <a:lnTo>
                  <a:pt x="6206250" y="185601"/>
                </a:lnTo>
                <a:lnTo>
                  <a:pt x="6263934" y="179512"/>
                </a:lnTo>
                <a:lnTo>
                  <a:pt x="6319476" y="175911"/>
                </a:lnTo>
                <a:lnTo>
                  <a:pt x="6372896" y="174981"/>
                </a:lnTo>
                <a:lnTo>
                  <a:pt x="6398816" y="175575"/>
                </a:lnTo>
                <a:lnTo>
                  <a:pt x="6449087" y="178993"/>
                </a:lnTo>
                <a:lnTo>
                  <a:pt x="6497286" y="185539"/>
                </a:lnTo>
                <a:lnTo>
                  <a:pt x="6543429" y="195396"/>
                </a:lnTo>
                <a:lnTo>
                  <a:pt x="6587539" y="208744"/>
                </a:lnTo>
                <a:lnTo>
                  <a:pt x="6629633" y="225769"/>
                </a:lnTo>
                <a:lnTo>
                  <a:pt x="6669732" y="246652"/>
                </a:lnTo>
                <a:lnTo>
                  <a:pt x="6707855" y="271576"/>
                </a:lnTo>
                <a:lnTo>
                  <a:pt x="6744022" y="300723"/>
                </a:lnTo>
                <a:lnTo>
                  <a:pt x="6778253" y="334277"/>
                </a:lnTo>
                <a:lnTo>
                  <a:pt x="6810566" y="372420"/>
                </a:lnTo>
                <a:lnTo>
                  <a:pt x="6852746" y="434664"/>
                </a:lnTo>
                <a:lnTo>
                  <a:pt x="6886725" y="501331"/>
                </a:lnTo>
                <a:lnTo>
                  <a:pt x="6912902" y="572127"/>
                </a:lnTo>
                <a:lnTo>
                  <a:pt x="6923189" y="608982"/>
                </a:lnTo>
                <a:lnTo>
                  <a:pt x="6931675" y="646760"/>
                </a:lnTo>
                <a:lnTo>
                  <a:pt x="6933614" y="657896"/>
                </a:lnTo>
                <a:lnTo>
                  <a:pt x="0" y="657896"/>
                </a:lnTo>
                <a:close/>
              </a:path>
            </a:pathLst>
          </a:custGeom>
          <a:solidFill>
            <a:srgbClr val="BEDEFF"/>
          </a:solidFill>
        </p:spPr>
        <p:txBody>
          <a:bodyPr wrap="square" lIns="0" tIns="0" rIns="0" bIns="0" rtlCol="0"/>
          <a:lstStyle/>
          <a:p>
            <a:endParaRPr/>
          </a:p>
        </p:txBody>
      </p:sp>
      <p:sp>
        <p:nvSpPr>
          <p:cNvPr id="20" name="object 20"/>
          <p:cNvSpPr txBox="1"/>
          <p:nvPr/>
        </p:nvSpPr>
        <p:spPr>
          <a:xfrm>
            <a:off x="661352" y="2275023"/>
            <a:ext cx="12268200" cy="6258123"/>
          </a:xfrm>
          <a:prstGeom prst="rect">
            <a:avLst/>
          </a:prstGeom>
        </p:spPr>
        <p:txBody>
          <a:bodyPr vert="horz" wrap="square" lIns="0" tIns="12700" rIns="0" bIns="0" rtlCol="0">
            <a:spAutoFit/>
          </a:bodyPr>
          <a:lstStyle/>
          <a:p>
            <a:pPr marL="12700">
              <a:lnSpc>
                <a:spcPct val="150000"/>
              </a:lnSpc>
              <a:spcBef>
                <a:spcPts val="100"/>
              </a:spcBef>
            </a:pPr>
            <a:r>
              <a:rPr lang="en-US" sz="3000" b="1" dirty="0">
                <a:solidFill>
                  <a:srgbClr val="16869D"/>
                </a:solidFill>
                <a:latin typeface="Roboto"/>
                <a:cs typeface="Roboto"/>
                <a:hlinkClick r:id="rId2" action="ppaction://hlinkpres?slideindex=1&amp;slidetitle="/>
              </a:rPr>
              <a:t>Embryonic</a:t>
            </a:r>
            <a:r>
              <a:rPr lang="en-US" sz="3000" b="1" spc="-55" dirty="0">
                <a:solidFill>
                  <a:srgbClr val="16869D"/>
                </a:solidFill>
                <a:latin typeface="Roboto"/>
                <a:cs typeface="Roboto"/>
                <a:hlinkClick r:id="rId2" action="ppaction://hlinkpres?slideindex=1&amp;slidetitle="/>
              </a:rPr>
              <a:t> </a:t>
            </a:r>
            <a:r>
              <a:rPr lang="en-US" sz="3000" b="1" dirty="0">
                <a:solidFill>
                  <a:srgbClr val="16869D"/>
                </a:solidFill>
                <a:latin typeface="Roboto"/>
                <a:cs typeface="Roboto"/>
                <a:hlinkClick r:id="rId2" action="ppaction://hlinkpres?slideindex=1&amp;slidetitle="/>
              </a:rPr>
              <a:t>genetic</a:t>
            </a:r>
            <a:r>
              <a:rPr lang="en-US" sz="3000" b="1" spc="-55" dirty="0">
                <a:solidFill>
                  <a:srgbClr val="16869D"/>
                </a:solidFill>
                <a:latin typeface="Roboto"/>
                <a:cs typeface="Roboto"/>
                <a:hlinkClick r:id="rId2" action="ppaction://hlinkpres?slideindex=1&amp;slidetitle="/>
              </a:rPr>
              <a:t> </a:t>
            </a:r>
            <a:r>
              <a:rPr lang="en-US" sz="3000" b="1" spc="-10" dirty="0">
                <a:solidFill>
                  <a:srgbClr val="16869D"/>
                </a:solidFill>
                <a:latin typeface="Roboto"/>
                <a:cs typeface="Roboto"/>
                <a:hlinkClick r:id="rId2" action="ppaction://hlinkpres?slideindex=1&amp;slidetitle="/>
              </a:rPr>
              <a:t>abnormalities</a:t>
            </a:r>
            <a:endParaRPr lang="fa-IR" sz="3000" b="1" spc="-10" dirty="0">
              <a:solidFill>
                <a:srgbClr val="16869D"/>
              </a:solidFill>
              <a:latin typeface="Roboto"/>
              <a:cs typeface="Roboto"/>
            </a:endParaRPr>
          </a:p>
          <a:p>
            <a:pPr marL="12700">
              <a:lnSpc>
                <a:spcPct val="150000"/>
              </a:lnSpc>
              <a:spcBef>
                <a:spcPts val="100"/>
              </a:spcBef>
            </a:pPr>
            <a:endParaRPr lang="en-US" sz="3000" b="1" spc="-10" dirty="0">
              <a:solidFill>
                <a:srgbClr val="16869D"/>
              </a:solidFill>
              <a:latin typeface="Roboto"/>
              <a:cs typeface="Roboto"/>
            </a:endParaRPr>
          </a:p>
          <a:p>
            <a:pPr marL="12700">
              <a:lnSpc>
                <a:spcPct val="150000"/>
              </a:lnSpc>
            </a:pPr>
            <a:r>
              <a:rPr lang="en-US" sz="3000" b="1" spc="-10" dirty="0">
                <a:solidFill>
                  <a:srgbClr val="16869D"/>
                </a:solidFill>
                <a:latin typeface="Roboto"/>
                <a:cs typeface="Roboto"/>
                <a:hlinkClick r:id="rId3" action="ppaction://hlinkpres?slideindex=1&amp;slidetitle="/>
              </a:rPr>
              <a:t>Maternal/endometrial</a:t>
            </a:r>
            <a:r>
              <a:rPr lang="en-US" sz="3000" b="1" spc="-30" dirty="0">
                <a:solidFill>
                  <a:srgbClr val="16869D"/>
                </a:solidFill>
                <a:latin typeface="Roboto"/>
                <a:cs typeface="Roboto"/>
                <a:hlinkClick r:id="rId3" action="ppaction://hlinkpres?slideindex=1&amp;slidetitle="/>
              </a:rPr>
              <a:t> </a:t>
            </a:r>
            <a:r>
              <a:rPr lang="en-US" sz="3000" b="1" dirty="0">
                <a:solidFill>
                  <a:srgbClr val="16869D"/>
                </a:solidFill>
                <a:latin typeface="Roboto"/>
                <a:cs typeface="Roboto"/>
                <a:hlinkClick r:id="rId3" action="ppaction://hlinkpres?slideindex=1&amp;slidetitle="/>
              </a:rPr>
              <a:t>genetic</a:t>
            </a:r>
            <a:r>
              <a:rPr lang="en-US" sz="3000" b="1" spc="-30" dirty="0">
                <a:solidFill>
                  <a:srgbClr val="16869D"/>
                </a:solidFill>
                <a:latin typeface="Roboto"/>
                <a:cs typeface="Roboto"/>
                <a:hlinkClick r:id="rId3" action="ppaction://hlinkpres?slideindex=1&amp;slidetitle="/>
              </a:rPr>
              <a:t> </a:t>
            </a:r>
            <a:r>
              <a:rPr lang="en-US" sz="3000" b="1" spc="-10" dirty="0">
                <a:solidFill>
                  <a:srgbClr val="16869D"/>
                </a:solidFill>
                <a:latin typeface="Roboto"/>
                <a:cs typeface="Roboto"/>
                <a:hlinkClick r:id="rId3" action="ppaction://hlinkpres?slideindex=1&amp;slidetitle="/>
              </a:rPr>
              <a:t>factors</a:t>
            </a:r>
            <a:endParaRPr lang="en-US" sz="3000" dirty="0">
              <a:latin typeface="Roboto"/>
              <a:cs typeface="Roboto"/>
            </a:endParaRPr>
          </a:p>
          <a:p>
            <a:pPr marL="444500" marR="1539875">
              <a:lnSpc>
                <a:spcPct val="150000"/>
              </a:lnSpc>
              <a:spcBef>
                <a:spcPts val="85"/>
              </a:spcBef>
            </a:pPr>
            <a:endParaRPr lang="en-US" sz="2500" dirty="0">
              <a:latin typeface="Roboto"/>
              <a:cs typeface="Roboto"/>
            </a:endParaRPr>
          </a:p>
          <a:p>
            <a:pPr marL="12700">
              <a:lnSpc>
                <a:spcPct val="150000"/>
              </a:lnSpc>
              <a:spcBef>
                <a:spcPts val="100"/>
              </a:spcBef>
            </a:pPr>
            <a:r>
              <a:rPr lang="en-US" sz="3000" b="1" dirty="0">
                <a:solidFill>
                  <a:srgbClr val="16869D"/>
                </a:solidFill>
                <a:latin typeface="Roboto"/>
                <a:cs typeface="Roboto"/>
                <a:hlinkClick r:id="rId4" action="ppaction://hlinkpres?slideindex=1&amp;slidetitle="/>
              </a:rPr>
              <a:t>Genetic</a:t>
            </a:r>
            <a:r>
              <a:rPr lang="en-US" sz="3000" b="1" spc="-55" dirty="0">
                <a:solidFill>
                  <a:srgbClr val="16869D"/>
                </a:solidFill>
                <a:latin typeface="Roboto"/>
                <a:cs typeface="Roboto"/>
                <a:hlinkClick r:id="rId4" action="ppaction://hlinkpres?slideindex=1&amp;slidetitle="/>
              </a:rPr>
              <a:t> </a:t>
            </a:r>
            <a:r>
              <a:rPr lang="en-US" sz="3000" b="1" spc="-10" dirty="0">
                <a:solidFill>
                  <a:srgbClr val="16869D"/>
                </a:solidFill>
                <a:latin typeface="Roboto"/>
                <a:cs typeface="Roboto"/>
                <a:hlinkClick r:id="rId4" action="ppaction://hlinkpres?slideindex=1&amp;slidetitle="/>
              </a:rPr>
              <a:t>compatibility</a:t>
            </a:r>
            <a:r>
              <a:rPr lang="en-US" sz="3000" b="1" spc="-55" dirty="0">
                <a:solidFill>
                  <a:srgbClr val="16869D"/>
                </a:solidFill>
                <a:latin typeface="Roboto"/>
                <a:cs typeface="Roboto"/>
                <a:hlinkClick r:id="rId4" action="ppaction://hlinkpres?slideindex=1&amp;slidetitle="/>
              </a:rPr>
              <a:t> </a:t>
            </a:r>
            <a:r>
              <a:rPr lang="en-US" sz="3000" b="1" dirty="0">
                <a:solidFill>
                  <a:srgbClr val="16869D"/>
                </a:solidFill>
                <a:latin typeface="Roboto"/>
                <a:cs typeface="Roboto"/>
                <a:hlinkClick r:id="rId4" action="ppaction://hlinkpres?slideindex=1&amp;slidetitle="/>
              </a:rPr>
              <a:t>between</a:t>
            </a:r>
            <a:r>
              <a:rPr lang="en-US" sz="3000" b="1" spc="-50" dirty="0">
                <a:solidFill>
                  <a:srgbClr val="16869D"/>
                </a:solidFill>
                <a:latin typeface="Roboto"/>
                <a:cs typeface="Roboto"/>
                <a:hlinkClick r:id="rId4" action="ppaction://hlinkpres?slideindex=1&amp;slidetitle="/>
              </a:rPr>
              <a:t> </a:t>
            </a:r>
            <a:r>
              <a:rPr lang="en-US" sz="3000" b="1" spc="-10" dirty="0">
                <a:solidFill>
                  <a:srgbClr val="16869D"/>
                </a:solidFill>
                <a:latin typeface="Roboto"/>
                <a:cs typeface="Roboto"/>
                <a:hlinkClick r:id="rId4" action="ppaction://hlinkpres?slideindex=1&amp;slidetitle="/>
              </a:rPr>
              <a:t>parents</a:t>
            </a:r>
            <a:endParaRPr lang="en-US" sz="3000" b="1" spc="-10" dirty="0">
              <a:solidFill>
                <a:srgbClr val="16869D"/>
              </a:solidFill>
              <a:latin typeface="Roboto"/>
              <a:cs typeface="Roboto"/>
            </a:endParaRPr>
          </a:p>
          <a:p>
            <a:pPr marL="444500" marR="837565">
              <a:lnSpc>
                <a:spcPct val="150000"/>
              </a:lnSpc>
              <a:spcBef>
                <a:spcPts val="85"/>
              </a:spcBef>
            </a:pPr>
            <a:r>
              <a:rPr lang="en-US" sz="2500" dirty="0">
                <a:solidFill>
                  <a:srgbClr val="2F416E"/>
                </a:solidFill>
                <a:latin typeface="Roboto"/>
                <a:cs typeface="Roboto"/>
              </a:rPr>
              <a:t>HLA</a:t>
            </a:r>
            <a:r>
              <a:rPr lang="en-US" sz="2500" spc="-90" dirty="0">
                <a:solidFill>
                  <a:srgbClr val="2F416E"/>
                </a:solidFill>
                <a:latin typeface="Roboto"/>
                <a:cs typeface="Roboto"/>
              </a:rPr>
              <a:t> </a:t>
            </a:r>
            <a:r>
              <a:rPr lang="en-US" sz="2500" dirty="0">
                <a:solidFill>
                  <a:srgbClr val="2F416E"/>
                </a:solidFill>
                <a:latin typeface="Roboto"/>
                <a:cs typeface="Roboto"/>
              </a:rPr>
              <a:t>genes</a:t>
            </a:r>
            <a:r>
              <a:rPr lang="en-US" sz="2500" spc="-85" dirty="0">
                <a:solidFill>
                  <a:srgbClr val="2F416E"/>
                </a:solidFill>
                <a:latin typeface="Roboto"/>
                <a:cs typeface="Roboto"/>
              </a:rPr>
              <a:t> </a:t>
            </a:r>
            <a:r>
              <a:rPr lang="en-US" sz="2500" dirty="0">
                <a:solidFill>
                  <a:srgbClr val="2F416E"/>
                </a:solidFill>
                <a:latin typeface="Roboto"/>
                <a:cs typeface="Roboto"/>
              </a:rPr>
              <a:t>encode</a:t>
            </a:r>
            <a:r>
              <a:rPr lang="en-US" sz="2500" spc="-90" dirty="0">
                <a:solidFill>
                  <a:srgbClr val="2F416E"/>
                </a:solidFill>
                <a:latin typeface="Roboto"/>
                <a:cs typeface="Roboto"/>
              </a:rPr>
              <a:t> </a:t>
            </a:r>
            <a:r>
              <a:rPr lang="en-US" sz="2500" dirty="0">
                <a:solidFill>
                  <a:srgbClr val="2F416E"/>
                </a:solidFill>
                <a:latin typeface="Roboto"/>
                <a:cs typeface="Roboto"/>
              </a:rPr>
              <a:t>MHC</a:t>
            </a:r>
            <a:r>
              <a:rPr lang="en-US" sz="2500" spc="-85" dirty="0">
                <a:solidFill>
                  <a:srgbClr val="2F416E"/>
                </a:solidFill>
                <a:latin typeface="Roboto"/>
                <a:cs typeface="Roboto"/>
              </a:rPr>
              <a:t> </a:t>
            </a:r>
            <a:r>
              <a:rPr lang="en-US" sz="2500" spc="-10" dirty="0">
                <a:solidFill>
                  <a:srgbClr val="2F416E"/>
                </a:solidFill>
                <a:latin typeface="Roboto"/>
                <a:cs typeface="Roboto"/>
              </a:rPr>
              <a:t>proteins</a:t>
            </a:r>
            <a:r>
              <a:rPr lang="en-US" sz="2500" spc="-90" dirty="0">
                <a:solidFill>
                  <a:srgbClr val="2F416E"/>
                </a:solidFill>
                <a:latin typeface="Roboto"/>
                <a:cs typeface="Roboto"/>
              </a:rPr>
              <a:t> </a:t>
            </a:r>
            <a:r>
              <a:rPr lang="en-US" sz="2500" dirty="0">
                <a:solidFill>
                  <a:srgbClr val="2F416E"/>
                </a:solidFill>
                <a:latin typeface="Roboto"/>
                <a:cs typeface="Roboto"/>
              </a:rPr>
              <a:t>that</a:t>
            </a:r>
            <a:r>
              <a:rPr lang="en-US" sz="2500" spc="-85" dirty="0">
                <a:solidFill>
                  <a:srgbClr val="2F416E"/>
                </a:solidFill>
                <a:latin typeface="Roboto"/>
                <a:cs typeface="Roboto"/>
              </a:rPr>
              <a:t> </a:t>
            </a:r>
            <a:r>
              <a:rPr lang="en-US" sz="2500" spc="-10" dirty="0">
                <a:solidFill>
                  <a:srgbClr val="2F416E"/>
                </a:solidFill>
                <a:latin typeface="Roboto"/>
                <a:cs typeface="Roboto"/>
              </a:rPr>
              <a:t>determine</a:t>
            </a:r>
            <a:r>
              <a:rPr lang="en-US" sz="2500" spc="-90" dirty="0">
                <a:solidFill>
                  <a:srgbClr val="2F416E"/>
                </a:solidFill>
                <a:latin typeface="Roboto"/>
                <a:cs typeface="Roboto"/>
              </a:rPr>
              <a:t> </a:t>
            </a:r>
            <a:r>
              <a:rPr lang="en-US" sz="2500" spc="-10" dirty="0">
                <a:solidFill>
                  <a:srgbClr val="2F416E"/>
                </a:solidFill>
                <a:latin typeface="Roboto"/>
                <a:cs typeface="Roboto"/>
              </a:rPr>
              <a:t>immune compatibility</a:t>
            </a:r>
            <a:endParaRPr lang="en-US" sz="2500" dirty="0">
              <a:latin typeface="Roboto"/>
              <a:cs typeface="Roboto"/>
            </a:endParaRPr>
          </a:p>
          <a:p>
            <a:pPr marL="444500">
              <a:lnSpc>
                <a:spcPct val="150000"/>
              </a:lnSpc>
            </a:pPr>
            <a:r>
              <a:rPr lang="en-US" sz="2500" dirty="0">
                <a:solidFill>
                  <a:srgbClr val="2F416E"/>
                </a:solidFill>
                <a:latin typeface="Roboto"/>
                <a:cs typeface="Roboto"/>
              </a:rPr>
              <a:t>Some</a:t>
            </a:r>
            <a:r>
              <a:rPr lang="en-US" sz="2500" spc="-95" dirty="0">
                <a:solidFill>
                  <a:srgbClr val="2F416E"/>
                </a:solidFill>
                <a:latin typeface="Roboto"/>
                <a:cs typeface="Roboto"/>
              </a:rPr>
              <a:t> </a:t>
            </a:r>
            <a:r>
              <a:rPr lang="en-US" sz="2500" spc="-10" dirty="0">
                <a:solidFill>
                  <a:srgbClr val="2F416E"/>
                </a:solidFill>
                <a:latin typeface="Roboto"/>
                <a:cs typeface="Roboto"/>
              </a:rPr>
              <a:t>evidence</a:t>
            </a:r>
            <a:r>
              <a:rPr lang="en-US" sz="2500" spc="-95" dirty="0">
                <a:solidFill>
                  <a:srgbClr val="2F416E"/>
                </a:solidFill>
                <a:latin typeface="Roboto"/>
                <a:cs typeface="Roboto"/>
              </a:rPr>
              <a:t> </a:t>
            </a:r>
            <a:r>
              <a:rPr lang="en-US" sz="2500" dirty="0">
                <a:solidFill>
                  <a:srgbClr val="2F416E"/>
                </a:solidFill>
                <a:latin typeface="Roboto"/>
                <a:cs typeface="Roboto"/>
              </a:rPr>
              <a:t>that</a:t>
            </a:r>
            <a:r>
              <a:rPr lang="en-US" sz="2500" spc="-95" dirty="0">
                <a:solidFill>
                  <a:srgbClr val="2F416E"/>
                </a:solidFill>
                <a:latin typeface="Roboto"/>
                <a:cs typeface="Roboto"/>
              </a:rPr>
              <a:t> </a:t>
            </a:r>
            <a:r>
              <a:rPr lang="en-US" sz="2500" dirty="0">
                <a:solidFill>
                  <a:srgbClr val="2F416E"/>
                </a:solidFill>
                <a:latin typeface="Roboto"/>
                <a:cs typeface="Roboto"/>
              </a:rPr>
              <a:t>HLA</a:t>
            </a:r>
            <a:r>
              <a:rPr lang="en-US" sz="2500" spc="-90" dirty="0">
                <a:solidFill>
                  <a:srgbClr val="2F416E"/>
                </a:solidFill>
                <a:latin typeface="Roboto"/>
                <a:cs typeface="Roboto"/>
              </a:rPr>
              <a:t> </a:t>
            </a:r>
            <a:r>
              <a:rPr lang="en-US" sz="2500" spc="-20" dirty="0">
                <a:solidFill>
                  <a:srgbClr val="2F416E"/>
                </a:solidFill>
                <a:latin typeface="Roboto"/>
                <a:cs typeface="Roboto"/>
              </a:rPr>
              <a:t>matching</a:t>
            </a:r>
            <a:r>
              <a:rPr lang="en-US" sz="2500" spc="-95" dirty="0">
                <a:solidFill>
                  <a:srgbClr val="2F416E"/>
                </a:solidFill>
                <a:latin typeface="Roboto"/>
                <a:cs typeface="Roboto"/>
              </a:rPr>
              <a:t> </a:t>
            </a:r>
            <a:r>
              <a:rPr lang="en-US" sz="2500" spc="-10" dirty="0">
                <a:solidFill>
                  <a:srgbClr val="2F416E"/>
                </a:solidFill>
                <a:latin typeface="Roboto"/>
                <a:cs typeface="Roboto"/>
              </a:rPr>
              <a:t>improves</a:t>
            </a:r>
            <a:r>
              <a:rPr lang="en-US" sz="2500" spc="-95" dirty="0">
                <a:solidFill>
                  <a:srgbClr val="2F416E"/>
                </a:solidFill>
                <a:latin typeface="Roboto"/>
                <a:cs typeface="Roboto"/>
              </a:rPr>
              <a:t> </a:t>
            </a:r>
            <a:r>
              <a:rPr lang="en-US" sz="2500" spc="-10" dirty="0">
                <a:solidFill>
                  <a:srgbClr val="2F416E"/>
                </a:solidFill>
                <a:latin typeface="Roboto"/>
                <a:cs typeface="Roboto"/>
              </a:rPr>
              <a:t>implantation</a:t>
            </a:r>
            <a:endParaRPr lang="en-US" sz="2500" dirty="0">
              <a:latin typeface="Roboto"/>
              <a:cs typeface="Roboto"/>
            </a:endParaRPr>
          </a:p>
          <a:p>
            <a:pPr marL="444500">
              <a:lnSpc>
                <a:spcPct val="150000"/>
              </a:lnSpc>
              <a:spcBef>
                <a:spcPts val="75"/>
              </a:spcBef>
            </a:pPr>
            <a:r>
              <a:rPr lang="en-US" sz="2500" spc="-10" dirty="0">
                <a:solidFill>
                  <a:srgbClr val="2F416E"/>
                </a:solidFill>
                <a:latin typeface="Roboto"/>
                <a:cs typeface="Roboto"/>
              </a:rPr>
              <a:t>success</a:t>
            </a:r>
            <a:endParaRPr lang="en-US" sz="2500" dirty="0">
              <a:latin typeface="Roboto"/>
              <a:cs typeface="Roboto"/>
            </a:endParaRPr>
          </a:p>
          <a:p>
            <a:pPr marL="444500" marR="1014094">
              <a:lnSpc>
                <a:spcPct val="150000"/>
              </a:lnSpc>
            </a:pPr>
            <a:r>
              <a:rPr lang="en-US" sz="2500" dirty="0">
                <a:solidFill>
                  <a:srgbClr val="2F416E"/>
                </a:solidFill>
                <a:latin typeface="Roboto"/>
                <a:cs typeface="Roboto"/>
              </a:rPr>
              <a:t>May</a:t>
            </a:r>
            <a:r>
              <a:rPr lang="en-US" sz="2500" spc="-105" dirty="0">
                <a:solidFill>
                  <a:srgbClr val="2F416E"/>
                </a:solidFill>
                <a:latin typeface="Roboto"/>
                <a:cs typeface="Roboto"/>
              </a:rPr>
              <a:t> </a:t>
            </a:r>
            <a:r>
              <a:rPr lang="en-US" sz="2500" dirty="0">
                <a:solidFill>
                  <a:srgbClr val="2F416E"/>
                </a:solidFill>
                <a:latin typeface="Roboto"/>
                <a:cs typeface="Roboto"/>
              </a:rPr>
              <a:t>facilitate</a:t>
            </a:r>
            <a:r>
              <a:rPr lang="en-US" sz="2500" spc="-100" dirty="0">
                <a:solidFill>
                  <a:srgbClr val="2F416E"/>
                </a:solidFill>
                <a:latin typeface="Roboto"/>
                <a:cs typeface="Roboto"/>
              </a:rPr>
              <a:t> </a:t>
            </a:r>
            <a:r>
              <a:rPr lang="en-US" sz="2500" spc="-10" dirty="0">
                <a:solidFill>
                  <a:srgbClr val="2F416E"/>
                </a:solidFill>
                <a:latin typeface="Roboto"/>
                <a:cs typeface="Roboto"/>
              </a:rPr>
              <a:t>maternal</a:t>
            </a:r>
            <a:r>
              <a:rPr lang="en-US" sz="2500" spc="-100" dirty="0">
                <a:solidFill>
                  <a:srgbClr val="2F416E"/>
                </a:solidFill>
                <a:latin typeface="Roboto"/>
                <a:cs typeface="Roboto"/>
              </a:rPr>
              <a:t> </a:t>
            </a:r>
            <a:r>
              <a:rPr lang="en-US" sz="2500" spc="-10" dirty="0">
                <a:solidFill>
                  <a:srgbClr val="2F416E"/>
                </a:solidFill>
                <a:latin typeface="Roboto"/>
                <a:cs typeface="Roboto"/>
              </a:rPr>
              <a:t>tolerance</a:t>
            </a:r>
            <a:r>
              <a:rPr lang="en-US" sz="2500" spc="-105" dirty="0">
                <a:solidFill>
                  <a:srgbClr val="2F416E"/>
                </a:solidFill>
                <a:latin typeface="Roboto"/>
                <a:cs typeface="Roboto"/>
              </a:rPr>
              <a:t> </a:t>
            </a:r>
            <a:r>
              <a:rPr lang="en-US" sz="2500" dirty="0">
                <a:solidFill>
                  <a:srgbClr val="2F416E"/>
                </a:solidFill>
                <a:latin typeface="Roboto"/>
                <a:cs typeface="Roboto"/>
              </a:rPr>
              <a:t>of</a:t>
            </a:r>
            <a:r>
              <a:rPr lang="en-US" sz="2500" spc="-100" dirty="0">
                <a:solidFill>
                  <a:srgbClr val="2F416E"/>
                </a:solidFill>
                <a:latin typeface="Roboto"/>
                <a:cs typeface="Roboto"/>
              </a:rPr>
              <a:t> </a:t>
            </a:r>
            <a:r>
              <a:rPr lang="en-US" sz="2500" spc="-20" dirty="0">
                <a:solidFill>
                  <a:srgbClr val="2F416E"/>
                </a:solidFill>
                <a:latin typeface="Roboto"/>
                <a:cs typeface="Roboto"/>
              </a:rPr>
              <a:t>paternal</a:t>
            </a:r>
            <a:r>
              <a:rPr lang="en-US" sz="2500" spc="-100" dirty="0">
                <a:solidFill>
                  <a:srgbClr val="2F416E"/>
                </a:solidFill>
                <a:latin typeface="Roboto"/>
                <a:cs typeface="Roboto"/>
              </a:rPr>
              <a:t> </a:t>
            </a:r>
            <a:r>
              <a:rPr lang="en-US" sz="2500" spc="-20" dirty="0">
                <a:solidFill>
                  <a:srgbClr val="2F416E"/>
                </a:solidFill>
                <a:latin typeface="Roboto"/>
                <a:cs typeface="Roboto"/>
              </a:rPr>
              <a:t>antigens</a:t>
            </a:r>
            <a:r>
              <a:rPr lang="en-US" sz="2500" spc="-100" dirty="0">
                <a:solidFill>
                  <a:srgbClr val="2F416E"/>
                </a:solidFill>
                <a:latin typeface="Roboto"/>
                <a:cs typeface="Roboto"/>
              </a:rPr>
              <a:t> </a:t>
            </a:r>
            <a:r>
              <a:rPr lang="en-US" sz="2500" spc="-25" dirty="0">
                <a:solidFill>
                  <a:srgbClr val="2F416E"/>
                </a:solidFill>
                <a:latin typeface="Roboto"/>
                <a:cs typeface="Roboto"/>
              </a:rPr>
              <a:t>in </a:t>
            </a:r>
            <a:r>
              <a:rPr lang="en-US" sz="2500" spc="-10" dirty="0">
                <a:solidFill>
                  <a:srgbClr val="2F416E"/>
                </a:solidFill>
                <a:latin typeface="Roboto"/>
                <a:cs typeface="Roboto"/>
              </a:rPr>
              <a:t>embryo</a:t>
            </a:r>
            <a:endParaRPr lang="en-US" sz="2500" dirty="0">
              <a:latin typeface="Roboto"/>
              <a:cs typeface="Roboto"/>
            </a:endParaRPr>
          </a:p>
          <a:p>
            <a:pPr marL="444500">
              <a:lnSpc>
                <a:spcPct val="150000"/>
              </a:lnSpc>
              <a:spcBef>
                <a:spcPts val="75"/>
              </a:spcBef>
            </a:pPr>
            <a:r>
              <a:rPr lang="en-US" sz="2500" dirty="0">
                <a:solidFill>
                  <a:srgbClr val="2F416E"/>
                </a:solidFill>
                <a:latin typeface="Roboto"/>
                <a:cs typeface="Roboto"/>
              </a:rPr>
              <a:t>More</a:t>
            </a:r>
            <a:r>
              <a:rPr lang="en-US" sz="2500" spc="-100" dirty="0">
                <a:solidFill>
                  <a:srgbClr val="2F416E"/>
                </a:solidFill>
                <a:latin typeface="Roboto"/>
                <a:cs typeface="Roboto"/>
              </a:rPr>
              <a:t> </a:t>
            </a:r>
            <a:r>
              <a:rPr lang="en-US" sz="2500" spc="-10" dirty="0">
                <a:solidFill>
                  <a:srgbClr val="2F416E"/>
                </a:solidFill>
                <a:latin typeface="Roboto"/>
                <a:cs typeface="Roboto"/>
              </a:rPr>
              <a:t>research</a:t>
            </a:r>
            <a:r>
              <a:rPr lang="en-US" sz="2500" spc="-100" dirty="0">
                <a:solidFill>
                  <a:srgbClr val="2F416E"/>
                </a:solidFill>
                <a:latin typeface="Roboto"/>
                <a:cs typeface="Roboto"/>
              </a:rPr>
              <a:t> </a:t>
            </a:r>
            <a:r>
              <a:rPr lang="en-US" sz="2500" dirty="0">
                <a:solidFill>
                  <a:srgbClr val="2F416E"/>
                </a:solidFill>
                <a:latin typeface="Roboto"/>
                <a:cs typeface="Roboto"/>
              </a:rPr>
              <a:t>needed</a:t>
            </a:r>
            <a:r>
              <a:rPr lang="en-US" sz="2500" spc="-100" dirty="0">
                <a:solidFill>
                  <a:srgbClr val="2F416E"/>
                </a:solidFill>
                <a:latin typeface="Roboto"/>
                <a:cs typeface="Roboto"/>
              </a:rPr>
              <a:t> </a:t>
            </a:r>
            <a:r>
              <a:rPr lang="en-US" sz="2500" dirty="0">
                <a:solidFill>
                  <a:srgbClr val="2F416E"/>
                </a:solidFill>
                <a:latin typeface="Roboto"/>
                <a:cs typeface="Roboto"/>
              </a:rPr>
              <a:t>on</a:t>
            </a:r>
            <a:r>
              <a:rPr lang="en-US" sz="2500" spc="-95" dirty="0">
                <a:solidFill>
                  <a:srgbClr val="2F416E"/>
                </a:solidFill>
                <a:latin typeface="Roboto"/>
                <a:cs typeface="Roboto"/>
              </a:rPr>
              <a:t> </a:t>
            </a:r>
            <a:r>
              <a:rPr lang="en-US" sz="2500" dirty="0">
                <a:solidFill>
                  <a:srgbClr val="2F416E"/>
                </a:solidFill>
                <a:latin typeface="Roboto"/>
                <a:cs typeface="Roboto"/>
              </a:rPr>
              <a:t>specific</a:t>
            </a:r>
            <a:r>
              <a:rPr lang="en-US" sz="2500" spc="-100" dirty="0">
                <a:solidFill>
                  <a:srgbClr val="2F416E"/>
                </a:solidFill>
                <a:latin typeface="Roboto"/>
                <a:cs typeface="Roboto"/>
              </a:rPr>
              <a:t> </a:t>
            </a:r>
            <a:r>
              <a:rPr lang="en-US" sz="2500" spc="-10" dirty="0">
                <a:solidFill>
                  <a:srgbClr val="2F416E"/>
                </a:solidFill>
                <a:latin typeface="Roboto"/>
                <a:cs typeface="Roboto"/>
              </a:rPr>
              <a:t>genetic</a:t>
            </a:r>
            <a:r>
              <a:rPr lang="en-US" sz="2500" spc="-100" dirty="0">
                <a:solidFill>
                  <a:srgbClr val="2F416E"/>
                </a:solidFill>
                <a:latin typeface="Roboto"/>
                <a:cs typeface="Roboto"/>
              </a:rPr>
              <a:t> </a:t>
            </a:r>
            <a:r>
              <a:rPr lang="en-US" sz="2500" spc="-20" dirty="0">
                <a:solidFill>
                  <a:srgbClr val="2F416E"/>
                </a:solidFill>
                <a:latin typeface="Roboto"/>
                <a:cs typeface="Roboto"/>
              </a:rPr>
              <a:t>compatibility</a:t>
            </a:r>
            <a:r>
              <a:rPr lang="en-US" sz="2500" spc="-100" dirty="0">
                <a:solidFill>
                  <a:srgbClr val="2F416E"/>
                </a:solidFill>
                <a:latin typeface="Roboto"/>
                <a:cs typeface="Roboto"/>
              </a:rPr>
              <a:t> </a:t>
            </a:r>
            <a:r>
              <a:rPr lang="en-US" sz="2500" spc="-10" dirty="0">
                <a:solidFill>
                  <a:srgbClr val="2F416E"/>
                </a:solidFill>
                <a:latin typeface="Roboto"/>
                <a:cs typeface="Roboto"/>
              </a:rPr>
              <a:t>factors</a:t>
            </a:r>
            <a:endParaRPr lang="en-US" sz="2500" dirty="0">
              <a:latin typeface="Roboto"/>
              <a:cs typeface="Roboto"/>
            </a:endParaRPr>
          </a:p>
        </p:txBody>
      </p:sp>
      <p:sp>
        <p:nvSpPr>
          <p:cNvPr id="21" name="object 21"/>
          <p:cNvSpPr txBox="1">
            <a:spLocks noGrp="1"/>
          </p:cNvSpPr>
          <p:nvPr>
            <p:ph type="title"/>
          </p:nvPr>
        </p:nvSpPr>
        <p:spPr>
          <a:xfrm>
            <a:off x="1295400" y="916466"/>
            <a:ext cx="9800590" cy="689932"/>
          </a:xfrm>
          <a:prstGeom prst="rect">
            <a:avLst/>
          </a:prstGeom>
        </p:spPr>
        <p:txBody>
          <a:bodyPr vert="horz" wrap="square" lIns="0" tIns="12700" rIns="0" bIns="0" rtlCol="0">
            <a:spAutoFit/>
          </a:bodyPr>
          <a:lstStyle/>
          <a:p>
            <a:pPr marL="12700">
              <a:lnSpc>
                <a:spcPct val="100000"/>
              </a:lnSpc>
              <a:spcBef>
                <a:spcPts val="100"/>
              </a:spcBef>
            </a:pPr>
            <a:r>
              <a:rPr lang="en-US" sz="4400" dirty="0">
                <a:solidFill>
                  <a:srgbClr val="2F416E"/>
                </a:solidFill>
              </a:rPr>
              <a:t>OVERVIEW</a:t>
            </a:r>
            <a:r>
              <a:rPr lang="en-US" sz="4400" spc="10" dirty="0">
                <a:solidFill>
                  <a:srgbClr val="2F416E"/>
                </a:solidFill>
              </a:rPr>
              <a:t> </a:t>
            </a:r>
            <a:r>
              <a:rPr lang="en-US" sz="4400" dirty="0">
                <a:solidFill>
                  <a:srgbClr val="2F416E"/>
                </a:solidFill>
              </a:rPr>
              <a:t>OF</a:t>
            </a:r>
            <a:r>
              <a:rPr lang="en-US" sz="4400" spc="15" dirty="0">
                <a:solidFill>
                  <a:srgbClr val="2F416E"/>
                </a:solidFill>
              </a:rPr>
              <a:t> </a:t>
            </a:r>
            <a:r>
              <a:rPr lang="en-US" sz="4400" spc="45" dirty="0">
                <a:solidFill>
                  <a:srgbClr val="2F416E"/>
                </a:solidFill>
              </a:rPr>
              <a:t>GENETIC</a:t>
            </a:r>
            <a:r>
              <a:rPr lang="en-US" sz="4400" spc="10" dirty="0">
                <a:solidFill>
                  <a:srgbClr val="2F416E"/>
                </a:solidFill>
              </a:rPr>
              <a:t> </a:t>
            </a:r>
            <a:r>
              <a:rPr lang="en-US" sz="4400" spc="-10" dirty="0">
                <a:solidFill>
                  <a:srgbClr val="2F416E"/>
                </a:solidFill>
              </a:rPr>
              <a:t>FACTORS:</a:t>
            </a:r>
            <a:endParaRPr lang="en-US" sz="4400" dirty="0"/>
          </a:p>
        </p:txBody>
      </p:sp>
      <p:pic>
        <p:nvPicPr>
          <p:cNvPr id="23" name="object 23"/>
          <p:cNvPicPr/>
          <p:nvPr/>
        </p:nvPicPr>
        <p:blipFill>
          <a:blip r:embed="rId5" cstate="print"/>
          <a:stretch>
            <a:fillRect/>
          </a:stretch>
        </p:blipFill>
        <p:spPr>
          <a:xfrm>
            <a:off x="332104" y="778706"/>
            <a:ext cx="658496" cy="772130"/>
          </a:xfrm>
          <a:prstGeom prst="rect">
            <a:avLst/>
          </a:prstGeom>
          <a:solidFill>
            <a:schemeClr val="tx2"/>
          </a:solidFill>
        </p:spPr>
      </p:pic>
      <p:sp>
        <p:nvSpPr>
          <p:cNvPr id="24" name="object 3">
            <a:extLst>
              <a:ext uri="{FF2B5EF4-FFF2-40B4-BE49-F238E27FC236}">
                <a16:creationId xmlns:a16="http://schemas.microsoft.com/office/drawing/2014/main" id="{65DE10D1-1025-F2E0-6613-8B67443C1440}"/>
              </a:ext>
            </a:extLst>
          </p:cNvPr>
          <p:cNvSpPr/>
          <p:nvPr/>
        </p:nvSpPr>
        <p:spPr>
          <a:xfrm rot="16200000">
            <a:off x="12192001" y="4190999"/>
            <a:ext cx="10287001" cy="1905000"/>
          </a:xfrm>
          <a:custGeom>
            <a:avLst/>
            <a:gdLst/>
            <a:ahLst/>
            <a:cxnLst/>
            <a:rect l="l" t="t" r="r" b="b"/>
            <a:pathLst>
              <a:path w="6934200" h="658495">
                <a:moveTo>
                  <a:pt x="0" y="657896"/>
                </a:moveTo>
                <a:lnTo>
                  <a:pt x="0" y="0"/>
                </a:lnTo>
                <a:lnTo>
                  <a:pt x="10034" y="299"/>
                </a:lnTo>
                <a:lnTo>
                  <a:pt x="59809" y="2357"/>
                </a:lnTo>
                <a:lnTo>
                  <a:pt x="109170" y="4956"/>
                </a:lnTo>
                <a:lnTo>
                  <a:pt x="158131" y="8082"/>
                </a:lnTo>
                <a:lnTo>
                  <a:pt x="206707" y="11719"/>
                </a:lnTo>
                <a:lnTo>
                  <a:pt x="254913" y="15851"/>
                </a:lnTo>
                <a:lnTo>
                  <a:pt x="302762" y="20464"/>
                </a:lnTo>
                <a:lnTo>
                  <a:pt x="350270" y="25542"/>
                </a:lnTo>
                <a:lnTo>
                  <a:pt x="397450" y="31070"/>
                </a:lnTo>
                <a:lnTo>
                  <a:pt x="444317" y="37032"/>
                </a:lnTo>
                <a:lnTo>
                  <a:pt x="490886" y="43413"/>
                </a:lnTo>
                <a:lnTo>
                  <a:pt x="537171" y="50198"/>
                </a:lnTo>
                <a:lnTo>
                  <a:pt x="628947" y="64918"/>
                </a:lnTo>
                <a:lnTo>
                  <a:pt x="719760" y="81068"/>
                </a:lnTo>
                <a:lnTo>
                  <a:pt x="809727" y="98527"/>
                </a:lnTo>
                <a:lnTo>
                  <a:pt x="898962" y="117171"/>
                </a:lnTo>
                <a:lnTo>
                  <a:pt x="1031696" y="147093"/>
                </a:lnTo>
                <a:lnTo>
                  <a:pt x="1207195" y="189992"/>
                </a:lnTo>
                <a:lnTo>
                  <a:pt x="2045067" y="411625"/>
                </a:lnTo>
                <a:lnTo>
                  <a:pt x="2228339" y="455697"/>
                </a:lnTo>
                <a:lnTo>
                  <a:pt x="2368677" y="486765"/>
                </a:lnTo>
                <a:lnTo>
                  <a:pt x="2463827" y="506301"/>
                </a:lnTo>
                <a:lnTo>
                  <a:pt x="2560383" y="524754"/>
                </a:lnTo>
                <a:lnTo>
                  <a:pt x="2658462" y="542000"/>
                </a:lnTo>
                <a:lnTo>
                  <a:pt x="2758180" y="557917"/>
                </a:lnTo>
                <a:lnTo>
                  <a:pt x="2830333" y="568387"/>
                </a:lnTo>
                <a:lnTo>
                  <a:pt x="2901778" y="577881"/>
                </a:lnTo>
                <a:lnTo>
                  <a:pt x="2972519" y="586422"/>
                </a:lnTo>
                <a:lnTo>
                  <a:pt x="3042558" y="594031"/>
                </a:lnTo>
                <a:lnTo>
                  <a:pt x="3111897" y="600731"/>
                </a:lnTo>
                <a:lnTo>
                  <a:pt x="3180538" y="606547"/>
                </a:lnTo>
                <a:lnTo>
                  <a:pt x="3248485" y="611500"/>
                </a:lnTo>
                <a:lnTo>
                  <a:pt x="3315740" y="615613"/>
                </a:lnTo>
                <a:lnTo>
                  <a:pt x="3382304" y="618909"/>
                </a:lnTo>
                <a:lnTo>
                  <a:pt x="3448181" y="621412"/>
                </a:lnTo>
                <a:lnTo>
                  <a:pt x="3513373" y="623143"/>
                </a:lnTo>
                <a:lnTo>
                  <a:pt x="3577883" y="624126"/>
                </a:lnTo>
                <a:lnTo>
                  <a:pt x="3641712" y="624383"/>
                </a:lnTo>
                <a:lnTo>
                  <a:pt x="3704864" y="623938"/>
                </a:lnTo>
                <a:lnTo>
                  <a:pt x="3767340" y="622813"/>
                </a:lnTo>
                <a:lnTo>
                  <a:pt x="3829143" y="621030"/>
                </a:lnTo>
                <a:lnTo>
                  <a:pt x="3890277" y="618614"/>
                </a:lnTo>
                <a:lnTo>
                  <a:pt x="3950742" y="615586"/>
                </a:lnTo>
                <a:lnTo>
                  <a:pt x="4010542" y="611970"/>
                </a:lnTo>
                <a:lnTo>
                  <a:pt x="4069679" y="607789"/>
                </a:lnTo>
                <a:lnTo>
                  <a:pt x="4128155" y="603064"/>
                </a:lnTo>
                <a:lnTo>
                  <a:pt x="4185974" y="597819"/>
                </a:lnTo>
                <a:lnTo>
                  <a:pt x="4243136" y="592078"/>
                </a:lnTo>
                <a:lnTo>
                  <a:pt x="4299646" y="585862"/>
                </a:lnTo>
                <a:lnTo>
                  <a:pt x="4355505" y="579195"/>
                </a:lnTo>
                <a:lnTo>
                  <a:pt x="4410715" y="572099"/>
                </a:lnTo>
                <a:lnTo>
                  <a:pt x="4465280" y="564597"/>
                </a:lnTo>
                <a:lnTo>
                  <a:pt x="4519201" y="556712"/>
                </a:lnTo>
                <a:lnTo>
                  <a:pt x="4572481" y="548468"/>
                </a:lnTo>
                <a:lnTo>
                  <a:pt x="4625123" y="539886"/>
                </a:lnTo>
                <a:lnTo>
                  <a:pt x="4677129" y="530989"/>
                </a:lnTo>
                <a:lnTo>
                  <a:pt x="4728501" y="521801"/>
                </a:lnTo>
                <a:lnTo>
                  <a:pt x="4779242" y="512345"/>
                </a:lnTo>
                <a:lnTo>
                  <a:pt x="4829355" y="502642"/>
                </a:lnTo>
                <a:lnTo>
                  <a:pt x="4878841" y="492717"/>
                </a:lnTo>
                <a:lnTo>
                  <a:pt x="4927703" y="482591"/>
                </a:lnTo>
                <a:lnTo>
                  <a:pt x="4975944" y="472288"/>
                </a:lnTo>
                <a:lnTo>
                  <a:pt x="5023566" y="461830"/>
                </a:lnTo>
                <a:lnTo>
                  <a:pt x="5116964" y="440542"/>
                </a:lnTo>
                <a:lnTo>
                  <a:pt x="5207915" y="418911"/>
                </a:lnTo>
                <a:lnTo>
                  <a:pt x="5339798" y="386217"/>
                </a:lnTo>
                <a:lnTo>
                  <a:pt x="5814056" y="264148"/>
                </a:lnTo>
                <a:lnTo>
                  <a:pt x="5885006" y="246968"/>
                </a:lnTo>
                <a:lnTo>
                  <a:pt x="5953697" y="231180"/>
                </a:lnTo>
                <a:lnTo>
                  <a:pt x="6020146" y="216967"/>
                </a:lnTo>
                <a:lnTo>
                  <a:pt x="6084376" y="204511"/>
                </a:lnTo>
                <a:lnTo>
                  <a:pt x="6146404" y="193995"/>
                </a:lnTo>
                <a:lnTo>
                  <a:pt x="6206250" y="185601"/>
                </a:lnTo>
                <a:lnTo>
                  <a:pt x="6263934" y="179512"/>
                </a:lnTo>
                <a:lnTo>
                  <a:pt x="6319476" y="175911"/>
                </a:lnTo>
                <a:lnTo>
                  <a:pt x="6372896" y="174981"/>
                </a:lnTo>
                <a:lnTo>
                  <a:pt x="6398816" y="175575"/>
                </a:lnTo>
                <a:lnTo>
                  <a:pt x="6449087" y="178993"/>
                </a:lnTo>
                <a:lnTo>
                  <a:pt x="6497286" y="185539"/>
                </a:lnTo>
                <a:lnTo>
                  <a:pt x="6543429" y="195396"/>
                </a:lnTo>
                <a:lnTo>
                  <a:pt x="6587539" y="208744"/>
                </a:lnTo>
                <a:lnTo>
                  <a:pt x="6629633" y="225769"/>
                </a:lnTo>
                <a:lnTo>
                  <a:pt x="6669732" y="246652"/>
                </a:lnTo>
                <a:lnTo>
                  <a:pt x="6707855" y="271576"/>
                </a:lnTo>
                <a:lnTo>
                  <a:pt x="6744022" y="300723"/>
                </a:lnTo>
                <a:lnTo>
                  <a:pt x="6778253" y="334277"/>
                </a:lnTo>
                <a:lnTo>
                  <a:pt x="6810566" y="372420"/>
                </a:lnTo>
                <a:lnTo>
                  <a:pt x="6852746" y="434664"/>
                </a:lnTo>
                <a:lnTo>
                  <a:pt x="6886725" y="501331"/>
                </a:lnTo>
                <a:lnTo>
                  <a:pt x="6912902" y="572127"/>
                </a:lnTo>
                <a:lnTo>
                  <a:pt x="6923189" y="608982"/>
                </a:lnTo>
                <a:lnTo>
                  <a:pt x="6931675" y="646760"/>
                </a:lnTo>
                <a:lnTo>
                  <a:pt x="6933614" y="657896"/>
                </a:lnTo>
                <a:lnTo>
                  <a:pt x="0" y="657896"/>
                </a:lnTo>
                <a:close/>
              </a:path>
            </a:pathLst>
          </a:custGeom>
          <a:solidFill>
            <a:schemeClr val="tx2"/>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279" t="37334" r="39438" b="14438"/>
          <a:stretch/>
        </p:blipFill>
        <p:spPr>
          <a:xfrm>
            <a:off x="0" y="-75652"/>
            <a:ext cx="13242612" cy="8055992"/>
          </a:xfrm>
          <a:prstGeom prst="rect">
            <a:avLst/>
          </a:prstGeom>
        </p:spPr>
      </p:pic>
      <p:sp>
        <p:nvSpPr>
          <p:cNvPr id="3" name="Rectangle 2"/>
          <p:cNvSpPr/>
          <p:nvPr/>
        </p:nvSpPr>
        <p:spPr>
          <a:xfrm>
            <a:off x="13485018" y="2717801"/>
            <a:ext cx="3634584" cy="369332"/>
          </a:xfrm>
          <a:prstGeom prst="rect">
            <a:avLst/>
          </a:prstGeom>
        </p:spPr>
        <p:txBody>
          <a:bodyPr wrap="square">
            <a:spAutoFit/>
          </a:bodyPr>
          <a:lstStyle/>
          <a:p>
            <a:r>
              <a:rPr lang="en-US" dirty="0">
                <a:solidFill>
                  <a:srgbClr val="85B070"/>
                </a:solidFill>
              </a:rPr>
              <a:t>Risk of spontaneous miscariage </a:t>
            </a:r>
          </a:p>
        </p:txBody>
      </p:sp>
      <p:sp>
        <p:nvSpPr>
          <p:cNvPr id="5" name="Rectangle 4"/>
          <p:cNvSpPr/>
          <p:nvPr/>
        </p:nvSpPr>
        <p:spPr>
          <a:xfrm>
            <a:off x="13485018" y="1081902"/>
            <a:ext cx="4231482" cy="369332"/>
          </a:xfrm>
          <a:prstGeom prst="rect">
            <a:avLst/>
          </a:prstGeom>
        </p:spPr>
        <p:txBody>
          <a:bodyPr wrap="square">
            <a:spAutoFit/>
          </a:bodyPr>
          <a:lstStyle/>
          <a:p>
            <a:r>
              <a:rPr lang="en-US" dirty="0">
                <a:solidFill>
                  <a:srgbClr val="3860B8"/>
                </a:solidFill>
              </a:rPr>
              <a:t>Aneuploidy in blastocysts</a:t>
            </a:r>
          </a:p>
        </p:txBody>
      </p:sp>
      <p:sp>
        <p:nvSpPr>
          <p:cNvPr id="6" name="Rectangle 5"/>
          <p:cNvSpPr/>
          <p:nvPr/>
        </p:nvSpPr>
        <p:spPr>
          <a:xfrm>
            <a:off x="13605207" y="5816600"/>
            <a:ext cx="3514395" cy="646331"/>
          </a:xfrm>
          <a:prstGeom prst="rect">
            <a:avLst/>
          </a:prstGeom>
        </p:spPr>
        <p:txBody>
          <a:bodyPr wrap="square">
            <a:spAutoFit/>
          </a:bodyPr>
          <a:lstStyle/>
          <a:p>
            <a:r>
              <a:rPr lang="en-US" dirty="0">
                <a:solidFill>
                  <a:srgbClr val="D6A300"/>
                </a:solidFill>
              </a:rPr>
              <a:t>Risk of aneuploidy diagnosis in PND</a:t>
            </a:r>
          </a:p>
        </p:txBody>
      </p:sp>
    </p:spTree>
    <p:extLst>
      <p:ext uri="{BB962C8B-B14F-4D97-AF65-F5344CB8AC3E}">
        <p14:creationId xmlns:p14="http://schemas.microsoft.com/office/powerpoint/2010/main" val="396994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638" y="330200"/>
            <a:ext cx="13367531" cy="1921335"/>
          </a:xfrm>
        </p:spPr>
        <p:txBody>
          <a:bodyPr/>
          <a:lstStyle/>
          <a:p>
            <a:r>
              <a:rPr lang="en-US" dirty="0"/>
              <a:t>Benefits and indications of PGT-A</a:t>
            </a:r>
          </a:p>
        </p:txBody>
      </p:sp>
      <p:sp>
        <p:nvSpPr>
          <p:cNvPr id="3" name="Content Placeholder 2"/>
          <p:cNvSpPr>
            <a:spLocks noGrp="1"/>
          </p:cNvSpPr>
          <p:nvPr>
            <p:ph idx="1"/>
          </p:nvPr>
        </p:nvSpPr>
        <p:spPr>
          <a:xfrm>
            <a:off x="3598068" y="2486024"/>
            <a:ext cx="13373100" cy="6643688"/>
          </a:xfrm>
        </p:spPr>
        <p:txBody>
          <a:bodyPr>
            <a:normAutofit/>
          </a:bodyPr>
          <a:lstStyle/>
          <a:p>
            <a:r>
              <a:rPr lang="en-US" sz="4200" dirty="0"/>
              <a:t>Improved implantation</a:t>
            </a:r>
          </a:p>
          <a:p>
            <a:endParaRPr lang="en-US" sz="4200" dirty="0"/>
          </a:p>
          <a:p>
            <a:r>
              <a:rPr lang="en-US" sz="4200" dirty="0"/>
              <a:t>Decreased miscarriage rates</a:t>
            </a:r>
          </a:p>
          <a:p>
            <a:endParaRPr lang="en-US" sz="4200" dirty="0"/>
          </a:p>
          <a:p>
            <a:pPr marL="0" indent="0">
              <a:buNone/>
            </a:pPr>
            <a:endParaRPr lang="en-US" sz="4200" dirty="0"/>
          </a:p>
          <a:p>
            <a:r>
              <a:rPr lang="en-US" sz="4200" dirty="0"/>
              <a:t>Decreased time to pregnancy and emotional burden</a:t>
            </a:r>
          </a:p>
          <a:p>
            <a:pPr marL="0" indent="0">
              <a:buNone/>
            </a:pPr>
            <a:endParaRPr lang="en-US" sz="4200" dirty="0"/>
          </a:p>
        </p:txBody>
      </p:sp>
    </p:spTree>
    <p:extLst>
      <p:ext uri="{BB962C8B-B14F-4D97-AF65-F5344CB8AC3E}">
        <p14:creationId xmlns:p14="http://schemas.microsoft.com/office/powerpoint/2010/main" val="2676817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3A189-B793-431F-BFE4-7DC252E9560D}"/>
              </a:ext>
            </a:extLst>
          </p:cNvPr>
          <p:cNvSpPr>
            <a:spLocks noGrp="1"/>
          </p:cNvSpPr>
          <p:nvPr>
            <p:ph type="title"/>
          </p:nvPr>
        </p:nvSpPr>
        <p:spPr/>
        <p:txBody>
          <a:bodyPr/>
          <a:lstStyle/>
          <a:p>
            <a:pPr algn="ctr"/>
            <a:r>
              <a:rPr lang="en-US" dirty="0"/>
              <a:t>Case presentation</a:t>
            </a:r>
          </a:p>
        </p:txBody>
      </p:sp>
      <p:sp>
        <p:nvSpPr>
          <p:cNvPr id="3" name="Content Placeholder 2">
            <a:extLst>
              <a:ext uri="{FF2B5EF4-FFF2-40B4-BE49-F238E27FC236}">
                <a16:creationId xmlns:a16="http://schemas.microsoft.com/office/drawing/2014/main" id="{BDD71AFC-B675-4145-B1FD-68B7761F778C}"/>
              </a:ext>
            </a:extLst>
          </p:cNvPr>
          <p:cNvSpPr>
            <a:spLocks noGrp="1"/>
          </p:cNvSpPr>
          <p:nvPr>
            <p:ph idx="1"/>
          </p:nvPr>
        </p:nvSpPr>
        <p:spPr/>
        <p:txBody>
          <a:bodyPr>
            <a:normAutofit/>
          </a:bodyPr>
          <a:lstStyle/>
          <a:p>
            <a:pPr marL="0" algn="just" rtl="1">
              <a:lnSpc>
                <a:spcPct val="115000"/>
              </a:lnSpc>
              <a:spcBef>
                <a:spcPts val="0"/>
              </a:spcBef>
              <a:spcAft>
                <a:spcPts val="1200"/>
              </a:spcAft>
            </a:pPr>
            <a:r>
              <a:rPr lang="fa-IR" kern="100" dirty="0">
                <a:solidFill>
                  <a:srgbClr val="0070C0"/>
                </a:solidFill>
                <a:latin typeface="Times New Roman" panose="02020603050405020304" pitchFamily="18" charset="0"/>
                <a:ea typeface="Calibri" panose="020F0502020204030204" pitchFamily="34" charset="0"/>
                <a:cs typeface="B Nazanin"/>
              </a:rPr>
              <a:t>زوجی با سابقه ی 4 بار سقط </a:t>
            </a:r>
            <a:r>
              <a:rPr lang="fa-IR" kern="100" dirty="0">
                <a:latin typeface="Times New Roman" panose="02020603050405020304" pitchFamily="18" charset="0"/>
                <a:ea typeface="Calibri" panose="020F0502020204030204" pitchFamily="34" charset="0"/>
                <a:cs typeface="B Nazanin"/>
              </a:rPr>
              <a:t>مراجعه کرده اند</a:t>
            </a:r>
          </a:p>
          <a:p>
            <a:pPr marL="0" algn="just" rtl="1">
              <a:lnSpc>
                <a:spcPct val="115000"/>
              </a:lnSpc>
              <a:spcBef>
                <a:spcPts val="0"/>
              </a:spcBef>
              <a:spcAft>
                <a:spcPts val="1200"/>
              </a:spcAft>
            </a:pPr>
            <a:r>
              <a:rPr lang="fa-IR" kern="100" dirty="0">
                <a:latin typeface="Times New Roman" panose="02020603050405020304" pitchFamily="18" charset="0"/>
                <a:ea typeface="Calibri" panose="020F0502020204030204" pitchFamily="34" charset="0"/>
                <a:cs typeface="B Nazanin"/>
              </a:rPr>
              <a:t> </a:t>
            </a:r>
            <a:r>
              <a:rPr lang="fa-IR" kern="100" dirty="0">
                <a:solidFill>
                  <a:srgbClr val="0070C0"/>
                </a:solidFill>
                <a:latin typeface="Times New Roman" panose="02020603050405020304" pitchFamily="18" charset="0"/>
                <a:ea typeface="Calibri" panose="020F0502020204030204" pitchFamily="34" charset="0"/>
                <a:cs typeface="B Nazanin"/>
              </a:rPr>
              <a:t>آقا سابقه ی ازدواج قبلی با 3 سقط </a:t>
            </a:r>
            <a:r>
              <a:rPr lang="fa-IR" kern="100" dirty="0">
                <a:latin typeface="Times New Roman" panose="02020603050405020304" pitchFamily="18" charset="0"/>
                <a:ea typeface="Calibri" panose="020F0502020204030204" pitchFamily="34" charset="0"/>
                <a:cs typeface="B Nazanin"/>
              </a:rPr>
              <a:t>( به دلیل بچه دار نشدن همسر قبلی را طلاق داده است)</a:t>
            </a:r>
          </a:p>
          <a:p>
            <a:pPr marL="0" algn="just" rtl="1">
              <a:lnSpc>
                <a:spcPct val="115000"/>
              </a:lnSpc>
              <a:spcBef>
                <a:spcPts val="0"/>
              </a:spcBef>
              <a:spcAft>
                <a:spcPts val="1200"/>
              </a:spcAft>
            </a:pPr>
            <a:r>
              <a:rPr lang="fa-IR" kern="100" dirty="0">
                <a:solidFill>
                  <a:srgbClr val="0070C0"/>
                </a:solidFill>
                <a:latin typeface="Times New Roman" panose="02020603050405020304" pitchFamily="18" charset="0"/>
                <a:ea typeface="Calibri" panose="020F0502020204030204" pitchFamily="34" charset="0"/>
                <a:cs typeface="B Nazanin"/>
              </a:rPr>
              <a:t>خانم سابقه چهارسال ناباروری </a:t>
            </a:r>
            <a:r>
              <a:rPr lang="fa-IR" kern="100" dirty="0">
                <a:latin typeface="Times New Roman" panose="02020603050405020304" pitchFamily="18" charset="0"/>
                <a:ea typeface="Calibri" panose="020F0502020204030204" pitchFamily="34" charset="0"/>
                <a:cs typeface="B Nazanin"/>
              </a:rPr>
              <a:t>از همسر قبلی</a:t>
            </a:r>
            <a:endParaRPr lang="en-US" kern="100" dirty="0">
              <a:latin typeface="Times New Roman" panose="02020603050405020304" pitchFamily="18" charset="0"/>
              <a:ea typeface="Calibri" panose="020F0502020204030204" pitchFamily="34" charset="0"/>
              <a:cs typeface="B Nazanin"/>
            </a:endParaRPr>
          </a:p>
          <a:p>
            <a:pPr marL="0" algn="just" rtl="1">
              <a:lnSpc>
                <a:spcPct val="115000"/>
              </a:lnSpc>
              <a:spcBef>
                <a:spcPts val="0"/>
              </a:spcBef>
              <a:spcAft>
                <a:spcPts val="1200"/>
              </a:spcAft>
            </a:pPr>
            <a:r>
              <a:rPr lang="en-US" kern="100" dirty="0">
                <a:latin typeface="Times New Roman" panose="02020603050405020304" pitchFamily="18" charset="0"/>
                <a:ea typeface="Calibri" panose="020F0502020204030204" pitchFamily="34" charset="0"/>
                <a:cs typeface="Arial" panose="020B0604020202020204" pitchFamily="34" charset="0"/>
              </a:rPr>
              <a:t>3</a:t>
            </a:r>
            <a:r>
              <a:rPr lang="fa-IR" kern="100" dirty="0">
                <a:latin typeface="Times New Roman" panose="02020603050405020304" pitchFamily="18" charset="0"/>
                <a:ea typeface="Calibri" panose="020F0502020204030204" pitchFamily="34" charset="0"/>
                <a:cs typeface="Arial" panose="020B0604020202020204" pitchFamily="34" charset="0"/>
              </a:rPr>
              <a:t> بار </a:t>
            </a:r>
            <a:r>
              <a:rPr lang="en-US" kern="100" dirty="0">
                <a:latin typeface="Times New Roman" panose="02020603050405020304" pitchFamily="18" charset="0"/>
                <a:ea typeface="Calibri" panose="020F0502020204030204" pitchFamily="34" charset="0"/>
                <a:cs typeface="Arial" panose="020B0604020202020204" pitchFamily="34" charset="0"/>
              </a:rPr>
              <a:t>IUI</a:t>
            </a:r>
            <a:r>
              <a:rPr lang="fa-IR" kern="100" dirty="0">
                <a:latin typeface="Times New Roman" panose="02020603050405020304" pitchFamily="18" charset="0"/>
                <a:ea typeface="Calibri" panose="020F0502020204030204" pitchFamily="34" charset="0"/>
                <a:cs typeface="Arial" panose="020B0604020202020204" pitchFamily="34" charset="0"/>
              </a:rPr>
              <a:t> و 2 بار </a:t>
            </a:r>
            <a:r>
              <a:rPr lang="en-US" kern="100" dirty="0">
                <a:latin typeface="Times New Roman" panose="02020603050405020304" pitchFamily="18" charset="0"/>
                <a:ea typeface="Calibri" panose="020F0502020204030204" pitchFamily="34" charset="0"/>
                <a:cs typeface="Arial" panose="020B0604020202020204" pitchFamily="34" charset="0"/>
              </a:rPr>
              <a:t>IVF </a:t>
            </a:r>
            <a:r>
              <a:rPr lang="fa-IR" kern="100" dirty="0">
                <a:latin typeface="Times New Roman" panose="02020603050405020304" pitchFamily="18" charset="0"/>
                <a:ea typeface="Calibri" panose="020F0502020204030204" pitchFamily="34" charset="0"/>
                <a:cs typeface="Arial" panose="020B0604020202020204" pitchFamily="34" charset="0"/>
              </a:rPr>
              <a:t> انجام شده بود</a:t>
            </a:r>
            <a:endParaRPr lang="en-US" kern="100" dirty="0">
              <a:latin typeface="Times New Roman" panose="02020603050405020304" pitchFamily="18" charset="0"/>
              <a:ea typeface="Calibri" panose="020F0502020204030204" pitchFamily="34" charset="0"/>
              <a:cs typeface="Arial" panose="020B0604020202020204" pitchFamily="34" charset="0"/>
            </a:endParaRPr>
          </a:p>
          <a:p>
            <a:pPr marL="0" algn="just" rtl="1">
              <a:lnSpc>
                <a:spcPct val="115000"/>
              </a:lnSpc>
              <a:spcBef>
                <a:spcPts val="0"/>
              </a:spcBef>
              <a:spcAft>
                <a:spcPts val="1200"/>
              </a:spcAft>
            </a:pPr>
            <a:r>
              <a:rPr lang="fa-IR" kern="100" dirty="0">
                <a:latin typeface="Times New Roman" panose="02020603050405020304" pitchFamily="18" charset="0"/>
                <a:ea typeface="Calibri" panose="020F0502020204030204" pitchFamily="34" charset="0"/>
                <a:cs typeface="Arial" panose="020B0604020202020204" pitchFamily="34" charset="0"/>
              </a:rPr>
              <a:t>2 بار </a:t>
            </a:r>
            <a:r>
              <a:rPr lang="en-US" kern="100" dirty="0">
                <a:latin typeface="Times New Roman" panose="02020603050405020304" pitchFamily="18" charset="0"/>
                <a:ea typeface="Calibri" panose="020F0502020204030204" pitchFamily="34" charset="0"/>
                <a:cs typeface="Arial" panose="020B0604020202020204" pitchFamily="34" charset="0"/>
              </a:rPr>
              <a:t>HCG +</a:t>
            </a:r>
          </a:p>
          <a:p>
            <a:pPr marL="0" algn="just" rtl="1">
              <a:lnSpc>
                <a:spcPct val="115000"/>
              </a:lnSpc>
              <a:spcBef>
                <a:spcPts val="0"/>
              </a:spcBef>
              <a:spcAft>
                <a:spcPts val="1200"/>
              </a:spcAft>
            </a:pPr>
            <a:r>
              <a:rPr lang="fa-IR" kern="100" dirty="0">
                <a:latin typeface="Times New Roman" panose="02020603050405020304" pitchFamily="18" charset="0"/>
                <a:ea typeface="Calibri" panose="020F0502020204030204" pitchFamily="34" charset="0"/>
                <a:cs typeface="Arial" panose="020B0604020202020204" pitchFamily="34" charset="0"/>
              </a:rPr>
              <a:t>1 بار </a:t>
            </a:r>
            <a:r>
              <a:rPr lang="en-US" kern="100" dirty="0">
                <a:latin typeface="Times New Roman" panose="02020603050405020304" pitchFamily="18" charset="0"/>
                <a:ea typeface="Calibri" panose="020F0502020204030204" pitchFamily="34" charset="0"/>
                <a:cs typeface="Arial" panose="020B0604020202020204" pitchFamily="34" charset="0"/>
              </a:rPr>
              <a:t>CLINICAL PREGNANCY </a:t>
            </a:r>
            <a:r>
              <a:rPr lang="fa-IR" kern="100" dirty="0">
                <a:latin typeface="Times New Roman" panose="02020603050405020304" pitchFamily="18" charset="0"/>
                <a:ea typeface="Calibri" panose="020F0502020204030204" pitchFamily="34" charset="0"/>
                <a:cs typeface="Arial" panose="020B0604020202020204" pitchFamily="34" charset="0"/>
              </a:rPr>
              <a:t> منجر به سقط 8 هفته</a:t>
            </a:r>
          </a:p>
          <a:p>
            <a:pPr marL="0" algn="just" rtl="1">
              <a:lnSpc>
                <a:spcPct val="115000"/>
              </a:lnSpc>
              <a:spcBef>
                <a:spcPts val="0"/>
              </a:spcBef>
              <a:spcAft>
                <a:spcPts val="1200"/>
              </a:spcAft>
            </a:pPr>
            <a:endParaRPr lang="en-US" kern="100" dirty="0">
              <a:latin typeface="Times New Roman" panose="02020603050405020304" pitchFamily="18" charset="0"/>
              <a:ea typeface="Calibri" panose="020F0502020204030204" pitchFamily="34" charset="0"/>
              <a:cs typeface="Arial" panose="020B0604020202020204" pitchFamily="34" charset="0"/>
            </a:endParaRPr>
          </a:p>
          <a:p>
            <a:pPr marL="0" algn="just" rtl="1">
              <a:lnSpc>
                <a:spcPct val="115000"/>
              </a:lnSpc>
              <a:spcBef>
                <a:spcPts val="0"/>
              </a:spcBef>
              <a:spcAft>
                <a:spcPts val="1200"/>
              </a:spcAft>
            </a:pPr>
            <a:endParaRPr lang="en-US" kern="1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929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F83E-09D4-4211-962D-2100C4E60D2E}"/>
              </a:ext>
            </a:extLst>
          </p:cNvPr>
          <p:cNvSpPr>
            <a:spLocks noGrp="1"/>
          </p:cNvSpPr>
          <p:nvPr>
            <p:ph type="title"/>
          </p:nvPr>
        </p:nvSpPr>
        <p:spPr/>
        <p:txBody>
          <a:bodyPr/>
          <a:lstStyle/>
          <a:p>
            <a:pPr algn="ctr"/>
            <a:r>
              <a:rPr lang="en-US" dirty="0"/>
              <a:t>SEMEN ANALYSIS</a:t>
            </a:r>
            <a:br>
              <a:rPr lang="en-US" dirty="0"/>
            </a:br>
            <a:endParaRPr lang="en-US" dirty="0"/>
          </a:p>
        </p:txBody>
      </p:sp>
      <p:sp>
        <p:nvSpPr>
          <p:cNvPr id="3" name="Content Placeholder 2">
            <a:extLst>
              <a:ext uri="{FF2B5EF4-FFF2-40B4-BE49-F238E27FC236}">
                <a16:creationId xmlns:a16="http://schemas.microsoft.com/office/drawing/2014/main" id="{1E516ACB-9671-4DA5-97B7-10B638CB9607}"/>
              </a:ext>
            </a:extLst>
          </p:cNvPr>
          <p:cNvSpPr>
            <a:spLocks noGrp="1"/>
          </p:cNvSpPr>
          <p:nvPr>
            <p:ph idx="1"/>
          </p:nvPr>
        </p:nvSpPr>
        <p:spPr>
          <a:xfrm>
            <a:off x="3883818" y="2657475"/>
            <a:ext cx="13373100" cy="6209358"/>
          </a:xfrm>
        </p:spPr>
        <p:txBody>
          <a:bodyPr/>
          <a:lstStyle/>
          <a:p>
            <a:pPr marL="0" indent="0" algn="just" rtl="1">
              <a:lnSpc>
                <a:spcPct val="115000"/>
              </a:lnSpc>
              <a:spcBef>
                <a:spcPts val="0"/>
              </a:spcBef>
              <a:spcAft>
                <a:spcPts val="1200"/>
              </a:spcAft>
              <a:buNone/>
            </a:pPr>
            <a:endParaRPr lang="en-US" kern="100" dirty="0">
              <a:latin typeface="Calibri" panose="020F0502020204030204" pitchFamily="34" charset="0"/>
              <a:ea typeface="Calibri" panose="020F0502020204030204" pitchFamily="34" charset="0"/>
              <a:cs typeface="Arial" panose="020B0604020202020204" pitchFamily="34" charset="0"/>
            </a:endParaRPr>
          </a:p>
          <a:p>
            <a:pPr marL="0" rtl="1">
              <a:lnSpc>
                <a:spcPct val="115000"/>
              </a:lnSpc>
              <a:spcBef>
                <a:spcPts val="0"/>
              </a:spcBef>
              <a:spcAft>
                <a:spcPts val="1200"/>
              </a:spcAft>
            </a:pPr>
            <a:r>
              <a:rPr lang="en-US" sz="3000" kern="100" dirty="0">
                <a:latin typeface="Times New Roman" panose="02020603050405020304" pitchFamily="18" charset="0"/>
                <a:ea typeface="Calibri" panose="020F0502020204030204" pitchFamily="34" charset="0"/>
                <a:cs typeface="B Nazanin"/>
              </a:rPr>
              <a:t>Count  : 2*10</a:t>
            </a:r>
            <a:r>
              <a:rPr lang="en-US" sz="3000" kern="100" baseline="30000" dirty="0">
                <a:latin typeface="Times New Roman" panose="02020603050405020304" pitchFamily="18" charset="0"/>
                <a:ea typeface="Calibri" panose="020F0502020204030204" pitchFamily="34" charset="0"/>
                <a:cs typeface="B Nazanin"/>
              </a:rPr>
              <a:t>6</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rtl="1">
              <a:lnSpc>
                <a:spcPct val="115000"/>
              </a:lnSpc>
              <a:spcBef>
                <a:spcPts val="0"/>
              </a:spcBef>
              <a:spcAft>
                <a:spcPts val="1200"/>
              </a:spcAft>
            </a:pPr>
            <a:r>
              <a:rPr lang="en-US" sz="3000" kern="100" dirty="0">
                <a:latin typeface="Times New Roman" panose="02020603050405020304" pitchFamily="18" charset="0"/>
                <a:ea typeface="Calibri" panose="020F0502020204030204" pitchFamily="34" charset="0"/>
                <a:cs typeface="B Nazanin"/>
              </a:rPr>
              <a:t>Normal form: 4.5%</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rtl="1">
              <a:lnSpc>
                <a:spcPct val="115000"/>
              </a:lnSpc>
              <a:spcBef>
                <a:spcPts val="0"/>
              </a:spcBef>
              <a:spcAft>
                <a:spcPts val="1200"/>
              </a:spcAft>
            </a:pPr>
            <a:r>
              <a:rPr lang="en-US" sz="3000" kern="100" dirty="0">
                <a:latin typeface="Times New Roman" panose="02020603050405020304" pitchFamily="18" charset="0"/>
                <a:ea typeface="Calibri" panose="020F0502020204030204" pitchFamily="34" charset="0"/>
                <a:cs typeface="B Nazanin"/>
              </a:rPr>
              <a:t>Rapid  prog  motility :  20%</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rtl="1">
              <a:lnSpc>
                <a:spcPct val="115000"/>
              </a:lnSpc>
              <a:spcBef>
                <a:spcPts val="0"/>
              </a:spcBef>
              <a:spcAft>
                <a:spcPts val="1200"/>
              </a:spcAft>
            </a:pPr>
            <a:r>
              <a:rPr lang="en-US" sz="3000" kern="100" dirty="0">
                <a:latin typeface="Times New Roman" panose="02020603050405020304" pitchFamily="18" charset="0"/>
                <a:ea typeface="Calibri" panose="020F0502020204030204" pitchFamily="34" charset="0"/>
                <a:cs typeface="B Nazanin"/>
              </a:rPr>
              <a:t>Slow prog motility :30%</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rtl="1">
              <a:lnSpc>
                <a:spcPct val="115000"/>
              </a:lnSpc>
              <a:spcBef>
                <a:spcPts val="0"/>
              </a:spcBef>
              <a:spcAft>
                <a:spcPts val="1200"/>
              </a:spcAft>
            </a:pPr>
            <a:r>
              <a:rPr lang="en-US" sz="3000" kern="100" dirty="0">
                <a:latin typeface="Times New Roman" panose="02020603050405020304" pitchFamily="18" charset="0"/>
                <a:ea typeface="Calibri" panose="020F0502020204030204" pitchFamily="34" charset="0"/>
                <a:cs typeface="B Nazanin"/>
              </a:rPr>
              <a:t>non prog motility :50%</a:t>
            </a:r>
            <a:endParaRPr lang="en-US" sz="3000" kern="1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74349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E1F2-AAD7-49D0-BBB6-F2B3ABBEBB41}"/>
              </a:ext>
            </a:extLst>
          </p:cNvPr>
          <p:cNvSpPr>
            <a:spLocks noGrp="1"/>
          </p:cNvSpPr>
          <p:nvPr>
            <p:ph type="title"/>
          </p:nvPr>
        </p:nvSpPr>
        <p:spPr>
          <a:xfrm>
            <a:off x="3175013" y="693278"/>
            <a:ext cx="13367531" cy="1921335"/>
          </a:xfrm>
        </p:spPr>
        <p:txBody>
          <a:bodyPr/>
          <a:lstStyle/>
          <a:p>
            <a:pPr algn="ctr"/>
            <a:r>
              <a:rPr lang="en-US" dirty="0"/>
              <a:t>Case presentation</a:t>
            </a:r>
          </a:p>
        </p:txBody>
      </p:sp>
      <p:sp>
        <p:nvSpPr>
          <p:cNvPr id="3" name="Content Placeholder 2">
            <a:extLst>
              <a:ext uri="{FF2B5EF4-FFF2-40B4-BE49-F238E27FC236}">
                <a16:creationId xmlns:a16="http://schemas.microsoft.com/office/drawing/2014/main" id="{DA2C3928-79B3-447D-82B1-C14092EF284F}"/>
              </a:ext>
            </a:extLst>
          </p:cNvPr>
          <p:cNvSpPr>
            <a:spLocks noGrp="1"/>
          </p:cNvSpPr>
          <p:nvPr>
            <p:ph idx="1"/>
          </p:nvPr>
        </p:nvSpPr>
        <p:spPr>
          <a:xfrm>
            <a:off x="2914650" y="3200400"/>
            <a:ext cx="14573250" cy="6600825"/>
          </a:xfrm>
        </p:spPr>
        <p:txBody>
          <a:bodyPr>
            <a:normAutofit/>
          </a:bodyPr>
          <a:lstStyle/>
          <a:p>
            <a:pPr marL="0" algn="just" rtl="1">
              <a:lnSpc>
                <a:spcPct val="150000"/>
              </a:lnSpc>
              <a:spcBef>
                <a:spcPts val="0"/>
              </a:spcBef>
              <a:spcAft>
                <a:spcPts val="1200"/>
              </a:spcAft>
            </a:pPr>
            <a:r>
              <a:rPr lang="fa-IR" sz="3000" kern="100" dirty="0">
                <a:latin typeface="Times New Roman" panose="02020603050405020304" pitchFamily="18" charset="0"/>
                <a:ea typeface="Calibri" panose="020F0502020204030204" pitchFamily="34" charset="0"/>
                <a:cs typeface="B Nazanin"/>
              </a:rPr>
              <a:t>سوال1: چرا بعد از سه سقط درخواست کاریوتیپ داده نشده است ؟</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algn="just" rtl="1">
              <a:lnSpc>
                <a:spcPct val="150000"/>
              </a:lnSpc>
              <a:spcBef>
                <a:spcPts val="0"/>
              </a:spcBef>
              <a:spcAft>
                <a:spcPts val="1200"/>
              </a:spcAft>
            </a:pPr>
            <a:r>
              <a:rPr lang="fa-IR" sz="3000" kern="100" dirty="0">
                <a:latin typeface="Times New Roman" panose="02020603050405020304" pitchFamily="18" charset="0"/>
                <a:ea typeface="Calibri" panose="020F0502020204030204" pitchFamily="34" charset="0"/>
                <a:cs typeface="B Nazanin"/>
              </a:rPr>
              <a:t>سوال</a:t>
            </a:r>
            <a:r>
              <a:rPr lang="en-US" sz="3000" kern="100" dirty="0">
                <a:latin typeface="Times New Roman" panose="02020603050405020304" pitchFamily="18" charset="0"/>
                <a:ea typeface="Calibri" panose="020F0502020204030204" pitchFamily="34" charset="0"/>
                <a:cs typeface="B Nazanin"/>
              </a:rPr>
              <a:t>2 </a:t>
            </a:r>
            <a:r>
              <a:rPr lang="fa-IR" sz="3000" kern="100" dirty="0">
                <a:latin typeface="Times New Roman" panose="02020603050405020304" pitchFamily="18" charset="0"/>
                <a:ea typeface="Calibri" panose="020F0502020204030204" pitchFamily="34" charset="0"/>
                <a:cs typeface="B Nazanin"/>
              </a:rPr>
              <a:t>: چرا بعد از چند سال ناباروری و مشخص نشدن علت آن  درخواست کاریوتیپ داده نشده است؟</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algn="just" rtl="1">
              <a:lnSpc>
                <a:spcPct val="150000"/>
              </a:lnSpc>
              <a:spcBef>
                <a:spcPts val="0"/>
              </a:spcBef>
              <a:spcAft>
                <a:spcPts val="1200"/>
              </a:spcAft>
            </a:pPr>
            <a:r>
              <a:rPr lang="fa-IR" sz="3000" kern="100" dirty="0">
                <a:latin typeface="Times New Roman" panose="02020603050405020304" pitchFamily="18" charset="0"/>
                <a:ea typeface="Calibri" panose="020F0502020204030204" pitchFamily="34" charset="0"/>
                <a:cs typeface="B Nazanin"/>
              </a:rPr>
              <a:t>سوال</a:t>
            </a:r>
            <a:r>
              <a:rPr lang="en-US" sz="3000" kern="100" dirty="0">
                <a:latin typeface="Times New Roman" panose="02020603050405020304" pitchFamily="18" charset="0"/>
                <a:ea typeface="Calibri" panose="020F0502020204030204" pitchFamily="34" charset="0"/>
                <a:cs typeface="B Nazanin"/>
              </a:rPr>
              <a:t>3</a:t>
            </a:r>
            <a:r>
              <a:rPr lang="fa-IR" sz="3000" kern="100" dirty="0">
                <a:latin typeface="Times New Roman" panose="02020603050405020304" pitchFamily="18" charset="0"/>
                <a:ea typeface="Calibri" panose="020F0502020204030204" pitchFamily="34" charset="0"/>
                <a:cs typeface="B Nazanin"/>
              </a:rPr>
              <a:t>: چرا بعد از سه سقط درخواست بررسی</a:t>
            </a:r>
            <a:r>
              <a:rPr lang="fa-IR" sz="3000" kern="100" dirty="0">
                <a:latin typeface="Calibri" panose="020F0502020204030204" pitchFamily="34" charset="0"/>
                <a:ea typeface="Calibri" panose="020F0502020204030204" pitchFamily="34" charset="0"/>
                <a:cs typeface="Times New Roman" panose="02020603050405020304" pitchFamily="18" charset="0"/>
              </a:rPr>
              <a:t> </a:t>
            </a:r>
            <a:r>
              <a:rPr lang="fa-IR" sz="3000" kern="100" dirty="0">
                <a:latin typeface="Times New Roman" panose="02020603050405020304" pitchFamily="18" charset="0"/>
                <a:ea typeface="Calibri" panose="020F0502020204030204" pitchFamily="34" charset="0"/>
                <a:cs typeface="B Nazanin"/>
              </a:rPr>
              <a:t> </a:t>
            </a:r>
            <a:r>
              <a:rPr lang="en-US" sz="3000" kern="100" dirty="0">
                <a:latin typeface="Times New Roman" panose="02020603050405020304" pitchFamily="18" charset="0"/>
                <a:ea typeface="Calibri" panose="020F0502020204030204" pitchFamily="34" charset="0"/>
                <a:cs typeface="B Nazanin"/>
              </a:rPr>
              <a:t> </a:t>
            </a:r>
            <a:r>
              <a:rPr lang="en-US" sz="3000" kern="100" dirty="0" err="1">
                <a:latin typeface="Times New Roman" panose="02020603050405020304" pitchFamily="18" charset="0"/>
                <a:ea typeface="Calibri" panose="020F0502020204030204" pitchFamily="34" charset="0"/>
                <a:cs typeface="B Nazanin"/>
              </a:rPr>
              <a:t>poc</a:t>
            </a:r>
            <a:r>
              <a:rPr lang="en-US" sz="3000" kern="100" dirty="0">
                <a:latin typeface="B Nazanin"/>
                <a:ea typeface="Calibri" panose="020F0502020204030204" pitchFamily="34" charset="0"/>
                <a:cs typeface="Arial" panose="020B0604020202020204" pitchFamily="34" charset="0"/>
              </a:rPr>
              <a:t> </a:t>
            </a:r>
            <a:r>
              <a:rPr lang="en-US" sz="3000" kern="100" dirty="0">
                <a:latin typeface="Times New Roman" panose="02020603050405020304" pitchFamily="18" charset="0"/>
                <a:ea typeface="Calibri" panose="020F0502020204030204" pitchFamily="34" charset="0"/>
                <a:cs typeface="B Nazanin"/>
              </a:rPr>
              <a:t>  </a:t>
            </a:r>
            <a:r>
              <a:rPr lang="fa-IR" sz="3000" kern="100" dirty="0">
                <a:latin typeface="Times New Roman" panose="02020603050405020304" pitchFamily="18" charset="0"/>
                <a:ea typeface="Calibri" panose="020F0502020204030204" pitchFamily="34" charset="0"/>
                <a:cs typeface="B Nazanin"/>
              </a:rPr>
              <a:t>نشده است ؟</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algn="just" rtl="1">
              <a:lnSpc>
                <a:spcPct val="150000"/>
              </a:lnSpc>
              <a:spcBef>
                <a:spcPts val="0"/>
              </a:spcBef>
              <a:spcAft>
                <a:spcPts val="1200"/>
              </a:spcAft>
            </a:pPr>
            <a:r>
              <a:rPr lang="fa-IR" sz="3000" kern="100" dirty="0">
                <a:latin typeface="Times New Roman" panose="02020603050405020304" pitchFamily="18" charset="0"/>
                <a:ea typeface="Calibri" panose="020F0502020204030204" pitchFamily="34" charset="0"/>
                <a:cs typeface="B Nazanin"/>
              </a:rPr>
              <a:t>سوال</a:t>
            </a:r>
            <a:r>
              <a:rPr lang="en-US" sz="3000" kern="100" dirty="0">
                <a:latin typeface="Times New Roman" panose="02020603050405020304" pitchFamily="18" charset="0"/>
                <a:ea typeface="Calibri" panose="020F0502020204030204" pitchFamily="34" charset="0"/>
                <a:cs typeface="B Nazanin"/>
              </a:rPr>
              <a:t>4</a:t>
            </a:r>
            <a:r>
              <a:rPr lang="fa-IR" sz="3000" kern="100" dirty="0">
                <a:latin typeface="Times New Roman" panose="02020603050405020304" pitchFamily="18" charset="0"/>
                <a:ea typeface="Calibri" panose="020F0502020204030204" pitchFamily="34" charset="0"/>
                <a:cs typeface="B Nazanin"/>
              </a:rPr>
              <a:t>: چرا علی رغم توانایی بارداری برای زوجین </a:t>
            </a:r>
            <a:r>
              <a:rPr lang="en-US" sz="3000" kern="100" dirty="0">
                <a:latin typeface="Times New Roman" panose="02020603050405020304" pitchFamily="18" charset="0"/>
                <a:ea typeface="Calibri" panose="020F0502020204030204" pitchFamily="34" charset="0"/>
                <a:cs typeface="B Nazanin"/>
              </a:rPr>
              <a:t> IVF</a:t>
            </a:r>
            <a:r>
              <a:rPr lang="fa-IR" sz="3000" kern="100" dirty="0">
                <a:latin typeface="Times New Roman" panose="02020603050405020304" pitchFamily="18" charset="0"/>
                <a:ea typeface="Calibri" panose="020F0502020204030204" pitchFamily="34" charset="0"/>
                <a:cs typeface="B Nazanin"/>
              </a:rPr>
              <a:t> انجام شده است؟</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marL="0" algn="just" rtl="1">
              <a:lnSpc>
                <a:spcPct val="150000"/>
              </a:lnSpc>
              <a:spcBef>
                <a:spcPts val="0"/>
              </a:spcBef>
              <a:spcAft>
                <a:spcPts val="1200"/>
              </a:spcAft>
            </a:pPr>
            <a:r>
              <a:rPr lang="fa-IR" sz="3000" kern="100" dirty="0">
                <a:latin typeface="Times New Roman" panose="02020603050405020304" pitchFamily="18" charset="0"/>
                <a:ea typeface="Calibri" panose="020F0502020204030204" pitchFamily="34" charset="0"/>
                <a:cs typeface="B Nazanin"/>
              </a:rPr>
              <a:t>سوال</a:t>
            </a:r>
            <a:r>
              <a:rPr lang="en-US" sz="3000" kern="100" dirty="0">
                <a:latin typeface="Times New Roman" panose="02020603050405020304" pitchFamily="18" charset="0"/>
                <a:ea typeface="Calibri" panose="020F0502020204030204" pitchFamily="34" charset="0"/>
                <a:cs typeface="B Nazanin"/>
              </a:rPr>
              <a:t>5</a:t>
            </a:r>
            <a:r>
              <a:rPr lang="fa-IR" sz="3000" kern="100" dirty="0">
                <a:latin typeface="Times New Roman" panose="02020603050405020304" pitchFamily="18" charset="0"/>
                <a:ea typeface="Calibri" panose="020F0502020204030204" pitchFamily="34" charset="0"/>
                <a:cs typeface="B Nazanin"/>
              </a:rPr>
              <a:t>: چرا علی رغم تعداد کم اسپرم آقا</a:t>
            </a:r>
            <a:r>
              <a:rPr lang="en-US" sz="3000" kern="100" dirty="0">
                <a:latin typeface="Times New Roman" panose="02020603050405020304" pitchFamily="18" charset="0"/>
                <a:ea typeface="Calibri" panose="020F0502020204030204" pitchFamily="34" charset="0"/>
                <a:cs typeface="B Nazanin"/>
              </a:rPr>
              <a:t> severe  oligospermia ) </a:t>
            </a:r>
            <a:r>
              <a:rPr lang="en-US" sz="3000" kern="100" dirty="0">
                <a:latin typeface="B Nazanin"/>
                <a:ea typeface="Calibri" panose="020F0502020204030204" pitchFamily="34" charset="0"/>
                <a:cs typeface="Arial" panose="020B0604020202020204" pitchFamily="34" charset="0"/>
              </a:rPr>
              <a:t> </a:t>
            </a:r>
            <a:r>
              <a:rPr lang="en-US" sz="3000" kern="100" dirty="0">
                <a:latin typeface="Times New Roman" panose="02020603050405020304" pitchFamily="18" charset="0"/>
                <a:ea typeface="Calibri" panose="020F0502020204030204" pitchFamily="34" charset="0"/>
                <a:cs typeface="B Nazanin"/>
              </a:rPr>
              <a:t> (</a:t>
            </a:r>
            <a:r>
              <a:rPr lang="fa-IR" sz="3000" kern="100" dirty="0">
                <a:latin typeface="Times New Roman" panose="02020603050405020304" pitchFamily="18" charset="0"/>
                <a:ea typeface="Calibri" panose="020F0502020204030204" pitchFamily="34" charset="0"/>
                <a:cs typeface="B Nazanin"/>
              </a:rPr>
              <a:t> درخواست کاریوتیپ </a:t>
            </a:r>
            <a:r>
              <a:rPr lang="en-US" sz="3000" kern="100" dirty="0">
                <a:latin typeface="Times New Roman" panose="02020603050405020304" pitchFamily="18" charset="0"/>
                <a:ea typeface="Calibri" panose="020F0502020204030204" pitchFamily="34" charset="0"/>
                <a:cs typeface="B Nazanin"/>
              </a:rPr>
              <a:t>y chromosome microdeletion </a:t>
            </a:r>
            <a:r>
              <a:rPr lang="fa-IR" sz="3000" kern="100" dirty="0">
                <a:latin typeface="Times New Roman" panose="02020603050405020304" pitchFamily="18" charset="0"/>
                <a:ea typeface="Calibri" panose="020F0502020204030204" pitchFamily="34" charset="0"/>
                <a:cs typeface="B Nazanin"/>
              </a:rPr>
              <a:t> نشده است </a:t>
            </a:r>
            <a:r>
              <a:rPr lang="en-US" sz="3000" kern="100" dirty="0">
                <a:latin typeface="Times New Roman" panose="02020603050405020304" pitchFamily="18" charset="0"/>
                <a:ea typeface="Calibri" panose="020F0502020204030204" pitchFamily="34" charset="0"/>
                <a:cs typeface="B Nazanin"/>
              </a:rPr>
              <a:t>(</a:t>
            </a:r>
            <a:r>
              <a:rPr lang="fa-IR" sz="3000" kern="100" dirty="0">
                <a:latin typeface="Times New Roman" panose="02020603050405020304" pitchFamily="18" charset="0"/>
                <a:ea typeface="Calibri" panose="020F0502020204030204" pitchFamily="34" charset="0"/>
                <a:cs typeface="B Nazanin"/>
              </a:rPr>
              <a:t>؟</a:t>
            </a:r>
            <a:endParaRPr lang="en-US" sz="3000" kern="100" dirty="0">
              <a:latin typeface="Calibri" panose="020F0502020204030204" pitchFamily="34" charset="0"/>
              <a:ea typeface="Calibri" panose="020F0502020204030204" pitchFamily="34" charset="0"/>
              <a:cs typeface="Arial" panose="020B0604020202020204" pitchFamily="34" charset="0"/>
            </a:endParaRPr>
          </a:p>
          <a:p>
            <a:pPr algn="r"/>
            <a:endParaRPr lang="en-US" dirty="0"/>
          </a:p>
        </p:txBody>
      </p:sp>
    </p:spTree>
    <p:extLst>
      <p:ext uri="{BB962C8B-B14F-4D97-AF65-F5344CB8AC3E}">
        <p14:creationId xmlns:p14="http://schemas.microsoft.com/office/powerpoint/2010/main" val="115642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BC8B-2501-4311-8EEC-77804F564F0A}"/>
              </a:ext>
            </a:extLst>
          </p:cNvPr>
          <p:cNvSpPr>
            <a:spLocks noGrp="1"/>
          </p:cNvSpPr>
          <p:nvPr>
            <p:ph type="title"/>
          </p:nvPr>
        </p:nvSpPr>
        <p:spPr/>
        <p:txBody>
          <a:bodyPr/>
          <a:lstStyle/>
          <a:p>
            <a:pPr algn="ctr"/>
            <a:r>
              <a:rPr lang="en-US" dirty="0"/>
              <a:t>Case presentation</a:t>
            </a:r>
          </a:p>
        </p:txBody>
      </p:sp>
      <p:sp>
        <p:nvSpPr>
          <p:cNvPr id="3" name="Content Placeholder 2">
            <a:extLst>
              <a:ext uri="{FF2B5EF4-FFF2-40B4-BE49-F238E27FC236}">
                <a16:creationId xmlns:a16="http://schemas.microsoft.com/office/drawing/2014/main" id="{8658CA9E-1EB4-4BC4-97C8-15E227C0766F}"/>
              </a:ext>
            </a:extLst>
          </p:cNvPr>
          <p:cNvSpPr>
            <a:spLocks noGrp="1"/>
          </p:cNvSpPr>
          <p:nvPr>
            <p:ph idx="1"/>
          </p:nvPr>
        </p:nvSpPr>
        <p:spPr/>
        <p:txBody>
          <a:bodyPr/>
          <a:lstStyle/>
          <a:p>
            <a:pPr marL="0" algn="just" rtl="1">
              <a:lnSpc>
                <a:spcPct val="115000"/>
              </a:lnSpc>
              <a:spcBef>
                <a:spcPts val="0"/>
              </a:spcBef>
              <a:spcAft>
                <a:spcPts val="1200"/>
              </a:spcAft>
            </a:pPr>
            <a:r>
              <a:rPr lang="fa-IR" kern="100" dirty="0">
                <a:latin typeface="Times New Roman" panose="02020603050405020304" pitchFamily="18" charset="0"/>
                <a:ea typeface="Calibri" panose="020F0502020204030204" pitchFamily="34" charset="0"/>
                <a:cs typeface="B Nazanin"/>
              </a:rPr>
              <a:t>در ادامه برای زوجین درخواست کاریوتیپ شده ، آقا پس از بررسی کاریوتیپ مشخص شده که جابه جایی </a:t>
            </a:r>
            <a:r>
              <a:rPr lang="en-US" kern="100" dirty="0">
                <a:latin typeface="Times New Roman" panose="02020603050405020304" pitchFamily="18" charset="0"/>
                <a:ea typeface="Calibri" panose="020F0502020204030204" pitchFamily="34" charset="0"/>
                <a:cs typeface="B Nazanin"/>
              </a:rPr>
              <a:t>Robertsonian </a:t>
            </a:r>
            <a:r>
              <a:rPr lang="fa-IR" kern="100" dirty="0">
                <a:latin typeface="Times New Roman" panose="02020603050405020304" pitchFamily="18" charset="0"/>
                <a:ea typeface="Calibri" panose="020F0502020204030204" pitchFamily="34" charset="0"/>
                <a:cs typeface="B Nazanin"/>
              </a:rPr>
              <a:t> دارد</a:t>
            </a:r>
          </a:p>
          <a:p>
            <a:pPr marL="0" algn="just" rtl="1">
              <a:lnSpc>
                <a:spcPct val="115000"/>
              </a:lnSpc>
              <a:spcBef>
                <a:spcPts val="0"/>
              </a:spcBef>
              <a:spcAft>
                <a:spcPts val="1200"/>
              </a:spcAft>
            </a:pPr>
            <a:endParaRPr lang="fa-IR" kern="100" dirty="0">
              <a:latin typeface="Times New Roman" panose="02020603050405020304" pitchFamily="18" charset="0"/>
              <a:ea typeface="Calibri" panose="020F0502020204030204" pitchFamily="34" charset="0"/>
              <a:cs typeface="Arial" panose="020B0604020202020204" pitchFamily="34" charset="0"/>
            </a:endParaRPr>
          </a:p>
          <a:p>
            <a:pPr marL="0" algn="just" rtl="1">
              <a:lnSpc>
                <a:spcPct val="115000"/>
              </a:lnSpc>
              <a:spcBef>
                <a:spcPts val="0"/>
              </a:spcBef>
              <a:spcAft>
                <a:spcPts val="1200"/>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marL="0" algn="just" rtl="1">
              <a:lnSpc>
                <a:spcPct val="115000"/>
              </a:lnSpc>
              <a:spcBef>
                <a:spcPts val="0"/>
              </a:spcBef>
              <a:spcAft>
                <a:spcPts val="1200"/>
              </a:spcAft>
            </a:pPr>
            <a:r>
              <a:rPr lang="en-US" kern="100" dirty="0">
                <a:latin typeface="Times New Roman" panose="02020603050405020304" pitchFamily="18" charset="0"/>
                <a:ea typeface="Calibri" panose="020F0502020204030204" pitchFamily="34" charset="0"/>
                <a:cs typeface="B Nazanin"/>
              </a:rPr>
              <a:t>45.xy. Rob (14;21) (q10 ; q10)</a:t>
            </a:r>
            <a:endParaRPr lang="fa-IR" kern="100" dirty="0">
              <a:latin typeface="Times New Roman" panose="02020603050405020304" pitchFamily="18" charset="0"/>
              <a:ea typeface="Calibri" panose="020F0502020204030204" pitchFamily="34" charset="0"/>
              <a:cs typeface="B Nazanin"/>
            </a:endParaRPr>
          </a:p>
          <a:p>
            <a:pPr marL="0" indent="0" algn="just" rtl="1">
              <a:lnSpc>
                <a:spcPct val="115000"/>
              </a:lnSpc>
              <a:spcBef>
                <a:spcPts val="0"/>
              </a:spcBef>
              <a:spcAft>
                <a:spcPts val="1200"/>
              </a:spcAft>
              <a:buNone/>
            </a:pPr>
            <a:endParaRPr lang="en-US" kern="100" dirty="0">
              <a:latin typeface="Calibri" panose="020F0502020204030204" pitchFamily="34" charset="0"/>
              <a:ea typeface="Calibri" panose="020F0502020204030204" pitchFamily="34" charset="0"/>
              <a:cs typeface="Arial" panose="020B0604020202020204" pitchFamily="34" charset="0"/>
            </a:endParaRPr>
          </a:p>
          <a:p>
            <a:pPr marL="0" algn="just" rtl="1">
              <a:lnSpc>
                <a:spcPct val="115000"/>
              </a:lnSpc>
              <a:spcBef>
                <a:spcPts val="0"/>
              </a:spcBef>
              <a:spcAft>
                <a:spcPts val="1200"/>
              </a:spcAft>
            </a:pPr>
            <a:r>
              <a:rPr lang="fa-IR" kern="100" dirty="0">
                <a:solidFill>
                  <a:schemeClr val="accent6"/>
                </a:solidFill>
                <a:latin typeface="Times New Roman" panose="02020603050405020304" pitchFamily="18" charset="0"/>
              </a:rPr>
              <a:t>پس به احتمال زیاد علت سقط های مکرر و سقط در ازدواج قبلی آقا به علت این جابه جایی بوده است</a:t>
            </a:r>
            <a:endParaRPr lang="en-US" kern="100" dirty="0">
              <a:solidFill>
                <a:schemeClr val="accent6"/>
              </a:solidFill>
              <a:latin typeface="Times New Roman" panose="02020603050405020304" pitchFamily="18" charset="0"/>
            </a:endParaRPr>
          </a:p>
        </p:txBody>
      </p:sp>
    </p:spTree>
    <p:extLst>
      <p:ext uri="{BB962C8B-B14F-4D97-AF65-F5344CB8AC3E}">
        <p14:creationId xmlns:p14="http://schemas.microsoft.com/office/powerpoint/2010/main" val="1814056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964</TotalTime>
  <Words>854</Words>
  <Application>Microsoft Office PowerPoint</Application>
  <PresentationFormat>Custom</PresentationFormat>
  <Paragraphs>110</Paragraphs>
  <Slides>19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B Nazanin</vt:lpstr>
      <vt:lpstr>BookAntiqua</vt:lpstr>
      <vt:lpstr>Calibri</vt:lpstr>
      <vt:lpstr>Century Gothic</vt:lpstr>
      <vt:lpstr>Roboto</vt:lpstr>
      <vt:lpstr>Times New Roman</vt:lpstr>
      <vt:lpstr>Wingdings 3</vt:lpstr>
      <vt:lpstr>Office Theme</vt:lpstr>
      <vt:lpstr>Wisp</vt:lpstr>
      <vt:lpstr>Genetics of Implantation Failure</vt:lpstr>
      <vt:lpstr>PowerPoint Presentation</vt:lpstr>
      <vt:lpstr>OVERVIEW OF GENETIC FACTORS:</vt:lpstr>
      <vt:lpstr>PowerPoint Presentation</vt:lpstr>
      <vt:lpstr>Benefits and indications of PGT-A</vt:lpstr>
      <vt:lpstr>Case presentation</vt:lpstr>
      <vt:lpstr>SEMEN ANALYSIS </vt:lpstr>
      <vt:lpstr>Case presentation</vt:lpstr>
      <vt:lpstr>Case presentation</vt:lpstr>
      <vt:lpstr>45,xy,Rob(14;21)(q10;q10)</vt:lpstr>
      <vt:lpstr>PowerPoint Presentation</vt:lpstr>
      <vt:lpstr>PowerPoint Presentation</vt:lpstr>
      <vt:lpstr>PowerPoint Presentation</vt:lpstr>
      <vt:lpstr>46,xy,t(4;10)(q35;q11)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2023</dc:title>
  <dc:creator>nilo badakhshan</dc:creator>
  <cp:keywords>DAF7xQNPv4E,BAF5OLpsMwg</cp:keywords>
  <cp:lastModifiedBy>Shiraz1</cp:lastModifiedBy>
  <cp:revision>86</cp:revision>
  <dcterms:created xsi:type="dcterms:W3CDTF">2024-02-04T09:58:18Z</dcterms:created>
  <dcterms:modified xsi:type="dcterms:W3CDTF">2024-02-06T05:58:43Z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2024-02-04T00:00:00Z</vt:filetime>
  </property>
  <property fmtid="{D5CDD505-2E9C-101B-9397-08002B2CF9AE}" pid="3" name="Creator">
    <vt:lpwstr>Canva</vt:lpwstr>
  </property>
  <property fmtid="{D5CDD505-2E9C-101B-9397-08002B2CF9AE}" pid="4" name="LastSaved">
    <vt:filetime>2024-02-04T00:00:00Z</vt:filetime>
  </property>
  <property fmtid="{D5CDD505-2E9C-101B-9397-08002B2CF9AE}" pid="5" name="Producer">
    <vt:lpwstr>Canva</vt:lpwstr>
  </property>
</Properties>
</file>