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4"/>
  </p:notesMasterIdLst>
  <p:sldIdLst>
    <p:sldId id="290" r:id="rId2"/>
    <p:sldId id="291" r:id="rId3"/>
    <p:sldId id="262" r:id="rId4"/>
    <p:sldId id="283" r:id="rId5"/>
    <p:sldId id="257" r:id="rId6"/>
    <p:sldId id="285" r:id="rId7"/>
    <p:sldId id="284" r:id="rId8"/>
    <p:sldId id="266" r:id="rId9"/>
    <p:sldId id="287" r:id="rId10"/>
    <p:sldId id="269" r:id="rId11"/>
    <p:sldId id="286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7" d="100"/>
          <a:sy n="67" d="100"/>
        </p:scale>
        <p:origin x="300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1FB9D7-C393-477A-97E4-6289D794D5A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F10275-7251-41C4-AD1E-12118FD3E4C8}">
      <dgm:prSet custT="1"/>
      <dgm:spPr/>
      <dgm:t>
        <a:bodyPr/>
        <a:lstStyle/>
        <a:p>
          <a:r>
            <a:rPr lang="fa-IR" sz="3200" dirty="0"/>
            <a:t>اعضای پانل</a:t>
          </a:r>
          <a:r>
            <a:rPr lang="fa-IR" sz="5400" dirty="0"/>
            <a:t>:</a:t>
          </a:r>
          <a:endParaRPr lang="en-US" sz="5400" dirty="0"/>
        </a:p>
      </dgm:t>
    </dgm:pt>
    <dgm:pt modelId="{D56E9549-5825-42C0-9DF3-8F08CF896CFF}" type="parTrans" cxnId="{9D75824D-AEC9-4AD7-AD6D-40E44171570C}">
      <dgm:prSet/>
      <dgm:spPr/>
      <dgm:t>
        <a:bodyPr/>
        <a:lstStyle/>
        <a:p>
          <a:endParaRPr lang="en-US"/>
        </a:p>
      </dgm:t>
    </dgm:pt>
    <dgm:pt modelId="{65718E02-B5E4-422B-82D2-38FC98ACDF9D}" type="sibTrans" cxnId="{9D75824D-AEC9-4AD7-AD6D-40E44171570C}">
      <dgm:prSet/>
      <dgm:spPr/>
      <dgm:t>
        <a:bodyPr/>
        <a:lstStyle/>
        <a:p>
          <a:endParaRPr lang="en-US"/>
        </a:p>
      </dgm:t>
    </dgm:pt>
    <dgm:pt modelId="{3DB83512-7F2A-4992-8BB5-94F840809B8F}">
      <dgm:prSet custT="1"/>
      <dgm:spPr/>
      <dgm:t>
        <a:bodyPr/>
        <a:lstStyle/>
        <a:p>
          <a:r>
            <a:rPr lang="fa-IR" sz="2400" b="1" dirty="0"/>
            <a:t>دکتر آمنه کشاورزی – دکتر محمد حسین دباغ منش </a:t>
          </a:r>
        </a:p>
        <a:p>
          <a:r>
            <a:rPr lang="fa-IR" sz="2400" b="1" dirty="0"/>
            <a:t> دکتر پگاه کرامتی – دکتر سیروس رستمی  </a:t>
          </a:r>
        </a:p>
        <a:p>
          <a:r>
            <a:rPr lang="fa-IR" sz="2400" b="1" dirty="0"/>
            <a:t> دکتر محمد ابراهیم پارسانژاد</a:t>
          </a:r>
          <a:endParaRPr lang="en-US" sz="2400" b="1" dirty="0"/>
        </a:p>
      </dgm:t>
    </dgm:pt>
    <dgm:pt modelId="{E078950C-8AB0-4470-B51B-E451D73EE6F3}" type="parTrans" cxnId="{5E76478C-1F28-485A-8583-13C10477B7B9}">
      <dgm:prSet/>
      <dgm:spPr/>
      <dgm:t>
        <a:bodyPr/>
        <a:lstStyle/>
        <a:p>
          <a:endParaRPr lang="en-US"/>
        </a:p>
      </dgm:t>
    </dgm:pt>
    <dgm:pt modelId="{996CCAA8-971F-4098-8AE7-3968D33FF59F}" type="sibTrans" cxnId="{5E76478C-1F28-485A-8583-13C10477B7B9}">
      <dgm:prSet/>
      <dgm:spPr/>
      <dgm:t>
        <a:bodyPr/>
        <a:lstStyle/>
        <a:p>
          <a:endParaRPr lang="en-US"/>
        </a:p>
      </dgm:t>
    </dgm:pt>
    <dgm:pt modelId="{BD5A518E-7DC5-4607-9989-0C2E72776D42}" type="pres">
      <dgm:prSet presAssocID="{A41FB9D7-C393-477A-97E4-6289D794D5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C9AF537-12E4-48BD-8D83-5F83D4E3E386}" type="pres">
      <dgm:prSet presAssocID="{F6F10275-7251-41C4-AD1E-12118FD3E4C8}" presName="hierRoot1" presStyleCnt="0">
        <dgm:presLayoutVars>
          <dgm:hierBranch val="init"/>
        </dgm:presLayoutVars>
      </dgm:prSet>
      <dgm:spPr/>
    </dgm:pt>
    <dgm:pt modelId="{8A3231CA-CF96-48C6-A892-2AA5C648E6D4}" type="pres">
      <dgm:prSet presAssocID="{F6F10275-7251-41C4-AD1E-12118FD3E4C8}" presName="rootComposite1" presStyleCnt="0"/>
      <dgm:spPr/>
    </dgm:pt>
    <dgm:pt modelId="{1879ED3E-F6F7-426E-BA3C-8419F8184198}" type="pres">
      <dgm:prSet presAssocID="{F6F10275-7251-41C4-AD1E-12118FD3E4C8}" presName="rootText1" presStyleLbl="node0" presStyleIdx="0" presStyleCnt="2">
        <dgm:presLayoutVars>
          <dgm:chPref val="3"/>
        </dgm:presLayoutVars>
      </dgm:prSet>
      <dgm:spPr/>
    </dgm:pt>
    <dgm:pt modelId="{2D3B3A43-019A-45AE-ADF1-D2373FF56763}" type="pres">
      <dgm:prSet presAssocID="{F6F10275-7251-41C4-AD1E-12118FD3E4C8}" presName="rootConnector1" presStyleLbl="node1" presStyleIdx="0" presStyleCnt="0"/>
      <dgm:spPr/>
    </dgm:pt>
    <dgm:pt modelId="{B1BD5C53-584A-4648-A3AE-CB72C6A65C71}" type="pres">
      <dgm:prSet presAssocID="{F6F10275-7251-41C4-AD1E-12118FD3E4C8}" presName="hierChild2" presStyleCnt="0"/>
      <dgm:spPr/>
    </dgm:pt>
    <dgm:pt modelId="{C6D50AAB-37CA-45A8-8636-0DFC3786ABF7}" type="pres">
      <dgm:prSet presAssocID="{F6F10275-7251-41C4-AD1E-12118FD3E4C8}" presName="hierChild3" presStyleCnt="0"/>
      <dgm:spPr/>
    </dgm:pt>
    <dgm:pt modelId="{39BD9AD9-D78C-46D3-89FF-9BB65EC029F5}" type="pres">
      <dgm:prSet presAssocID="{3DB83512-7F2A-4992-8BB5-94F840809B8F}" presName="hierRoot1" presStyleCnt="0">
        <dgm:presLayoutVars>
          <dgm:hierBranch val="init"/>
        </dgm:presLayoutVars>
      </dgm:prSet>
      <dgm:spPr/>
    </dgm:pt>
    <dgm:pt modelId="{7F18E620-F7A9-469C-BB80-14527F5530D9}" type="pres">
      <dgm:prSet presAssocID="{3DB83512-7F2A-4992-8BB5-94F840809B8F}" presName="rootComposite1" presStyleCnt="0"/>
      <dgm:spPr/>
    </dgm:pt>
    <dgm:pt modelId="{38FE5EF4-C19E-4684-B729-5F05AC35013D}" type="pres">
      <dgm:prSet presAssocID="{3DB83512-7F2A-4992-8BB5-94F840809B8F}" presName="rootText1" presStyleLbl="node0" presStyleIdx="1" presStyleCnt="2" custScaleX="191804">
        <dgm:presLayoutVars>
          <dgm:chPref val="3"/>
        </dgm:presLayoutVars>
      </dgm:prSet>
      <dgm:spPr/>
    </dgm:pt>
    <dgm:pt modelId="{BD68D8F9-0078-4F89-91B9-C2A795067BE5}" type="pres">
      <dgm:prSet presAssocID="{3DB83512-7F2A-4992-8BB5-94F840809B8F}" presName="rootConnector1" presStyleLbl="node1" presStyleIdx="0" presStyleCnt="0"/>
      <dgm:spPr/>
    </dgm:pt>
    <dgm:pt modelId="{CF9C7CD7-D47B-437E-A19E-3BABD5029CA3}" type="pres">
      <dgm:prSet presAssocID="{3DB83512-7F2A-4992-8BB5-94F840809B8F}" presName="hierChild2" presStyleCnt="0"/>
      <dgm:spPr/>
    </dgm:pt>
    <dgm:pt modelId="{CA7CBC78-9CE1-46E6-A503-07B31FE139E0}" type="pres">
      <dgm:prSet presAssocID="{3DB83512-7F2A-4992-8BB5-94F840809B8F}" presName="hierChild3" presStyleCnt="0"/>
      <dgm:spPr/>
    </dgm:pt>
  </dgm:ptLst>
  <dgm:cxnLst>
    <dgm:cxn modelId="{45FBC300-C5FC-4619-8045-E06C278A00FB}" type="presOf" srcId="{3DB83512-7F2A-4992-8BB5-94F840809B8F}" destId="{38FE5EF4-C19E-4684-B729-5F05AC35013D}" srcOrd="0" destOrd="0" presId="urn:microsoft.com/office/officeart/2009/3/layout/HorizontalOrganizationChart"/>
    <dgm:cxn modelId="{9D75824D-AEC9-4AD7-AD6D-40E44171570C}" srcId="{A41FB9D7-C393-477A-97E4-6289D794D5A9}" destId="{F6F10275-7251-41C4-AD1E-12118FD3E4C8}" srcOrd="0" destOrd="0" parTransId="{D56E9549-5825-42C0-9DF3-8F08CF896CFF}" sibTransId="{65718E02-B5E4-422B-82D2-38FC98ACDF9D}"/>
    <dgm:cxn modelId="{5E76478C-1F28-485A-8583-13C10477B7B9}" srcId="{A41FB9D7-C393-477A-97E4-6289D794D5A9}" destId="{3DB83512-7F2A-4992-8BB5-94F840809B8F}" srcOrd="1" destOrd="0" parTransId="{E078950C-8AB0-4470-B51B-E451D73EE6F3}" sibTransId="{996CCAA8-971F-4098-8AE7-3968D33FF59F}"/>
    <dgm:cxn modelId="{02F76CA3-B14B-4592-BAE7-FDE76DAB79DA}" type="presOf" srcId="{F6F10275-7251-41C4-AD1E-12118FD3E4C8}" destId="{1879ED3E-F6F7-426E-BA3C-8419F8184198}" srcOrd="0" destOrd="0" presId="urn:microsoft.com/office/officeart/2009/3/layout/HorizontalOrganizationChart"/>
    <dgm:cxn modelId="{460F07EE-B899-44B6-82FF-33CD095367FC}" type="presOf" srcId="{3DB83512-7F2A-4992-8BB5-94F840809B8F}" destId="{BD68D8F9-0078-4F89-91B9-C2A795067BE5}" srcOrd="1" destOrd="0" presId="urn:microsoft.com/office/officeart/2009/3/layout/HorizontalOrganizationChart"/>
    <dgm:cxn modelId="{9790C6F6-BD29-4BD9-B1B4-49D6B0977AE9}" type="presOf" srcId="{A41FB9D7-C393-477A-97E4-6289D794D5A9}" destId="{BD5A518E-7DC5-4607-9989-0C2E72776D42}" srcOrd="0" destOrd="0" presId="urn:microsoft.com/office/officeart/2009/3/layout/HorizontalOrganizationChart"/>
    <dgm:cxn modelId="{2D4FEDFF-8554-4C25-A117-A1544B90F394}" type="presOf" srcId="{F6F10275-7251-41C4-AD1E-12118FD3E4C8}" destId="{2D3B3A43-019A-45AE-ADF1-D2373FF56763}" srcOrd="1" destOrd="0" presId="urn:microsoft.com/office/officeart/2009/3/layout/HorizontalOrganizationChart"/>
    <dgm:cxn modelId="{49740BD2-95A1-4880-B23B-BAE26B297848}" type="presParOf" srcId="{BD5A518E-7DC5-4607-9989-0C2E72776D42}" destId="{1C9AF537-12E4-48BD-8D83-5F83D4E3E386}" srcOrd="0" destOrd="0" presId="urn:microsoft.com/office/officeart/2009/3/layout/HorizontalOrganizationChart"/>
    <dgm:cxn modelId="{15FEE697-3630-46AF-8C9C-B2468058DE80}" type="presParOf" srcId="{1C9AF537-12E4-48BD-8D83-5F83D4E3E386}" destId="{8A3231CA-CF96-48C6-A892-2AA5C648E6D4}" srcOrd="0" destOrd="0" presId="urn:microsoft.com/office/officeart/2009/3/layout/HorizontalOrganizationChart"/>
    <dgm:cxn modelId="{A051272B-B47A-4F89-9460-900A08AF9100}" type="presParOf" srcId="{8A3231CA-CF96-48C6-A892-2AA5C648E6D4}" destId="{1879ED3E-F6F7-426E-BA3C-8419F8184198}" srcOrd="0" destOrd="0" presId="urn:microsoft.com/office/officeart/2009/3/layout/HorizontalOrganizationChart"/>
    <dgm:cxn modelId="{282EFABC-7742-41BB-BE2F-95048FDFD57F}" type="presParOf" srcId="{8A3231CA-CF96-48C6-A892-2AA5C648E6D4}" destId="{2D3B3A43-019A-45AE-ADF1-D2373FF56763}" srcOrd="1" destOrd="0" presId="urn:microsoft.com/office/officeart/2009/3/layout/HorizontalOrganizationChart"/>
    <dgm:cxn modelId="{0EB4F92E-017A-49C0-92B9-81F3D453C999}" type="presParOf" srcId="{1C9AF537-12E4-48BD-8D83-5F83D4E3E386}" destId="{B1BD5C53-584A-4648-A3AE-CB72C6A65C71}" srcOrd="1" destOrd="0" presId="urn:microsoft.com/office/officeart/2009/3/layout/HorizontalOrganizationChart"/>
    <dgm:cxn modelId="{268D4D19-3B4B-4010-807D-9D425DF1D5E1}" type="presParOf" srcId="{1C9AF537-12E4-48BD-8D83-5F83D4E3E386}" destId="{C6D50AAB-37CA-45A8-8636-0DFC3786ABF7}" srcOrd="2" destOrd="0" presId="urn:microsoft.com/office/officeart/2009/3/layout/HorizontalOrganizationChart"/>
    <dgm:cxn modelId="{D7C5EB58-8CC3-44CC-BE5E-67A63563CB4B}" type="presParOf" srcId="{BD5A518E-7DC5-4607-9989-0C2E72776D42}" destId="{39BD9AD9-D78C-46D3-89FF-9BB65EC029F5}" srcOrd="1" destOrd="0" presId="urn:microsoft.com/office/officeart/2009/3/layout/HorizontalOrganizationChart"/>
    <dgm:cxn modelId="{4DE55141-CD9C-4562-AB1E-EC82101CDDD2}" type="presParOf" srcId="{39BD9AD9-D78C-46D3-89FF-9BB65EC029F5}" destId="{7F18E620-F7A9-469C-BB80-14527F5530D9}" srcOrd="0" destOrd="0" presId="urn:microsoft.com/office/officeart/2009/3/layout/HorizontalOrganizationChart"/>
    <dgm:cxn modelId="{540F5B04-AD54-4FD7-B742-B2832BB7D9F9}" type="presParOf" srcId="{7F18E620-F7A9-469C-BB80-14527F5530D9}" destId="{38FE5EF4-C19E-4684-B729-5F05AC35013D}" srcOrd="0" destOrd="0" presId="urn:microsoft.com/office/officeart/2009/3/layout/HorizontalOrganizationChart"/>
    <dgm:cxn modelId="{E0EB0B3C-B78D-4F1A-83E3-6343713FB8F1}" type="presParOf" srcId="{7F18E620-F7A9-469C-BB80-14527F5530D9}" destId="{BD68D8F9-0078-4F89-91B9-C2A795067BE5}" srcOrd="1" destOrd="0" presId="urn:microsoft.com/office/officeart/2009/3/layout/HorizontalOrganizationChart"/>
    <dgm:cxn modelId="{E749860E-F170-4ECB-A54B-C60C55714CD8}" type="presParOf" srcId="{39BD9AD9-D78C-46D3-89FF-9BB65EC029F5}" destId="{CF9C7CD7-D47B-437E-A19E-3BABD5029CA3}" srcOrd="1" destOrd="0" presId="urn:microsoft.com/office/officeart/2009/3/layout/HorizontalOrganizationChart"/>
    <dgm:cxn modelId="{92F1E755-8E3E-48B2-9CDE-6F1C60F71271}" type="presParOf" srcId="{39BD9AD9-D78C-46D3-89FF-9BB65EC029F5}" destId="{CA7CBC78-9CE1-46E6-A503-07B31FE139E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460207-4D65-425F-B0E7-9EFCD92C398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F8060F-071A-42C9-BAEB-A2373A1154FC}">
      <dgm:prSet custT="1"/>
      <dgm:spPr/>
      <dgm:t>
        <a:bodyPr/>
        <a:lstStyle/>
        <a:p>
          <a:r>
            <a:rPr lang="en-GB" sz="2400" b="1" dirty="0">
              <a:solidFill>
                <a:schemeClr val="tx1"/>
              </a:solidFill>
            </a:rPr>
            <a:t>Serum testosterone and LH levels: elevated</a:t>
          </a:r>
          <a:r>
            <a:rPr lang="en-GB" sz="2000" b="1" dirty="0">
              <a:solidFill>
                <a:schemeClr val="tx1"/>
              </a:solidFill>
            </a:rPr>
            <a:t> </a:t>
          </a:r>
          <a:endParaRPr lang="en-US" sz="2000" b="1" dirty="0">
            <a:solidFill>
              <a:schemeClr val="tx1"/>
            </a:solidFill>
          </a:endParaRPr>
        </a:p>
      </dgm:t>
    </dgm:pt>
    <dgm:pt modelId="{F3EDA66F-D7E2-4920-A0D8-7AF3FB7EF26D}" type="parTrans" cxnId="{B9F61843-A71E-4462-A32F-566DDDAD87BD}">
      <dgm:prSet/>
      <dgm:spPr/>
      <dgm:t>
        <a:bodyPr/>
        <a:lstStyle/>
        <a:p>
          <a:endParaRPr lang="en-US"/>
        </a:p>
      </dgm:t>
    </dgm:pt>
    <dgm:pt modelId="{AA96F254-531D-40B6-80E8-BA20EE0F8677}" type="sibTrans" cxnId="{B9F61843-A71E-4462-A32F-566DDDAD87BD}">
      <dgm:prSet/>
      <dgm:spPr/>
      <dgm:t>
        <a:bodyPr/>
        <a:lstStyle/>
        <a:p>
          <a:endParaRPr lang="en-US"/>
        </a:p>
      </dgm:t>
    </dgm:pt>
    <dgm:pt modelId="{3A017379-D4A1-458B-B590-EB5CB7555FE3}">
      <dgm:prSet custT="1"/>
      <dgm:spPr/>
      <dgm:t>
        <a:bodyPr/>
        <a:lstStyle/>
        <a:p>
          <a:r>
            <a:rPr lang="en-GB" sz="2400" b="1" dirty="0">
              <a:solidFill>
                <a:schemeClr val="tx1"/>
              </a:solidFill>
            </a:rPr>
            <a:t>FSH, </a:t>
          </a:r>
          <a:r>
            <a:rPr lang="en-GB" sz="2400" b="1" dirty="0" err="1">
              <a:solidFill>
                <a:schemeClr val="tx1"/>
              </a:solidFill>
            </a:rPr>
            <a:t>estradiol</a:t>
          </a:r>
          <a:r>
            <a:rPr lang="en-US" sz="2400" b="1" dirty="0">
              <a:solidFill>
                <a:schemeClr val="tx1"/>
              </a:solidFill>
            </a:rPr>
            <a:t>e</a:t>
          </a:r>
          <a:r>
            <a:rPr lang="en-GB" sz="2400" b="1" dirty="0">
              <a:solidFill>
                <a:schemeClr val="tx1"/>
              </a:solidFill>
            </a:rPr>
            <a:t>, and 17-OH progesterone levels: normal</a:t>
          </a:r>
          <a:endParaRPr lang="en-US" sz="2400" b="1" dirty="0">
            <a:solidFill>
              <a:schemeClr val="tx1"/>
            </a:solidFill>
          </a:endParaRPr>
        </a:p>
      </dgm:t>
    </dgm:pt>
    <dgm:pt modelId="{13E749AB-C047-486F-B429-34580BBA0E10}" type="parTrans" cxnId="{778776D0-6322-4E0C-8B56-59EF80DA38FE}">
      <dgm:prSet/>
      <dgm:spPr/>
      <dgm:t>
        <a:bodyPr/>
        <a:lstStyle/>
        <a:p>
          <a:endParaRPr lang="en-US"/>
        </a:p>
      </dgm:t>
    </dgm:pt>
    <dgm:pt modelId="{05BF826D-1B3D-4E9C-B862-CE0D2CA7DF3B}" type="sibTrans" cxnId="{778776D0-6322-4E0C-8B56-59EF80DA38FE}">
      <dgm:prSet/>
      <dgm:spPr/>
      <dgm:t>
        <a:bodyPr/>
        <a:lstStyle/>
        <a:p>
          <a:endParaRPr lang="en-US"/>
        </a:p>
      </dgm:t>
    </dgm:pt>
    <dgm:pt modelId="{13EF574B-42A2-4FC2-BD0E-43630D410583}">
      <dgm:prSet custT="1"/>
      <dgm:spPr/>
      <dgm:t>
        <a:bodyPr/>
        <a:lstStyle/>
        <a:p>
          <a:r>
            <a:rPr lang="en-GB" sz="2400" b="1" dirty="0">
              <a:solidFill>
                <a:schemeClr val="tx1"/>
              </a:solidFill>
            </a:rPr>
            <a:t>TSH, free thyroxine, prolactin, and 24-h free urinary cortisol: normal </a:t>
          </a:r>
          <a:endParaRPr lang="en-US" sz="2400" b="1" dirty="0">
            <a:solidFill>
              <a:schemeClr val="tx1"/>
            </a:solidFill>
          </a:endParaRPr>
        </a:p>
      </dgm:t>
    </dgm:pt>
    <dgm:pt modelId="{0EA3B847-61EA-4357-AE66-80C2DD15B7F1}" type="parTrans" cxnId="{9AEAE8F7-8157-4844-97D3-27EC5A0A209B}">
      <dgm:prSet/>
      <dgm:spPr/>
      <dgm:t>
        <a:bodyPr/>
        <a:lstStyle/>
        <a:p>
          <a:endParaRPr lang="en-US"/>
        </a:p>
      </dgm:t>
    </dgm:pt>
    <dgm:pt modelId="{A8E9DD46-32B1-4A02-9405-4AC28FBB6AA9}" type="sibTrans" cxnId="{9AEAE8F7-8157-4844-97D3-27EC5A0A209B}">
      <dgm:prSet/>
      <dgm:spPr/>
      <dgm:t>
        <a:bodyPr/>
        <a:lstStyle/>
        <a:p>
          <a:endParaRPr lang="en-US"/>
        </a:p>
      </dgm:t>
    </dgm:pt>
    <dgm:pt modelId="{F87A23D0-50C3-4E76-90E8-75F21C39DEAB}">
      <dgm:prSet custT="1"/>
      <dgm:spPr/>
      <dgm:t>
        <a:bodyPr/>
        <a:lstStyle/>
        <a:p>
          <a:r>
            <a:rPr lang="en-GB" sz="2400" b="1" dirty="0">
              <a:solidFill>
                <a:schemeClr val="tx1"/>
              </a:solidFill>
            </a:rPr>
            <a:t>Serum transaminases and creatine: normal </a:t>
          </a:r>
          <a:endParaRPr lang="en-US" sz="2400" b="1" dirty="0">
            <a:solidFill>
              <a:schemeClr val="tx1"/>
            </a:solidFill>
          </a:endParaRPr>
        </a:p>
      </dgm:t>
    </dgm:pt>
    <dgm:pt modelId="{5FC3823C-ADF7-4753-B81F-6C7CC4B77ACD}" type="parTrans" cxnId="{22D26D94-29CC-400C-8BCB-0597C4712A55}">
      <dgm:prSet/>
      <dgm:spPr/>
      <dgm:t>
        <a:bodyPr/>
        <a:lstStyle/>
        <a:p>
          <a:endParaRPr lang="en-US"/>
        </a:p>
      </dgm:t>
    </dgm:pt>
    <dgm:pt modelId="{8C88818C-9033-4958-9975-25D7376C978A}" type="sibTrans" cxnId="{22D26D94-29CC-400C-8BCB-0597C4712A55}">
      <dgm:prSet/>
      <dgm:spPr/>
      <dgm:t>
        <a:bodyPr/>
        <a:lstStyle/>
        <a:p>
          <a:endParaRPr lang="en-US"/>
        </a:p>
      </dgm:t>
    </dgm:pt>
    <dgm:pt modelId="{95FB7328-5B90-4E2A-948C-EA173EDC90F8}">
      <dgm:prSet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</a:rPr>
            <a:t>Slightly elevated FBS with an abnormal increase during an OGTT, indicating impaired glucose tolerance. Also had severe hyperinsulinemia throughout the test</a:t>
          </a:r>
          <a:endParaRPr lang="en-US" sz="2000" b="1" dirty="0">
            <a:solidFill>
              <a:schemeClr val="tx1"/>
            </a:solidFill>
          </a:endParaRPr>
        </a:p>
      </dgm:t>
    </dgm:pt>
    <dgm:pt modelId="{EA94859B-6481-4A98-8AB6-1E28A7A13024}" type="parTrans" cxnId="{E9304B51-5DDE-4393-84DC-A13761C1EDE5}">
      <dgm:prSet/>
      <dgm:spPr/>
      <dgm:t>
        <a:bodyPr/>
        <a:lstStyle/>
        <a:p>
          <a:endParaRPr lang="en-US"/>
        </a:p>
      </dgm:t>
    </dgm:pt>
    <dgm:pt modelId="{6F15381C-7E38-4829-A98E-BB720C1D9F36}" type="sibTrans" cxnId="{E9304B51-5DDE-4393-84DC-A13761C1EDE5}">
      <dgm:prSet/>
      <dgm:spPr/>
      <dgm:t>
        <a:bodyPr/>
        <a:lstStyle/>
        <a:p>
          <a:endParaRPr lang="en-US"/>
        </a:p>
      </dgm:t>
    </dgm:pt>
    <dgm:pt modelId="{672E3840-F56B-4030-AA92-5FDC85C44F77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Serum lipid profile: abnormal (elevated total cholesterol, LDL, triglycerides levels, and low HDL levels respectively)</a:t>
          </a:r>
          <a:endParaRPr lang="en-US" b="1" dirty="0">
            <a:solidFill>
              <a:schemeClr val="tx1"/>
            </a:solidFill>
          </a:endParaRPr>
        </a:p>
      </dgm:t>
    </dgm:pt>
    <dgm:pt modelId="{4C09E0A5-12D2-4847-8D40-FB13B6EF8F20}" type="parTrans" cxnId="{BDE0A072-81DD-4B26-9FDB-DF321B831810}">
      <dgm:prSet/>
      <dgm:spPr/>
      <dgm:t>
        <a:bodyPr/>
        <a:lstStyle/>
        <a:p>
          <a:endParaRPr lang="en-US"/>
        </a:p>
      </dgm:t>
    </dgm:pt>
    <dgm:pt modelId="{0DEDAA67-7E11-44AE-975A-980B53CE4B16}" type="sibTrans" cxnId="{BDE0A072-81DD-4B26-9FDB-DF321B831810}">
      <dgm:prSet/>
      <dgm:spPr/>
      <dgm:t>
        <a:bodyPr/>
        <a:lstStyle/>
        <a:p>
          <a:endParaRPr lang="en-US"/>
        </a:p>
      </dgm:t>
    </dgm:pt>
    <dgm:pt modelId="{F828B4A2-4E02-43B5-A68E-5667A5CCA79B}">
      <dgm:prSet custT="1"/>
      <dgm:spPr/>
      <dgm:t>
        <a:bodyPr/>
        <a:lstStyle/>
        <a:p>
          <a:r>
            <a:rPr lang="en-GB" sz="2400" b="1" dirty="0">
              <a:solidFill>
                <a:schemeClr val="tx1"/>
              </a:solidFill>
            </a:rPr>
            <a:t>Pelvic ultrasound: Bilateral polycystic ovaries</a:t>
          </a:r>
          <a:endParaRPr lang="en-US" sz="2400" b="1" dirty="0">
            <a:solidFill>
              <a:schemeClr val="tx1"/>
            </a:solidFill>
          </a:endParaRPr>
        </a:p>
      </dgm:t>
    </dgm:pt>
    <dgm:pt modelId="{6F7A6132-2510-4E18-8DD3-436643B4686D}" type="parTrans" cxnId="{329B6837-F7A3-4F74-B4FA-A21DA58BBCF9}">
      <dgm:prSet/>
      <dgm:spPr/>
      <dgm:t>
        <a:bodyPr/>
        <a:lstStyle/>
        <a:p>
          <a:endParaRPr lang="en-US"/>
        </a:p>
      </dgm:t>
    </dgm:pt>
    <dgm:pt modelId="{B3797653-1020-4063-A12A-B20B03B03D15}" type="sibTrans" cxnId="{329B6837-F7A3-4F74-B4FA-A21DA58BBCF9}">
      <dgm:prSet/>
      <dgm:spPr/>
      <dgm:t>
        <a:bodyPr/>
        <a:lstStyle/>
        <a:p>
          <a:endParaRPr lang="en-US"/>
        </a:p>
      </dgm:t>
    </dgm:pt>
    <dgm:pt modelId="{7FDFCEEE-1E22-4830-B549-D4F864735C06}" type="pres">
      <dgm:prSet presAssocID="{58460207-4D65-425F-B0E7-9EFCD92C3988}" presName="diagram" presStyleCnt="0">
        <dgm:presLayoutVars>
          <dgm:dir/>
          <dgm:resizeHandles val="exact"/>
        </dgm:presLayoutVars>
      </dgm:prSet>
      <dgm:spPr/>
    </dgm:pt>
    <dgm:pt modelId="{13D862E6-49FF-4FBC-B8A9-A164AE8AA5B1}" type="pres">
      <dgm:prSet presAssocID="{D8F8060F-071A-42C9-BAEB-A2373A1154FC}" presName="node" presStyleLbl="node1" presStyleIdx="0" presStyleCnt="7">
        <dgm:presLayoutVars>
          <dgm:bulletEnabled val="1"/>
        </dgm:presLayoutVars>
      </dgm:prSet>
      <dgm:spPr/>
    </dgm:pt>
    <dgm:pt modelId="{39AD8D53-379A-45B1-B124-A56F52B86C22}" type="pres">
      <dgm:prSet presAssocID="{AA96F254-531D-40B6-80E8-BA20EE0F8677}" presName="sibTrans" presStyleCnt="0"/>
      <dgm:spPr/>
    </dgm:pt>
    <dgm:pt modelId="{BAF1739B-EE5B-45DD-BA6C-3AE53B7731CD}" type="pres">
      <dgm:prSet presAssocID="{3A017379-D4A1-458B-B590-EB5CB7555FE3}" presName="node" presStyleLbl="node1" presStyleIdx="1" presStyleCnt="7">
        <dgm:presLayoutVars>
          <dgm:bulletEnabled val="1"/>
        </dgm:presLayoutVars>
      </dgm:prSet>
      <dgm:spPr/>
    </dgm:pt>
    <dgm:pt modelId="{49F81A29-2370-4A76-AE8B-2B40B98E53CA}" type="pres">
      <dgm:prSet presAssocID="{05BF826D-1B3D-4E9C-B862-CE0D2CA7DF3B}" presName="sibTrans" presStyleCnt="0"/>
      <dgm:spPr/>
    </dgm:pt>
    <dgm:pt modelId="{AB9BD98B-56C1-47C3-8FAB-03DA1CED3EF8}" type="pres">
      <dgm:prSet presAssocID="{13EF574B-42A2-4FC2-BD0E-43630D410583}" presName="node" presStyleLbl="node1" presStyleIdx="2" presStyleCnt="7">
        <dgm:presLayoutVars>
          <dgm:bulletEnabled val="1"/>
        </dgm:presLayoutVars>
      </dgm:prSet>
      <dgm:spPr/>
    </dgm:pt>
    <dgm:pt modelId="{5904D78C-8EE0-42A9-BF15-CCEE0DFF23D5}" type="pres">
      <dgm:prSet presAssocID="{A8E9DD46-32B1-4A02-9405-4AC28FBB6AA9}" presName="sibTrans" presStyleCnt="0"/>
      <dgm:spPr/>
    </dgm:pt>
    <dgm:pt modelId="{9276A943-E5AB-4EE0-A846-90CFDC5C2E06}" type="pres">
      <dgm:prSet presAssocID="{F87A23D0-50C3-4E76-90E8-75F21C39DEAB}" presName="node" presStyleLbl="node1" presStyleIdx="3" presStyleCnt="7">
        <dgm:presLayoutVars>
          <dgm:bulletEnabled val="1"/>
        </dgm:presLayoutVars>
      </dgm:prSet>
      <dgm:spPr/>
    </dgm:pt>
    <dgm:pt modelId="{27EBA0D7-80CB-4B56-B9AF-F4E996C68A50}" type="pres">
      <dgm:prSet presAssocID="{8C88818C-9033-4958-9975-25D7376C978A}" presName="sibTrans" presStyleCnt="0"/>
      <dgm:spPr/>
    </dgm:pt>
    <dgm:pt modelId="{5229FC84-D25F-4210-8413-56D95A17A9DE}" type="pres">
      <dgm:prSet presAssocID="{95FB7328-5B90-4E2A-948C-EA173EDC90F8}" presName="node" presStyleLbl="node1" presStyleIdx="4" presStyleCnt="7">
        <dgm:presLayoutVars>
          <dgm:bulletEnabled val="1"/>
        </dgm:presLayoutVars>
      </dgm:prSet>
      <dgm:spPr/>
    </dgm:pt>
    <dgm:pt modelId="{34924FC7-4396-487B-8679-5ED65DA85DF7}" type="pres">
      <dgm:prSet presAssocID="{6F15381C-7E38-4829-A98E-BB720C1D9F36}" presName="sibTrans" presStyleCnt="0"/>
      <dgm:spPr/>
    </dgm:pt>
    <dgm:pt modelId="{28209635-F52D-4129-A009-B9D6E56E1781}" type="pres">
      <dgm:prSet presAssocID="{672E3840-F56B-4030-AA92-5FDC85C44F77}" presName="node" presStyleLbl="node1" presStyleIdx="5" presStyleCnt="7">
        <dgm:presLayoutVars>
          <dgm:bulletEnabled val="1"/>
        </dgm:presLayoutVars>
      </dgm:prSet>
      <dgm:spPr/>
    </dgm:pt>
    <dgm:pt modelId="{376D185F-C3F6-46F6-BFB0-E78B05798128}" type="pres">
      <dgm:prSet presAssocID="{0DEDAA67-7E11-44AE-975A-980B53CE4B16}" presName="sibTrans" presStyleCnt="0"/>
      <dgm:spPr/>
    </dgm:pt>
    <dgm:pt modelId="{5C20204C-7083-4915-A6C8-DADA839EE077}" type="pres">
      <dgm:prSet presAssocID="{F828B4A2-4E02-43B5-A68E-5667A5CCA79B}" presName="node" presStyleLbl="node1" presStyleIdx="6" presStyleCnt="7" custLinFactNeighborX="620">
        <dgm:presLayoutVars>
          <dgm:bulletEnabled val="1"/>
        </dgm:presLayoutVars>
      </dgm:prSet>
      <dgm:spPr/>
    </dgm:pt>
  </dgm:ptLst>
  <dgm:cxnLst>
    <dgm:cxn modelId="{9391970C-3354-4A7D-AA12-A9BCF13B405A}" type="presOf" srcId="{D8F8060F-071A-42C9-BAEB-A2373A1154FC}" destId="{13D862E6-49FF-4FBC-B8A9-A164AE8AA5B1}" srcOrd="0" destOrd="0" presId="urn:microsoft.com/office/officeart/2005/8/layout/default"/>
    <dgm:cxn modelId="{84699213-683D-4CDC-B4A1-8C1C584C8E04}" type="presOf" srcId="{58460207-4D65-425F-B0E7-9EFCD92C3988}" destId="{7FDFCEEE-1E22-4830-B549-D4F864735C06}" srcOrd="0" destOrd="0" presId="urn:microsoft.com/office/officeart/2005/8/layout/default"/>
    <dgm:cxn modelId="{B48B4E2F-1E91-42C4-B6AE-26AE931FA408}" type="presOf" srcId="{672E3840-F56B-4030-AA92-5FDC85C44F77}" destId="{28209635-F52D-4129-A009-B9D6E56E1781}" srcOrd="0" destOrd="0" presId="urn:microsoft.com/office/officeart/2005/8/layout/default"/>
    <dgm:cxn modelId="{329B6837-F7A3-4F74-B4FA-A21DA58BBCF9}" srcId="{58460207-4D65-425F-B0E7-9EFCD92C3988}" destId="{F828B4A2-4E02-43B5-A68E-5667A5CCA79B}" srcOrd="6" destOrd="0" parTransId="{6F7A6132-2510-4E18-8DD3-436643B4686D}" sibTransId="{B3797653-1020-4063-A12A-B20B03B03D15}"/>
    <dgm:cxn modelId="{B9F61843-A71E-4462-A32F-566DDDAD87BD}" srcId="{58460207-4D65-425F-B0E7-9EFCD92C3988}" destId="{D8F8060F-071A-42C9-BAEB-A2373A1154FC}" srcOrd="0" destOrd="0" parTransId="{F3EDA66F-D7E2-4920-A0D8-7AF3FB7EF26D}" sibTransId="{AA96F254-531D-40B6-80E8-BA20EE0F8677}"/>
    <dgm:cxn modelId="{08BF414D-99FD-4877-B436-612DFC37E4C3}" type="presOf" srcId="{F87A23D0-50C3-4E76-90E8-75F21C39DEAB}" destId="{9276A943-E5AB-4EE0-A846-90CFDC5C2E06}" srcOrd="0" destOrd="0" presId="urn:microsoft.com/office/officeart/2005/8/layout/default"/>
    <dgm:cxn modelId="{E9304B51-5DDE-4393-84DC-A13761C1EDE5}" srcId="{58460207-4D65-425F-B0E7-9EFCD92C3988}" destId="{95FB7328-5B90-4E2A-948C-EA173EDC90F8}" srcOrd="4" destOrd="0" parTransId="{EA94859B-6481-4A98-8AB6-1E28A7A13024}" sibTransId="{6F15381C-7E38-4829-A98E-BB720C1D9F36}"/>
    <dgm:cxn modelId="{BDE0A072-81DD-4B26-9FDB-DF321B831810}" srcId="{58460207-4D65-425F-B0E7-9EFCD92C3988}" destId="{672E3840-F56B-4030-AA92-5FDC85C44F77}" srcOrd="5" destOrd="0" parTransId="{4C09E0A5-12D2-4847-8D40-FB13B6EF8F20}" sibTransId="{0DEDAA67-7E11-44AE-975A-980B53CE4B16}"/>
    <dgm:cxn modelId="{2FBA6254-1176-42B5-819A-F50513E35032}" type="presOf" srcId="{3A017379-D4A1-458B-B590-EB5CB7555FE3}" destId="{BAF1739B-EE5B-45DD-BA6C-3AE53B7731CD}" srcOrd="0" destOrd="0" presId="urn:microsoft.com/office/officeart/2005/8/layout/default"/>
    <dgm:cxn modelId="{7E556C83-019C-4A11-8C4B-5518C435B28A}" type="presOf" srcId="{13EF574B-42A2-4FC2-BD0E-43630D410583}" destId="{AB9BD98B-56C1-47C3-8FAB-03DA1CED3EF8}" srcOrd="0" destOrd="0" presId="urn:microsoft.com/office/officeart/2005/8/layout/default"/>
    <dgm:cxn modelId="{6E072F93-B377-4DE7-9E54-B31934B06C7C}" type="presOf" srcId="{95FB7328-5B90-4E2A-948C-EA173EDC90F8}" destId="{5229FC84-D25F-4210-8413-56D95A17A9DE}" srcOrd="0" destOrd="0" presId="urn:microsoft.com/office/officeart/2005/8/layout/default"/>
    <dgm:cxn modelId="{22D26D94-29CC-400C-8BCB-0597C4712A55}" srcId="{58460207-4D65-425F-B0E7-9EFCD92C3988}" destId="{F87A23D0-50C3-4E76-90E8-75F21C39DEAB}" srcOrd="3" destOrd="0" parTransId="{5FC3823C-ADF7-4753-B81F-6C7CC4B77ACD}" sibTransId="{8C88818C-9033-4958-9975-25D7376C978A}"/>
    <dgm:cxn modelId="{778776D0-6322-4E0C-8B56-59EF80DA38FE}" srcId="{58460207-4D65-425F-B0E7-9EFCD92C3988}" destId="{3A017379-D4A1-458B-B590-EB5CB7555FE3}" srcOrd="1" destOrd="0" parTransId="{13E749AB-C047-486F-B429-34580BBA0E10}" sibTransId="{05BF826D-1B3D-4E9C-B862-CE0D2CA7DF3B}"/>
    <dgm:cxn modelId="{5C2BA7E1-A281-4F8A-83E9-BFDC53479F98}" type="presOf" srcId="{F828B4A2-4E02-43B5-A68E-5667A5CCA79B}" destId="{5C20204C-7083-4915-A6C8-DADA839EE077}" srcOrd="0" destOrd="0" presId="urn:microsoft.com/office/officeart/2005/8/layout/default"/>
    <dgm:cxn modelId="{9AEAE8F7-8157-4844-97D3-27EC5A0A209B}" srcId="{58460207-4D65-425F-B0E7-9EFCD92C3988}" destId="{13EF574B-42A2-4FC2-BD0E-43630D410583}" srcOrd="2" destOrd="0" parTransId="{0EA3B847-61EA-4357-AE66-80C2DD15B7F1}" sibTransId="{A8E9DD46-32B1-4A02-9405-4AC28FBB6AA9}"/>
    <dgm:cxn modelId="{C4DB8062-3030-4EE4-BD55-D2E1D1EA0C9D}" type="presParOf" srcId="{7FDFCEEE-1E22-4830-B549-D4F864735C06}" destId="{13D862E6-49FF-4FBC-B8A9-A164AE8AA5B1}" srcOrd="0" destOrd="0" presId="urn:microsoft.com/office/officeart/2005/8/layout/default"/>
    <dgm:cxn modelId="{801E9924-7CE1-4930-BC3C-323CB6D735B7}" type="presParOf" srcId="{7FDFCEEE-1E22-4830-B549-D4F864735C06}" destId="{39AD8D53-379A-45B1-B124-A56F52B86C22}" srcOrd="1" destOrd="0" presId="urn:microsoft.com/office/officeart/2005/8/layout/default"/>
    <dgm:cxn modelId="{B203F3B8-AEE1-47D9-8B27-87AF4BEB10E1}" type="presParOf" srcId="{7FDFCEEE-1E22-4830-B549-D4F864735C06}" destId="{BAF1739B-EE5B-45DD-BA6C-3AE53B7731CD}" srcOrd="2" destOrd="0" presId="urn:microsoft.com/office/officeart/2005/8/layout/default"/>
    <dgm:cxn modelId="{FE701BDD-CED0-4C03-817B-E60BFCF79B2E}" type="presParOf" srcId="{7FDFCEEE-1E22-4830-B549-D4F864735C06}" destId="{49F81A29-2370-4A76-AE8B-2B40B98E53CA}" srcOrd="3" destOrd="0" presId="urn:microsoft.com/office/officeart/2005/8/layout/default"/>
    <dgm:cxn modelId="{8EC38FB6-9C81-4905-BEEC-99E1018454BD}" type="presParOf" srcId="{7FDFCEEE-1E22-4830-B549-D4F864735C06}" destId="{AB9BD98B-56C1-47C3-8FAB-03DA1CED3EF8}" srcOrd="4" destOrd="0" presId="urn:microsoft.com/office/officeart/2005/8/layout/default"/>
    <dgm:cxn modelId="{F29B7871-ABF3-49CF-A786-03EF40B88012}" type="presParOf" srcId="{7FDFCEEE-1E22-4830-B549-D4F864735C06}" destId="{5904D78C-8EE0-42A9-BF15-CCEE0DFF23D5}" srcOrd="5" destOrd="0" presId="urn:microsoft.com/office/officeart/2005/8/layout/default"/>
    <dgm:cxn modelId="{2C2C6EE7-3631-41C0-B557-3705E0C4B7AE}" type="presParOf" srcId="{7FDFCEEE-1E22-4830-B549-D4F864735C06}" destId="{9276A943-E5AB-4EE0-A846-90CFDC5C2E06}" srcOrd="6" destOrd="0" presId="urn:microsoft.com/office/officeart/2005/8/layout/default"/>
    <dgm:cxn modelId="{870EDF7D-BE1A-4C05-B622-8B62EBDD04F5}" type="presParOf" srcId="{7FDFCEEE-1E22-4830-B549-D4F864735C06}" destId="{27EBA0D7-80CB-4B56-B9AF-F4E996C68A50}" srcOrd="7" destOrd="0" presId="urn:microsoft.com/office/officeart/2005/8/layout/default"/>
    <dgm:cxn modelId="{1C014BE8-6BF3-49A2-9627-940B56D34A91}" type="presParOf" srcId="{7FDFCEEE-1E22-4830-B549-D4F864735C06}" destId="{5229FC84-D25F-4210-8413-56D95A17A9DE}" srcOrd="8" destOrd="0" presId="urn:microsoft.com/office/officeart/2005/8/layout/default"/>
    <dgm:cxn modelId="{2F610EC2-1F65-42B7-A2F5-93906310A11D}" type="presParOf" srcId="{7FDFCEEE-1E22-4830-B549-D4F864735C06}" destId="{34924FC7-4396-487B-8679-5ED65DA85DF7}" srcOrd="9" destOrd="0" presId="urn:microsoft.com/office/officeart/2005/8/layout/default"/>
    <dgm:cxn modelId="{6243AD44-3400-4FDA-B40C-93CDD1B210C9}" type="presParOf" srcId="{7FDFCEEE-1E22-4830-B549-D4F864735C06}" destId="{28209635-F52D-4129-A009-B9D6E56E1781}" srcOrd="10" destOrd="0" presId="urn:microsoft.com/office/officeart/2005/8/layout/default"/>
    <dgm:cxn modelId="{AAEB7B19-15D7-4CA6-8B3F-6B2A75296C4C}" type="presParOf" srcId="{7FDFCEEE-1E22-4830-B549-D4F864735C06}" destId="{376D185F-C3F6-46F6-BFB0-E78B05798128}" srcOrd="11" destOrd="0" presId="urn:microsoft.com/office/officeart/2005/8/layout/default"/>
    <dgm:cxn modelId="{3CE2D911-255C-4F64-93CA-8F2F3900AD3E}" type="presParOf" srcId="{7FDFCEEE-1E22-4830-B549-D4F864735C06}" destId="{5C20204C-7083-4915-A6C8-DADA839EE07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C7FA80-C6FD-42CD-9F0E-E2EF00FFFFB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BB059F9-DE12-40AB-AFF2-C8A9DABF7E0E}">
      <dgm:prSet/>
      <dgm:spPr/>
      <dgm:t>
        <a:bodyPr/>
        <a:lstStyle/>
        <a:p>
          <a:r>
            <a:rPr lang="en-GB" b="1" dirty="0"/>
            <a:t>INVESTIGATIONS:</a:t>
          </a:r>
          <a:endParaRPr lang="en-US" b="1" dirty="0"/>
        </a:p>
      </dgm:t>
    </dgm:pt>
    <dgm:pt modelId="{D34D503C-4F81-49C2-988D-9ECA418735C1}" type="parTrans" cxnId="{C564AE0E-CDA8-40BC-B5F9-5F1869D2F8B5}">
      <dgm:prSet/>
      <dgm:spPr/>
      <dgm:t>
        <a:bodyPr/>
        <a:lstStyle/>
        <a:p>
          <a:endParaRPr lang="en-US"/>
        </a:p>
      </dgm:t>
    </dgm:pt>
    <dgm:pt modelId="{89063D60-C492-4E02-9887-C95E2D9D1546}" type="sibTrans" cxnId="{C564AE0E-CDA8-40BC-B5F9-5F1869D2F8B5}">
      <dgm:prSet/>
      <dgm:spPr/>
      <dgm:t>
        <a:bodyPr/>
        <a:lstStyle/>
        <a:p>
          <a:endParaRPr lang="en-US"/>
        </a:p>
      </dgm:t>
    </dgm:pt>
    <dgm:pt modelId="{B2483176-99E4-4CA0-AEBB-7637BF86A805}">
      <dgm:prSet/>
      <dgm:spPr/>
      <dgm:t>
        <a:bodyPr/>
        <a:lstStyle/>
        <a:p>
          <a:r>
            <a:rPr lang="en-GB"/>
            <a:t>BMI – 26 Kg/m2</a:t>
          </a:r>
          <a:endParaRPr lang="en-US"/>
        </a:p>
      </dgm:t>
    </dgm:pt>
    <dgm:pt modelId="{AAB56507-902C-481E-B149-235CD2C908A6}" type="parTrans" cxnId="{B6C790ED-0112-4D85-86C0-6087BC0490C4}">
      <dgm:prSet/>
      <dgm:spPr/>
      <dgm:t>
        <a:bodyPr/>
        <a:lstStyle/>
        <a:p>
          <a:endParaRPr lang="en-US"/>
        </a:p>
      </dgm:t>
    </dgm:pt>
    <dgm:pt modelId="{9010B1AC-C821-4579-8E81-6D355C6704AC}" type="sibTrans" cxnId="{B6C790ED-0112-4D85-86C0-6087BC0490C4}">
      <dgm:prSet/>
      <dgm:spPr/>
      <dgm:t>
        <a:bodyPr/>
        <a:lstStyle/>
        <a:p>
          <a:endParaRPr lang="en-US"/>
        </a:p>
      </dgm:t>
    </dgm:pt>
    <dgm:pt modelId="{735159E8-C57A-4A99-9A7A-FAB632B56461}">
      <dgm:prSet/>
      <dgm:spPr/>
      <dgm:t>
        <a:bodyPr/>
        <a:lstStyle/>
        <a:p>
          <a:r>
            <a:rPr lang="en-GB" dirty="0"/>
            <a:t>Bimanual examination – NAD, Abdomen soft &amp; non-tender</a:t>
          </a:r>
          <a:endParaRPr lang="en-US" dirty="0"/>
        </a:p>
      </dgm:t>
    </dgm:pt>
    <dgm:pt modelId="{D7C63BB3-9C6E-44AF-B5D8-D244E3FDD962}" type="parTrans" cxnId="{18E398E3-6988-48ED-9E7E-AA03A0FA1CD9}">
      <dgm:prSet/>
      <dgm:spPr/>
      <dgm:t>
        <a:bodyPr/>
        <a:lstStyle/>
        <a:p>
          <a:endParaRPr lang="en-US"/>
        </a:p>
      </dgm:t>
    </dgm:pt>
    <dgm:pt modelId="{AA21EF93-6191-4930-AB3B-07184D792986}" type="sibTrans" cxnId="{18E398E3-6988-48ED-9E7E-AA03A0FA1CD9}">
      <dgm:prSet/>
      <dgm:spPr/>
      <dgm:t>
        <a:bodyPr/>
        <a:lstStyle/>
        <a:p>
          <a:endParaRPr lang="en-US"/>
        </a:p>
      </dgm:t>
    </dgm:pt>
    <dgm:pt modelId="{EA92CB55-A48B-4277-977B-F44E004543DE}">
      <dgm:prSet/>
      <dgm:spPr/>
      <dgm:t>
        <a:bodyPr/>
        <a:lstStyle/>
        <a:p>
          <a:r>
            <a:rPr lang="en-GB"/>
            <a:t>Transvaginal ultrasound: Bilateral polycystic ovaries</a:t>
          </a:r>
          <a:endParaRPr lang="en-US"/>
        </a:p>
      </dgm:t>
    </dgm:pt>
    <dgm:pt modelId="{2E376E54-CCA1-4050-9AF8-F54912C0BE78}" type="parTrans" cxnId="{AB70669D-1606-4541-9A9D-F7BBF0CB1D32}">
      <dgm:prSet/>
      <dgm:spPr/>
      <dgm:t>
        <a:bodyPr/>
        <a:lstStyle/>
        <a:p>
          <a:endParaRPr lang="en-US"/>
        </a:p>
      </dgm:t>
    </dgm:pt>
    <dgm:pt modelId="{7C67B89A-29C3-48F3-8C2B-8CB710A1D1C1}" type="sibTrans" cxnId="{AB70669D-1606-4541-9A9D-F7BBF0CB1D32}">
      <dgm:prSet/>
      <dgm:spPr/>
      <dgm:t>
        <a:bodyPr/>
        <a:lstStyle/>
        <a:p>
          <a:endParaRPr lang="en-US"/>
        </a:p>
      </dgm:t>
    </dgm:pt>
    <dgm:pt modelId="{52A791FE-D1B0-43AE-A700-AB6AF4D11A1A}" type="pres">
      <dgm:prSet presAssocID="{C7C7FA80-C6FD-42CD-9F0E-E2EF00FFFFB7}" presName="vert0" presStyleCnt="0">
        <dgm:presLayoutVars>
          <dgm:dir/>
          <dgm:animOne val="branch"/>
          <dgm:animLvl val="lvl"/>
        </dgm:presLayoutVars>
      </dgm:prSet>
      <dgm:spPr/>
    </dgm:pt>
    <dgm:pt modelId="{C0C53EFA-0EC6-42FF-A144-8D8B86B55B8C}" type="pres">
      <dgm:prSet presAssocID="{5BB059F9-DE12-40AB-AFF2-C8A9DABF7E0E}" presName="thickLine" presStyleLbl="alignNode1" presStyleIdx="0" presStyleCnt="4"/>
      <dgm:spPr/>
    </dgm:pt>
    <dgm:pt modelId="{660461EB-C873-428E-B490-5F2F1AC03835}" type="pres">
      <dgm:prSet presAssocID="{5BB059F9-DE12-40AB-AFF2-C8A9DABF7E0E}" presName="horz1" presStyleCnt="0"/>
      <dgm:spPr/>
    </dgm:pt>
    <dgm:pt modelId="{70DC42DE-67C3-43F8-8C17-337B5864120D}" type="pres">
      <dgm:prSet presAssocID="{5BB059F9-DE12-40AB-AFF2-C8A9DABF7E0E}" presName="tx1" presStyleLbl="revTx" presStyleIdx="0" presStyleCnt="4"/>
      <dgm:spPr/>
    </dgm:pt>
    <dgm:pt modelId="{41950127-0A02-4BA4-97E7-D4B2239036C8}" type="pres">
      <dgm:prSet presAssocID="{5BB059F9-DE12-40AB-AFF2-C8A9DABF7E0E}" presName="vert1" presStyleCnt="0"/>
      <dgm:spPr/>
    </dgm:pt>
    <dgm:pt modelId="{30E265A0-7B67-4CA0-BACA-9A3B0D0F9478}" type="pres">
      <dgm:prSet presAssocID="{B2483176-99E4-4CA0-AEBB-7637BF86A805}" presName="thickLine" presStyleLbl="alignNode1" presStyleIdx="1" presStyleCnt="4"/>
      <dgm:spPr/>
    </dgm:pt>
    <dgm:pt modelId="{790EAF40-CDFC-47D8-82A3-C766BDA6823B}" type="pres">
      <dgm:prSet presAssocID="{B2483176-99E4-4CA0-AEBB-7637BF86A805}" presName="horz1" presStyleCnt="0"/>
      <dgm:spPr/>
    </dgm:pt>
    <dgm:pt modelId="{8424D616-9783-4D69-9269-8BC52951D3CA}" type="pres">
      <dgm:prSet presAssocID="{B2483176-99E4-4CA0-AEBB-7637BF86A805}" presName="tx1" presStyleLbl="revTx" presStyleIdx="1" presStyleCnt="4"/>
      <dgm:spPr/>
    </dgm:pt>
    <dgm:pt modelId="{8E3D4C49-435F-4F87-ADBE-28FD439A96A5}" type="pres">
      <dgm:prSet presAssocID="{B2483176-99E4-4CA0-AEBB-7637BF86A805}" presName="vert1" presStyleCnt="0"/>
      <dgm:spPr/>
    </dgm:pt>
    <dgm:pt modelId="{581FADB6-3AEE-474E-8037-92E51B113640}" type="pres">
      <dgm:prSet presAssocID="{735159E8-C57A-4A99-9A7A-FAB632B56461}" presName="thickLine" presStyleLbl="alignNode1" presStyleIdx="2" presStyleCnt="4"/>
      <dgm:spPr/>
    </dgm:pt>
    <dgm:pt modelId="{2F460AC4-DEA8-4C07-8FDD-18986439286B}" type="pres">
      <dgm:prSet presAssocID="{735159E8-C57A-4A99-9A7A-FAB632B56461}" presName="horz1" presStyleCnt="0"/>
      <dgm:spPr/>
    </dgm:pt>
    <dgm:pt modelId="{DA22DF83-3EA1-4386-A857-EE030141DB31}" type="pres">
      <dgm:prSet presAssocID="{735159E8-C57A-4A99-9A7A-FAB632B56461}" presName="tx1" presStyleLbl="revTx" presStyleIdx="2" presStyleCnt="4"/>
      <dgm:spPr/>
    </dgm:pt>
    <dgm:pt modelId="{264EB8F2-7781-4949-BF4D-83E53F3ED49F}" type="pres">
      <dgm:prSet presAssocID="{735159E8-C57A-4A99-9A7A-FAB632B56461}" presName="vert1" presStyleCnt="0"/>
      <dgm:spPr/>
    </dgm:pt>
    <dgm:pt modelId="{6DB62D51-F4E2-40A9-AE5F-0BBA363220E9}" type="pres">
      <dgm:prSet presAssocID="{EA92CB55-A48B-4277-977B-F44E004543DE}" presName="thickLine" presStyleLbl="alignNode1" presStyleIdx="3" presStyleCnt="4"/>
      <dgm:spPr/>
    </dgm:pt>
    <dgm:pt modelId="{7E6BEBA9-7C83-48A4-AFD9-0B1055DF1789}" type="pres">
      <dgm:prSet presAssocID="{EA92CB55-A48B-4277-977B-F44E004543DE}" presName="horz1" presStyleCnt="0"/>
      <dgm:spPr/>
    </dgm:pt>
    <dgm:pt modelId="{DF8AFCE8-AE99-4FAC-8E0A-015EB4001BD7}" type="pres">
      <dgm:prSet presAssocID="{EA92CB55-A48B-4277-977B-F44E004543DE}" presName="tx1" presStyleLbl="revTx" presStyleIdx="3" presStyleCnt="4"/>
      <dgm:spPr/>
    </dgm:pt>
    <dgm:pt modelId="{63DB3A04-AC93-4885-843A-BF68456F010C}" type="pres">
      <dgm:prSet presAssocID="{EA92CB55-A48B-4277-977B-F44E004543DE}" presName="vert1" presStyleCnt="0"/>
      <dgm:spPr/>
    </dgm:pt>
  </dgm:ptLst>
  <dgm:cxnLst>
    <dgm:cxn modelId="{B0596B0E-4CC6-44C6-BD20-1216CC3355BD}" type="presOf" srcId="{EA92CB55-A48B-4277-977B-F44E004543DE}" destId="{DF8AFCE8-AE99-4FAC-8E0A-015EB4001BD7}" srcOrd="0" destOrd="0" presId="urn:microsoft.com/office/officeart/2008/layout/LinedList"/>
    <dgm:cxn modelId="{C564AE0E-CDA8-40BC-B5F9-5F1869D2F8B5}" srcId="{C7C7FA80-C6FD-42CD-9F0E-E2EF00FFFFB7}" destId="{5BB059F9-DE12-40AB-AFF2-C8A9DABF7E0E}" srcOrd="0" destOrd="0" parTransId="{D34D503C-4F81-49C2-988D-9ECA418735C1}" sibTransId="{89063D60-C492-4E02-9887-C95E2D9D1546}"/>
    <dgm:cxn modelId="{9580F62A-526C-409A-8E95-436EAE4D7281}" type="presOf" srcId="{B2483176-99E4-4CA0-AEBB-7637BF86A805}" destId="{8424D616-9783-4D69-9269-8BC52951D3CA}" srcOrd="0" destOrd="0" presId="urn:microsoft.com/office/officeart/2008/layout/LinedList"/>
    <dgm:cxn modelId="{86C0E060-E4BA-488A-A3D6-18FD15016F47}" type="presOf" srcId="{735159E8-C57A-4A99-9A7A-FAB632B56461}" destId="{DA22DF83-3EA1-4386-A857-EE030141DB31}" srcOrd="0" destOrd="0" presId="urn:microsoft.com/office/officeart/2008/layout/LinedList"/>
    <dgm:cxn modelId="{AB115084-DE57-4FB8-AAE1-7EF491657347}" type="presOf" srcId="{C7C7FA80-C6FD-42CD-9F0E-E2EF00FFFFB7}" destId="{52A791FE-D1B0-43AE-A700-AB6AF4D11A1A}" srcOrd="0" destOrd="0" presId="urn:microsoft.com/office/officeart/2008/layout/LinedList"/>
    <dgm:cxn modelId="{AB70669D-1606-4541-9A9D-F7BBF0CB1D32}" srcId="{C7C7FA80-C6FD-42CD-9F0E-E2EF00FFFFB7}" destId="{EA92CB55-A48B-4277-977B-F44E004543DE}" srcOrd="3" destOrd="0" parTransId="{2E376E54-CCA1-4050-9AF8-F54912C0BE78}" sibTransId="{7C67B89A-29C3-48F3-8C2B-8CB710A1D1C1}"/>
    <dgm:cxn modelId="{18E398E3-6988-48ED-9E7E-AA03A0FA1CD9}" srcId="{C7C7FA80-C6FD-42CD-9F0E-E2EF00FFFFB7}" destId="{735159E8-C57A-4A99-9A7A-FAB632B56461}" srcOrd="2" destOrd="0" parTransId="{D7C63BB3-9C6E-44AF-B5D8-D244E3FDD962}" sibTransId="{AA21EF93-6191-4930-AB3B-07184D792986}"/>
    <dgm:cxn modelId="{0BA4D7E3-3A06-43D5-B19D-1C9072E005A5}" type="presOf" srcId="{5BB059F9-DE12-40AB-AFF2-C8A9DABF7E0E}" destId="{70DC42DE-67C3-43F8-8C17-337B5864120D}" srcOrd="0" destOrd="0" presId="urn:microsoft.com/office/officeart/2008/layout/LinedList"/>
    <dgm:cxn modelId="{B6C790ED-0112-4D85-86C0-6087BC0490C4}" srcId="{C7C7FA80-C6FD-42CD-9F0E-E2EF00FFFFB7}" destId="{B2483176-99E4-4CA0-AEBB-7637BF86A805}" srcOrd="1" destOrd="0" parTransId="{AAB56507-902C-481E-B149-235CD2C908A6}" sibTransId="{9010B1AC-C821-4579-8E81-6D355C6704AC}"/>
    <dgm:cxn modelId="{46A93C37-10FD-4CFB-AE50-846DE12BFB69}" type="presParOf" srcId="{52A791FE-D1B0-43AE-A700-AB6AF4D11A1A}" destId="{C0C53EFA-0EC6-42FF-A144-8D8B86B55B8C}" srcOrd="0" destOrd="0" presId="urn:microsoft.com/office/officeart/2008/layout/LinedList"/>
    <dgm:cxn modelId="{EE22565D-B655-4859-9C34-BFA47E26AD07}" type="presParOf" srcId="{52A791FE-D1B0-43AE-A700-AB6AF4D11A1A}" destId="{660461EB-C873-428E-B490-5F2F1AC03835}" srcOrd="1" destOrd="0" presId="urn:microsoft.com/office/officeart/2008/layout/LinedList"/>
    <dgm:cxn modelId="{3F890A54-D5A4-457D-9CC5-DEDBB66C9869}" type="presParOf" srcId="{660461EB-C873-428E-B490-5F2F1AC03835}" destId="{70DC42DE-67C3-43F8-8C17-337B5864120D}" srcOrd="0" destOrd="0" presId="urn:microsoft.com/office/officeart/2008/layout/LinedList"/>
    <dgm:cxn modelId="{28EE71F9-9454-4391-BD67-68D67042CCDE}" type="presParOf" srcId="{660461EB-C873-428E-B490-5F2F1AC03835}" destId="{41950127-0A02-4BA4-97E7-D4B2239036C8}" srcOrd="1" destOrd="0" presId="urn:microsoft.com/office/officeart/2008/layout/LinedList"/>
    <dgm:cxn modelId="{039A6B44-916F-45BF-A58A-70225812FCE5}" type="presParOf" srcId="{52A791FE-D1B0-43AE-A700-AB6AF4D11A1A}" destId="{30E265A0-7B67-4CA0-BACA-9A3B0D0F9478}" srcOrd="2" destOrd="0" presId="urn:microsoft.com/office/officeart/2008/layout/LinedList"/>
    <dgm:cxn modelId="{B3AAEEE5-90FA-4DC5-AC40-1605786591D3}" type="presParOf" srcId="{52A791FE-D1B0-43AE-A700-AB6AF4D11A1A}" destId="{790EAF40-CDFC-47D8-82A3-C766BDA6823B}" srcOrd="3" destOrd="0" presId="urn:microsoft.com/office/officeart/2008/layout/LinedList"/>
    <dgm:cxn modelId="{14C58DB5-9FED-4114-A1D3-7BCBDBC49AF0}" type="presParOf" srcId="{790EAF40-CDFC-47D8-82A3-C766BDA6823B}" destId="{8424D616-9783-4D69-9269-8BC52951D3CA}" srcOrd="0" destOrd="0" presId="urn:microsoft.com/office/officeart/2008/layout/LinedList"/>
    <dgm:cxn modelId="{E29F83F6-8DAA-40B5-B023-E727B4AF2057}" type="presParOf" srcId="{790EAF40-CDFC-47D8-82A3-C766BDA6823B}" destId="{8E3D4C49-435F-4F87-ADBE-28FD439A96A5}" srcOrd="1" destOrd="0" presId="urn:microsoft.com/office/officeart/2008/layout/LinedList"/>
    <dgm:cxn modelId="{3DFF3B07-6FAA-4436-ACB3-3D16CAAA2907}" type="presParOf" srcId="{52A791FE-D1B0-43AE-A700-AB6AF4D11A1A}" destId="{581FADB6-3AEE-474E-8037-92E51B113640}" srcOrd="4" destOrd="0" presId="urn:microsoft.com/office/officeart/2008/layout/LinedList"/>
    <dgm:cxn modelId="{21636EFC-B5C5-4312-9AFF-0A26030A7E24}" type="presParOf" srcId="{52A791FE-D1B0-43AE-A700-AB6AF4D11A1A}" destId="{2F460AC4-DEA8-4C07-8FDD-18986439286B}" srcOrd="5" destOrd="0" presId="urn:microsoft.com/office/officeart/2008/layout/LinedList"/>
    <dgm:cxn modelId="{B308C267-C20D-4642-A4A2-4CA62CE3C31D}" type="presParOf" srcId="{2F460AC4-DEA8-4C07-8FDD-18986439286B}" destId="{DA22DF83-3EA1-4386-A857-EE030141DB31}" srcOrd="0" destOrd="0" presId="urn:microsoft.com/office/officeart/2008/layout/LinedList"/>
    <dgm:cxn modelId="{96F3892F-CA92-4F1B-AA1E-54D3503BB3CC}" type="presParOf" srcId="{2F460AC4-DEA8-4C07-8FDD-18986439286B}" destId="{264EB8F2-7781-4949-BF4D-83E53F3ED49F}" srcOrd="1" destOrd="0" presId="urn:microsoft.com/office/officeart/2008/layout/LinedList"/>
    <dgm:cxn modelId="{D317984D-D81E-4CC7-95C7-7BDF766A3BD3}" type="presParOf" srcId="{52A791FE-D1B0-43AE-A700-AB6AF4D11A1A}" destId="{6DB62D51-F4E2-40A9-AE5F-0BBA363220E9}" srcOrd="6" destOrd="0" presId="urn:microsoft.com/office/officeart/2008/layout/LinedList"/>
    <dgm:cxn modelId="{06784A88-DDB6-4ACE-8CF5-4606E2935026}" type="presParOf" srcId="{52A791FE-D1B0-43AE-A700-AB6AF4D11A1A}" destId="{7E6BEBA9-7C83-48A4-AFD9-0B1055DF1789}" srcOrd="7" destOrd="0" presId="urn:microsoft.com/office/officeart/2008/layout/LinedList"/>
    <dgm:cxn modelId="{D1868FF2-8F79-490B-BCFD-51DDBC2D26ED}" type="presParOf" srcId="{7E6BEBA9-7C83-48A4-AFD9-0B1055DF1789}" destId="{DF8AFCE8-AE99-4FAC-8E0A-015EB4001BD7}" srcOrd="0" destOrd="0" presId="urn:microsoft.com/office/officeart/2008/layout/LinedList"/>
    <dgm:cxn modelId="{885E54BC-C344-4502-A207-C25AE82AC2D8}" type="presParOf" srcId="{7E6BEBA9-7C83-48A4-AFD9-0B1055DF1789}" destId="{63DB3A04-AC93-4885-843A-BF68456F010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9ED3E-F6F7-426E-BA3C-8419F8184198}">
      <dsp:nvSpPr>
        <dsp:cNvPr id="0" name=""/>
        <dsp:cNvSpPr/>
      </dsp:nvSpPr>
      <dsp:spPr>
        <a:xfrm>
          <a:off x="933635" y="269"/>
          <a:ext cx="4249881" cy="1296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 dirty="0"/>
            <a:t>اعضای پانل</a:t>
          </a:r>
          <a:r>
            <a:rPr lang="fa-IR" sz="5400" kern="1200" dirty="0"/>
            <a:t>:</a:t>
          </a:r>
          <a:endParaRPr lang="en-US" sz="5400" kern="1200" dirty="0"/>
        </a:p>
      </dsp:txBody>
      <dsp:txXfrm>
        <a:off x="933635" y="269"/>
        <a:ext cx="4249881" cy="1296213"/>
      </dsp:txXfrm>
    </dsp:sp>
    <dsp:sp modelId="{38FE5EF4-C19E-4684-B729-5F05AC35013D}">
      <dsp:nvSpPr>
        <dsp:cNvPr id="0" name=""/>
        <dsp:cNvSpPr/>
      </dsp:nvSpPr>
      <dsp:spPr>
        <a:xfrm>
          <a:off x="933635" y="1827718"/>
          <a:ext cx="8151442" cy="1296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b="1" kern="1200" dirty="0"/>
            <a:t>دکتر آمنه کشاورزی – دکتر محمد حسین دباغ منش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b="1" kern="1200" dirty="0"/>
            <a:t> دکتر پگاه کرامتی – دکتر سیروس رستمی 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b="1" kern="1200" dirty="0"/>
            <a:t> دکتر محمد ابراهیم پارسانژاد</a:t>
          </a:r>
          <a:endParaRPr lang="en-US" sz="2400" b="1" kern="1200" dirty="0"/>
        </a:p>
      </dsp:txBody>
      <dsp:txXfrm>
        <a:off x="933635" y="1827718"/>
        <a:ext cx="8151442" cy="1296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862E6-49FF-4FBC-B8A9-A164AE8AA5B1}">
      <dsp:nvSpPr>
        <dsp:cNvPr id="0" name=""/>
        <dsp:cNvSpPr/>
      </dsp:nvSpPr>
      <dsp:spPr>
        <a:xfrm>
          <a:off x="0" y="39069"/>
          <a:ext cx="3270745" cy="1962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chemeClr val="tx1"/>
              </a:solidFill>
            </a:rPr>
            <a:t>Serum testosterone and LH levels: elevated</a:t>
          </a:r>
          <a:r>
            <a:rPr lang="en-GB" sz="2000" b="1" kern="1200" dirty="0">
              <a:solidFill>
                <a:schemeClr val="tx1"/>
              </a:solidFill>
            </a:rPr>
            <a:t>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39069"/>
        <a:ext cx="3270745" cy="1962447"/>
      </dsp:txXfrm>
    </dsp:sp>
    <dsp:sp modelId="{BAF1739B-EE5B-45DD-BA6C-3AE53B7731CD}">
      <dsp:nvSpPr>
        <dsp:cNvPr id="0" name=""/>
        <dsp:cNvSpPr/>
      </dsp:nvSpPr>
      <dsp:spPr>
        <a:xfrm>
          <a:off x="3597820" y="39069"/>
          <a:ext cx="3270745" cy="1962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chemeClr val="tx1"/>
              </a:solidFill>
            </a:rPr>
            <a:t>FSH, </a:t>
          </a:r>
          <a:r>
            <a:rPr lang="en-GB" sz="2400" b="1" kern="1200" dirty="0" err="1">
              <a:solidFill>
                <a:schemeClr val="tx1"/>
              </a:solidFill>
            </a:rPr>
            <a:t>estradiol</a:t>
          </a:r>
          <a:r>
            <a:rPr lang="en-US" sz="2400" b="1" kern="1200" dirty="0">
              <a:solidFill>
                <a:schemeClr val="tx1"/>
              </a:solidFill>
            </a:rPr>
            <a:t>e</a:t>
          </a:r>
          <a:r>
            <a:rPr lang="en-GB" sz="2400" b="1" kern="1200" dirty="0">
              <a:solidFill>
                <a:schemeClr val="tx1"/>
              </a:solidFill>
            </a:rPr>
            <a:t>, and 17-OH progesterone levels: normal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3597820" y="39069"/>
        <a:ext cx="3270745" cy="1962447"/>
      </dsp:txXfrm>
    </dsp:sp>
    <dsp:sp modelId="{AB9BD98B-56C1-47C3-8FAB-03DA1CED3EF8}">
      <dsp:nvSpPr>
        <dsp:cNvPr id="0" name=""/>
        <dsp:cNvSpPr/>
      </dsp:nvSpPr>
      <dsp:spPr>
        <a:xfrm>
          <a:off x="7195641" y="39069"/>
          <a:ext cx="3270745" cy="1962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chemeClr val="tx1"/>
              </a:solidFill>
            </a:rPr>
            <a:t>TSH, free thyroxine, prolactin, and 24-h free urinary cortisol: normal 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7195641" y="39069"/>
        <a:ext cx="3270745" cy="1962447"/>
      </dsp:txXfrm>
    </dsp:sp>
    <dsp:sp modelId="{9276A943-E5AB-4EE0-A846-90CFDC5C2E06}">
      <dsp:nvSpPr>
        <dsp:cNvPr id="0" name=""/>
        <dsp:cNvSpPr/>
      </dsp:nvSpPr>
      <dsp:spPr>
        <a:xfrm>
          <a:off x="0" y="2328591"/>
          <a:ext cx="3270745" cy="1962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chemeClr val="tx1"/>
              </a:solidFill>
            </a:rPr>
            <a:t>Serum transaminases and creatine: normal 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0" y="2328591"/>
        <a:ext cx="3270745" cy="1962447"/>
      </dsp:txXfrm>
    </dsp:sp>
    <dsp:sp modelId="{5229FC84-D25F-4210-8413-56D95A17A9DE}">
      <dsp:nvSpPr>
        <dsp:cNvPr id="0" name=""/>
        <dsp:cNvSpPr/>
      </dsp:nvSpPr>
      <dsp:spPr>
        <a:xfrm>
          <a:off x="3597820" y="2328591"/>
          <a:ext cx="3270745" cy="1962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</a:rPr>
            <a:t>Slightly elevated FBS with an abnormal increase during an OGTT, indicating impaired glucose tolerance. Also had severe hyperinsulinemia throughout the test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597820" y="2328591"/>
        <a:ext cx="3270745" cy="1962447"/>
      </dsp:txXfrm>
    </dsp:sp>
    <dsp:sp modelId="{28209635-F52D-4129-A009-B9D6E56E1781}">
      <dsp:nvSpPr>
        <dsp:cNvPr id="0" name=""/>
        <dsp:cNvSpPr/>
      </dsp:nvSpPr>
      <dsp:spPr>
        <a:xfrm>
          <a:off x="7195641" y="2328591"/>
          <a:ext cx="3270745" cy="1962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>
              <a:solidFill>
                <a:schemeClr val="tx1"/>
              </a:solidFill>
            </a:rPr>
            <a:t>Serum lipid profile: abnormal (elevated total cholesterol, LDL, triglycerides levels, and low HDL levels respectively)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7195641" y="2328591"/>
        <a:ext cx="3270745" cy="1962447"/>
      </dsp:txXfrm>
    </dsp:sp>
    <dsp:sp modelId="{5C20204C-7083-4915-A6C8-DADA839EE077}">
      <dsp:nvSpPr>
        <dsp:cNvPr id="0" name=""/>
        <dsp:cNvSpPr/>
      </dsp:nvSpPr>
      <dsp:spPr>
        <a:xfrm>
          <a:off x="3618099" y="4618113"/>
          <a:ext cx="3270745" cy="1962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chemeClr val="tx1"/>
              </a:solidFill>
            </a:rPr>
            <a:t>Pelvic ultrasound: Bilateral polycystic ovaries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3618099" y="4618113"/>
        <a:ext cx="3270745" cy="19624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53EFA-0EC6-42FF-A144-8D8B86B55B8C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DC42DE-67C3-43F8-8C17-337B5864120D}">
      <dsp:nvSpPr>
        <dsp:cNvPr id="0" name=""/>
        <dsp:cNvSpPr/>
      </dsp:nvSpPr>
      <dsp:spPr>
        <a:xfrm>
          <a:off x="0" y="0"/>
          <a:ext cx="10058399" cy="134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b="1" kern="1200" dirty="0"/>
            <a:t>INVESTIGATIONS:</a:t>
          </a:r>
          <a:endParaRPr lang="en-US" sz="3700" b="1" kern="1200" dirty="0"/>
        </a:p>
      </dsp:txBody>
      <dsp:txXfrm>
        <a:off x="0" y="0"/>
        <a:ext cx="10058399" cy="1342158"/>
      </dsp:txXfrm>
    </dsp:sp>
    <dsp:sp modelId="{30E265A0-7B67-4CA0-BACA-9A3B0D0F9478}">
      <dsp:nvSpPr>
        <dsp:cNvPr id="0" name=""/>
        <dsp:cNvSpPr/>
      </dsp:nvSpPr>
      <dsp:spPr>
        <a:xfrm>
          <a:off x="0" y="134215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24D616-9783-4D69-9269-8BC52951D3CA}">
      <dsp:nvSpPr>
        <dsp:cNvPr id="0" name=""/>
        <dsp:cNvSpPr/>
      </dsp:nvSpPr>
      <dsp:spPr>
        <a:xfrm>
          <a:off x="0" y="1342158"/>
          <a:ext cx="10058399" cy="134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BMI – 26 Kg/m2</a:t>
          </a:r>
          <a:endParaRPr lang="en-US" sz="3700" kern="1200"/>
        </a:p>
      </dsp:txBody>
      <dsp:txXfrm>
        <a:off x="0" y="1342158"/>
        <a:ext cx="10058399" cy="1342158"/>
      </dsp:txXfrm>
    </dsp:sp>
    <dsp:sp modelId="{581FADB6-3AEE-474E-8037-92E51B113640}">
      <dsp:nvSpPr>
        <dsp:cNvPr id="0" name=""/>
        <dsp:cNvSpPr/>
      </dsp:nvSpPr>
      <dsp:spPr>
        <a:xfrm>
          <a:off x="0" y="268431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2DF83-3EA1-4386-A857-EE030141DB31}">
      <dsp:nvSpPr>
        <dsp:cNvPr id="0" name=""/>
        <dsp:cNvSpPr/>
      </dsp:nvSpPr>
      <dsp:spPr>
        <a:xfrm>
          <a:off x="0" y="2684317"/>
          <a:ext cx="10058399" cy="134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Bimanual examination – NAD, Abdomen soft &amp; non-tender</a:t>
          </a:r>
          <a:endParaRPr lang="en-US" sz="3700" kern="1200" dirty="0"/>
        </a:p>
      </dsp:txBody>
      <dsp:txXfrm>
        <a:off x="0" y="2684317"/>
        <a:ext cx="10058399" cy="1342158"/>
      </dsp:txXfrm>
    </dsp:sp>
    <dsp:sp modelId="{6DB62D51-F4E2-40A9-AE5F-0BBA363220E9}">
      <dsp:nvSpPr>
        <dsp:cNvPr id="0" name=""/>
        <dsp:cNvSpPr/>
      </dsp:nvSpPr>
      <dsp:spPr>
        <a:xfrm>
          <a:off x="0" y="4026476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AFCE8-AE99-4FAC-8E0A-015EB4001BD7}">
      <dsp:nvSpPr>
        <dsp:cNvPr id="0" name=""/>
        <dsp:cNvSpPr/>
      </dsp:nvSpPr>
      <dsp:spPr>
        <a:xfrm>
          <a:off x="0" y="4026476"/>
          <a:ext cx="10058399" cy="134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Transvaginal ultrasound: Bilateral polycystic ovaries</a:t>
          </a:r>
          <a:endParaRPr lang="en-US" sz="3700" kern="1200"/>
        </a:p>
      </dsp:txBody>
      <dsp:txXfrm>
        <a:off x="0" y="4026476"/>
        <a:ext cx="10058399" cy="1342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1DC56-D8D6-4926-AB25-D784FA632C26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D9D2D-1271-49E8-8050-104786B20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3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D9D2D-1271-49E8-8050-104786B20B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707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D9D2D-1271-49E8-8050-104786B20B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146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کیس دوم / استاد دباغ منش / متابولیک سیندروم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D9D2D-1271-49E8-8050-104786B20B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259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D9D2D-1271-49E8-8050-104786B20B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454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D9D2D-1271-49E8-8050-104786B20B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737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D9D2D-1271-49E8-8050-104786B20B3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680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0D9D2D-1271-49E8-8050-104786B20B3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33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6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73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55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554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608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763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264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39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24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3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5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01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28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87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9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11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5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FFC834-01C9-4109-A50E-60BFFA00D912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A6C30B-93F4-4BBF-8AD7-8AE0AD18A9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2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77E453-ECFB-4AA3-AC9E-8DA0DCADF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3205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06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8017E-2AA3-409A-853A-29233C55F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8268"/>
            <a:ext cx="10058400" cy="263513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C94481A-EF9E-1880-6C59-79FEBA19F0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426530"/>
              </p:ext>
            </p:extLst>
          </p:nvPr>
        </p:nvGraphicFramePr>
        <p:xfrm>
          <a:off x="1066800" y="803565"/>
          <a:ext cx="10058400" cy="5368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4303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0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1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2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98DFBCE-5061-4D36-A12C-C18CEEFC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470" y="1072609"/>
            <a:ext cx="1871980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CASE 4:</a:t>
            </a:r>
            <a:endParaRPr lang="en-GB" sz="32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9EB8-DDE2-42DC-82CE-D48928D99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8946" y="450850"/>
            <a:ext cx="8543294" cy="626109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25 y/o woman referred after complaining of not having a period for the last six months. 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She decided to get pregnant for a year and a half, but it was not successful.  She has noticed a significant weight gain (60 pounds) over the last few months..</a:t>
            </a:r>
            <a:endParaRPr lang="fa-I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 Medical History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Menarche, age 15 years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Acne, age 20 to present, sees dermatologist on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finastride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Laser hair removal on face, age 25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Psychotherapy, age 24 to present, for anxiety and sleep disturbance</a:t>
            </a: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62722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920CD-FC82-4132-B747-712D73DF3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837"/>
            <a:ext cx="10515600" cy="30479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3E40B-2980-4B27-8BA3-DEE29F148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90" y="464127"/>
            <a:ext cx="10640292" cy="6005946"/>
          </a:xfrm>
        </p:spPr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Pertinent Family History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Single child</a:t>
            </a:r>
            <a:endParaRPr lang="fa-I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Mother alive at age 50 years, history HTN, Type 2 Diabetes, and obesity, and infertility treatments with second pregnancy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Father alive and healthy at 52 years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fa-I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Pertinent Social History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History of amenorrhea and abnormal vaginal bleeding. Bleeding duration between two and 15 days.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Cycle range monthly to every three months.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 history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STD.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05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57AF8-5914-4BAF-896C-FED8D25A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/>
              <a:t>پانل اول: تخمدان پلی کیستیک و چالش های مدیریتی آن</a:t>
            </a:r>
            <a:br>
              <a:rPr lang="fa-IR" b="1" dirty="0"/>
            </a:br>
            <a:r>
              <a:rPr lang="fa-IR" b="1" dirty="0"/>
              <a:t>گرداننده: دکتر صدیقه عمویی</a:t>
            </a:r>
            <a:endParaRPr lang="en-GB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F471F4-40D6-29F5-0744-DE03E05F37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458394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811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4" name="Freeform: Shape 43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8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49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50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51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2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49E5A6-D4A9-49A4-AC11-C009023EC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301" y="1072609"/>
            <a:ext cx="1619249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CASE 1: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E89326D-F6FC-4A96-B86D-481DDA0EF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5226" y="721659"/>
            <a:ext cx="8825190" cy="5559292"/>
          </a:xfrm>
        </p:spPr>
        <p:txBody>
          <a:bodyPr anchor="ctr">
            <a:normAutofit fontScale="62500" lnSpcReduction="20000"/>
          </a:bodyPr>
          <a:lstStyle/>
          <a:p>
            <a:r>
              <a:rPr lang="en-GB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22 Y/O female, nulligravid, married 2 years ago, for evaluation of irregular bleeding</a:t>
            </a:r>
          </a:p>
          <a:p>
            <a:r>
              <a:rPr lang="en-GB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Menarche at age 14</a:t>
            </a:r>
          </a:p>
          <a:p>
            <a:r>
              <a:rPr lang="en-GB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Periods have always been irregular,  Now amenorrhea for resent 10 months </a:t>
            </a:r>
          </a:p>
          <a:p>
            <a:r>
              <a:rPr lang="en-GB" sz="5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GB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 no received any kind of hormonal treatment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fa-IR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Associated symptoms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Some Hirsutism around the face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Spots on her face due to acne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5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Has also experienced weight gain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0198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6D133-47AD-456B-BE5E-9342D43AB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635" y="666119"/>
            <a:ext cx="10261953" cy="6240372"/>
          </a:xfrm>
        </p:spPr>
        <p:txBody>
          <a:bodyPr>
            <a:normAutofit fontScale="85000" lnSpcReduction="20000"/>
          </a:bodyPr>
          <a:lstStyle/>
          <a:p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family history of infertility and any hormonal related disease</a:t>
            </a:r>
          </a:p>
          <a:p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 both parents normal weight</a:t>
            </a:r>
          </a:p>
          <a:p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contraception since 7 months ago</a:t>
            </a:r>
          </a:p>
          <a:p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INVESTIGATIONS:</a:t>
            </a:r>
          </a:p>
          <a:p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BMI: 27 kg/m2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Bimanual examination – NAD, Abdomen soft &amp; non-tender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LH and serum testosterone level were elevated, while FSH and </a:t>
            </a:r>
            <a:r>
              <a:rPr lang="en-GB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estradiol</a:t>
            </a: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level was normal</a:t>
            </a:r>
            <a:endParaRPr lang="fa-I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Transvaginal ultrasound: Bilateral polycystic ovaries</a:t>
            </a:r>
            <a:endParaRPr lang="en-GB" sz="24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02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F46A788-39E4-411B-8900-9AC2DD4F2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72609"/>
            <a:ext cx="1560651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CASE 2: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C86B9-A8E0-4727-AABC-0DAAA9C7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5225" y="415635"/>
            <a:ext cx="8898229" cy="639387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GB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15.5 Y/O girl, evaluation due to obesity and </a:t>
            </a:r>
            <a:r>
              <a:rPr lang="en-GB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amenorrhea</a:t>
            </a:r>
            <a:r>
              <a:rPr lang="en-GB" sz="3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GB" sz="3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</a:t>
            </a:r>
            <a:r>
              <a:rPr lang="en-GB" sz="31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mounths</a:t>
            </a:r>
            <a:r>
              <a:rPr lang="en-GB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GB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 father: normal weight, and had hypertension, hypercholesterolemia</a:t>
            </a:r>
            <a:endParaRPr lang="en-GB" sz="3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Her mother: gestational diabetes mellitus during her pregnancies</a:t>
            </a:r>
          </a:p>
          <a:p>
            <a:pPr>
              <a:lnSpc>
                <a:spcPct val="90000"/>
              </a:lnSpc>
            </a:pPr>
            <a:r>
              <a:rPr lang="en-GB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 female siblings: healthy and of normal weight</a:t>
            </a:r>
            <a:endParaRPr lang="en-GB" sz="3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Weight gain: from 8 years of age</a:t>
            </a:r>
          </a:p>
          <a:p>
            <a:pPr>
              <a:lnSpc>
                <a:spcPct val="90000"/>
              </a:lnSpc>
            </a:pPr>
            <a:r>
              <a:rPr lang="en-GB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Menarche: the age of 14 after </a:t>
            </a:r>
            <a:r>
              <a:rPr lang="en-GB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progestron</a:t>
            </a:r>
            <a:r>
              <a:rPr lang="en-GB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injection, but she soon thereafter she developed secondary amenorrhea.</a:t>
            </a:r>
          </a:p>
          <a:p>
            <a:pPr>
              <a:lnSpc>
                <a:spcPct val="90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2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C86B9-A8E0-4727-AABC-0DAAA9C7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799" y="422563"/>
            <a:ext cx="10524179" cy="6141739"/>
          </a:xfrm>
        </p:spPr>
        <p:txBody>
          <a:bodyPr>
            <a:normAutofit/>
          </a:bodyPr>
          <a:lstStyle/>
          <a:p>
            <a:pPr algn="l"/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height: 160.8 cm (K0.5 S.D.); weight 83.0 kg (71 centile),   BMI: 32.1 kg/m2 </a:t>
            </a:r>
          </a:p>
          <a:p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Waist circumference: 85 cm, and blood pressure: 120/80</a:t>
            </a:r>
          </a:p>
          <a:p>
            <a:pPr marL="0" indent="0">
              <a:buNone/>
            </a:pP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 secondary pubertal stage was normal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patient was hirsute (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Ferriman-Gallway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score 12) and had mild acne. No acanthosis nigricans.</a:t>
            </a:r>
          </a:p>
          <a:p>
            <a:pPr marL="0" indent="0" algn="l">
              <a:buNone/>
            </a:pP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08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BED1B64B-251E-446A-A285-6626C4EC0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D02B5D1-60D4-4D5B-AFD9-C986E2274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68" name="Freeform 6">
              <a:extLst>
                <a:ext uri="{FF2B5EF4-FFF2-40B4-BE49-F238E27FC236}">
                  <a16:creationId xmlns:a16="http://schemas.microsoft.com/office/drawing/2014/main" id="{54E16489-5A93-4D86-AAAD-52DB55A814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69" name="Freeform 7">
              <a:extLst>
                <a:ext uri="{FF2B5EF4-FFF2-40B4-BE49-F238E27FC236}">
                  <a16:creationId xmlns:a16="http://schemas.microsoft.com/office/drawing/2014/main" id="{BC99456E-7EAD-49F1-B2FE-C2C561C0BE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922702DF-10E7-4320-B99B-75D2EE97F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1" name="Freeform 9">
              <a:extLst>
                <a:ext uri="{FF2B5EF4-FFF2-40B4-BE49-F238E27FC236}">
                  <a16:creationId xmlns:a16="http://schemas.microsoft.com/office/drawing/2014/main" id="{1EFA49A8-FE55-4D51-B1C9-11F13FFB71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2" name="Freeform 10">
              <a:extLst>
                <a:ext uri="{FF2B5EF4-FFF2-40B4-BE49-F238E27FC236}">
                  <a16:creationId xmlns:a16="http://schemas.microsoft.com/office/drawing/2014/main" id="{4C63B37C-8CEE-4A72-AFD8-3C2DBD372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3" name="Freeform 11">
              <a:extLst>
                <a:ext uri="{FF2B5EF4-FFF2-40B4-BE49-F238E27FC236}">
                  <a16:creationId xmlns:a16="http://schemas.microsoft.com/office/drawing/2014/main" id="{31245F86-6106-4758-A825-71AC9D6F9E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75" name="Rounded Rectangle 16">
            <a:extLst>
              <a:ext uri="{FF2B5EF4-FFF2-40B4-BE49-F238E27FC236}">
                <a16:creationId xmlns:a16="http://schemas.microsoft.com/office/drawing/2014/main" id="{A27AE693-58E8-48BC-8ED0-568ABFEAB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7B7A5184-E27E-CF6E-A28A-B8D6779E97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965134"/>
              </p:ext>
            </p:extLst>
          </p:nvPr>
        </p:nvGraphicFramePr>
        <p:xfrm>
          <a:off x="1574800" y="382953"/>
          <a:ext cx="10466387" cy="6619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8724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61" name="Freeform: Shape 60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64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65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67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68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69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A7E938-BE22-4772-A6FA-55039E0BF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739" y="1072609"/>
            <a:ext cx="1629512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CASE 3:</a:t>
            </a:r>
            <a:endParaRPr lang="en-GB" sz="32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BA886-6812-4EA8-99C5-122075BBF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950" y="565150"/>
            <a:ext cx="8249289" cy="6146799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23Y/O female, nulligravid, married 5 years ago presented with irregular bleeding.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Irregular Bleeding: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Started around 6 months ago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Used to be really regular when she was on the pill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Now bleeding for around 2-3 days but with additional inter-menstrual bleeding</a:t>
            </a:r>
          </a:p>
        </p:txBody>
      </p:sp>
    </p:spTree>
    <p:extLst>
      <p:ext uri="{BB962C8B-B14F-4D97-AF65-F5344CB8AC3E}">
        <p14:creationId xmlns:p14="http://schemas.microsoft.com/office/powerpoint/2010/main" val="3888879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920CD-FC82-4132-B747-712D73DF3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837"/>
            <a:ext cx="10515600" cy="30479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3E40B-2980-4B27-8BA3-DEE29F148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90" y="464127"/>
            <a:ext cx="10640292" cy="6005946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Associated symptoms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Some Hirsutism around the face and chin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presence of acne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her face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Weight gain from 1 year ago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No desire for pregnancy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LMP: Two weeks ago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● Contraception: Currently none. She was on the OCP for 4 years, stopped 6 months ago as she split up with her 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husbant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3200" dirty="0"/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17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713</Words>
  <Application>Microsoft Office PowerPoint</Application>
  <PresentationFormat>Widescreen</PresentationFormat>
  <Paragraphs>90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Symbol</vt:lpstr>
      <vt:lpstr>Parallax</vt:lpstr>
      <vt:lpstr>PowerPoint Presentation</vt:lpstr>
      <vt:lpstr>پانل اول: تخمدان پلی کیستیک و چالش های مدیریتی آن گرداننده: دکتر صدیقه عمویی</vt:lpstr>
      <vt:lpstr>CASE 1:</vt:lpstr>
      <vt:lpstr>PowerPoint Presentation</vt:lpstr>
      <vt:lpstr>CASE 2:</vt:lpstr>
      <vt:lpstr>PowerPoint Presentation</vt:lpstr>
      <vt:lpstr>PowerPoint Presentation</vt:lpstr>
      <vt:lpstr>CASE 3:</vt:lpstr>
      <vt:lpstr>PowerPoint Presentation</vt:lpstr>
      <vt:lpstr>PowerPoint Presentation</vt:lpstr>
      <vt:lpstr>CASE 4: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Amene Keshavarzi</dc:creator>
  <cp:lastModifiedBy>Amene Keshavarzi</cp:lastModifiedBy>
  <cp:revision>47</cp:revision>
  <dcterms:created xsi:type="dcterms:W3CDTF">2023-01-20T06:50:45Z</dcterms:created>
  <dcterms:modified xsi:type="dcterms:W3CDTF">2023-01-27T17:08:18Z</dcterms:modified>
</cp:coreProperties>
</file>