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6"/>
  </p:notesMasterIdLst>
  <p:sldIdLst>
    <p:sldId id="285" r:id="rId2"/>
    <p:sldId id="401" r:id="rId3"/>
    <p:sldId id="258" r:id="rId4"/>
    <p:sldId id="259" r:id="rId5"/>
    <p:sldId id="408" r:id="rId6"/>
    <p:sldId id="406" r:id="rId7"/>
    <p:sldId id="414" r:id="rId8"/>
    <p:sldId id="262" r:id="rId9"/>
    <p:sldId id="291" r:id="rId10"/>
    <p:sldId id="292" r:id="rId11"/>
    <p:sldId id="332" r:id="rId12"/>
    <p:sldId id="416" r:id="rId13"/>
    <p:sldId id="265" r:id="rId14"/>
    <p:sldId id="274" r:id="rId15"/>
    <p:sldId id="351" r:id="rId16"/>
    <p:sldId id="420" r:id="rId17"/>
    <p:sldId id="421" r:id="rId18"/>
    <p:sldId id="423" r:id="rId19"/>
    <p:sldId id="418" r:id="rId20"/>
    <p:sldId id="424" r:id="rId21"/>
    <p:sldId id="361" r:id="rId22"/>
    <p:sldId id="363" r:id="rId23"/>
    <p:sldId id="415" r:id="rId24"/>
    <p:sldId id="28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5" roundtripDataSignature="AMtx7mjY4chl3fb9OgE1/7CxeP8YNSKR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5433" autoAdjust="0"/>
  </p:normalViewPr>
  <p:slideViewPr>
    <p:cSldViewPr snapToGrid="0">
      <p:cViewPr>
        <p:scale>
          <a:sx n="64" d="100"/>
          <a:sy n="64" d="100"/>
        </p:scale>
        <p:origin x="19" y="478"/>
      </p:cViewPr>
      <p:guideLst>
        <p:guide orient="horz" pos="1620"/>
        <p:guide pos="2880"/>
      </p:guideLst>
    </p:cSldViewPr>
  </p:slideViewPr>
  <p:outlineViewPr>
    <p:cViewPr>
      <p:scale>
        <a:sx n="100" d="100"/>
        <a:sy n="100" d="100"/>
      </p:scale>
      <p:origin x="0" y="-418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10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10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0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105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4A1F1-87F7-48C2-8FF4-E5249C64CC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9652E8-6ED6-417B-9F39-6385EB7B72BC}">
      <dgm:prSet custT="1"/>
      <dgm:spPr/>
      <dgm:t>
        <a:bodyPr/>
        <a:lstStyle/>
        <a:p>
          <a:r>
            <a:rPr lang="en-US" sz="2400" b="1" dirty="0"/>
            <a:t>NATIONAL INSTITUTES OF HEALTH AND CHILD HEALTH AND HUMAN DEVELOPMENT(1990)</a:t>
          </a:r>
          <a:endParaRPr lang="en-US" sz="2400" dirty="0"/>
        </a:p>
      </dgm:t>
    </dgm:pt>
    <dgm:pt modelId="{59A31B32-4106-4803-8712-437101B3E07B}" type="parTrans" cxnId="{D960DCA2-EDD0-4675-A78A-5D71FA24E4C8}">
      <dgm:prSet/>
      <dgm:spPr/>
      <dgm:t>
        <a:bodyPr/>
        <a:lstStyle/>
        <a:p>
          <a:endParaRPr lang="en-US"/>
        </a:p>
      </dgm:t>
    </dgm:pt>
    <dgm:pt modelId="{9D5765AF-05E5-4190-951E-DEFB0522A551}" type="sibTrans" cxnId="{D960DCA2-EDD0-4675-A78A-5D71FA24E4C8}">
      <dgm:prSet/>
      <dgm:spPr/>
      <dgm:t>
        <a:bodyPr/>
        <a:lstStyle/>
        <a:p>
          <a:endParaRPr lang="en-US"/>
        </a:p>
      </dgm:t>
    </dgm:pt>
    <dgm:pt modelId="{FBEB77D3-3DA4-49D1-98B6-307A07F551DF}">
      <dgm:prSet custT="1"/>
      <dgm:spPr/>
      <dgm:t>
        <a:bodyPr/>
        <a:lstStyle/>
        <a:p>
          <a:r>
            <a:rPr lang="en-US" sz="2800" b="1" dirty="0"/>
            <a:t>• Chronic anovulation</a:t>
          </a:r>
          <a:endParaRPr lang="en-US" sz="2800" dirty="0"/>
        </a:p>
      </dgm:t>
    </dgm:pt>
    <dgm:pt modelId="{86EBC674-0E34-4C33-AE66-86A7B334B3B8}" type="parTrans" cxnId="{981FB88D-120A-4506-83EF-46E47998ADDB}">
      <dgm:prSet/>
      <dgm:spPr/>
      <dgm:t>
        <a:bodyPr/>
        <a:lstStyle/>
        <a:p>
          <a:endParaRPr lang="en-US"/>
        </a:p>
      </dgm:t>
    </dgm:pt>
    <dgm:pt modelId="{4A72B2A8-1DC4-4F69-B02B-9571E4A7ADAE}" type="sibTrans" cxnId="{981FB88D-120A-4506-83EF-46E47998ADDB}">
      <dgm:prSet/>
      <dgm:spPr/>
      <dgm:t>
        <a:bodyPr/>
        <a:lstStyle/>
        <a:p>
          <a:endParaRPr lang="en-US"/>
        </a:p>
      </dgm:t>
    </dgm:pt>
    <dgm:pt modelId="{C24BDFAE-2468-4EAF-AFE0-121BAD2EF50F}">
      <dgm:prSet custT="1"/>
      <dgm:spPr/>
      <dgm:t>
        <a:bodyPr/>
        <a:lstStyle/>
        <a:p>
          <a:r>
            <a:rPr lang="en-US" sz="2800" dirty="0"/>
            <a:t>• </a:t>
          </a:r>
          <a:r>
            <a:rPr lang="en-US" sz="2800" b="1" dirty="0"/>
            <a:t>Hyperandrogenemia or Clinical signs of hyperandrogenism</a:t>
          </a:r>
          <a:endParaRPr lang="en-US" sz="2800" dirty="0"/>
        </a:p>
      </dgm:t>
    </dgm:pt>
    <dgm:pt modelId="{C7589F13-E745-476B-85A6-503EF297BEE8}" type="parTrans" cxnId="{76A3D8AB-D261-4515-858A-6C946C4C82BC}">
      <dgm:prSet/>
      <dgm:spPr/>
      <dgm:t>
        <a:bodyPr/>
        <a:lstStyle/>
        <a:p>
          <a:endParaRPr lang="en-US"/>
        </a:p>
      </dgm:t>
    </dgm:pt>
    <dgm:pt modelId="{C78C4302-48A4-4A56-9BB6-DF8FAD9EE93A}" type="sibTrans" cxnId="{76A3D8AB-D261-4515-858A-6C946C4C82BC}">
      <dgm:prSet/>
      <dgm:spPr/>
      <dgm:t>
        <a:bodyPr/>
        <a:lstStyle/>
        <a:p>
          <a:endParaRPr lang="en-US"/>
        </a:p>
      </dgm:t>
    </dgm:pt>
    <dgm:pt modelId="{B49AD032-3B49-48DA-B702-446572D5112F}">
      <dgm:prSet custT="1"/>
      <dgm:spPr/>
      <dgm:t>
        <a:bodyPr/>
        <a:lstStyle/>
        <a:p>
          <a:r>
            <a:rPr lang="en-US" sz="2800" b="1" dirty="0"/>
            <a:t>• Exclusion of other androgenic disorders</a:t>
          </a:r>
          <a:endParaRPr lang="en-US" sz="2800" dirty="0"/>
        </a:p>
      </dgm:t>
    </dgm:pt>
    <dgm:pt modelId="{1F4D4670-2C03-40DA-81D4-7DFEE7F54477}" type="parTrans" cxnId="{67689AD9-86F5-472B-B47C-18D6A3C05AC2}">
      <dgm:prSet/>
      <dgm:spPr/>
      <dgm:t>
        <a:bodyPr/>
        <a:lstStyle/>
        <a:p>
          <a:endParaRPr lang="en-US"/>
        </a:p>
      </dgm:t>
    </dgm:pt>
    <dgm:pt modelId="{4B80A6B4-BF4E-4231-B5DD-D3C3D672A6CE}" type="sibTrans" cxnId="{67689AD9-86F5-472B-B47C-18D6A3C05AC2}">
      <dgm:prSet/>
      <dgm:spPr/>
      <dgm:t>
        <a:bodyPr/>
        <a:lstStyle/>
        <a:p>
          <a:endParaRPr lang="en-US"/>
        </a:p>
      </dgm:t>
    </dgm:pt>
    <dgm:pt modelId="{BE97B3FB-9395-48A8-9B56-AEEC4D03F756}" type="pres">
      <dgm:prSet presAssocID="{F2B4A1F1-87F7-48C2-8FF4-E5249C64CCC7}" presName="linear" presStyleCnt="0">
        <dgm:presLayoutVars>
          <dgm:animLvl val="lvl"/>
          <dgm:resizeHandles val="exact"/>
        </dgm:presLayoutVars>
      </dgm:prSet>
      <dgm:spPr/>
    </dgm:pt>
    <dgm:pt modelId="{7A7F9B1D-83E0-43D4-B403-7BB0AF8AFA1E}" type="pres">
      <dgm:prSet presAssocID="{839652E8-6ED6-417B-9F39-6385EB7B72BC}" presName="parentText" presStyleLbl="node1" presStyleIdx="0" presStyleCnt="1" custScaleY="110120" custLinFactNeighborX="248" custLinFactNeighborY="-4296">
        <dgm:presLayoutVars>
          <dgm:chMax val="0"/>
          <dgm:bulletEnabled val="1"/>
        </dgm:presLayoutVars>
      </dgm:prSet>
      <dgm:spPr/>
    </dgm:pt>
    <dgm:pt modelId="{E38FFA2B-6159-4990-8798-33FD6BD6999B}" type="pres">
      <dgm:prSet presAssocID="{839652E8-6ED6-417B-9F39-6385EB7B72B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13AAB1F-2B14-4D99-8D21-328397948D0E}" type="presOf" srcId="{839652E8-6ED6-417B-9F39-6385EB7B72BC}" destId="{7A7F9B1D-83E0-43D4-B403-7BB0AF8AFA1E}" srcOrd="0" destOrd="0" presId="urn:microsoft.com/office/officeart/2005/8/layout/vList2"/>
    <dgm:cxn modelId="{F36BFD35-3A8C-4BD4-987B-C4581669D329}" type="presOf" srcId="{F2B4A1F1-87F7-48C2-8FF4-E5249C64CCC7}" destId="{BE97B3FB-9395-48A8-9B56-AEEC4D03F756}" srcOrd="0" destOrd="0" presId="urn:microsoft.com/office/officeart/2005/8/layout/vList2"/>
    <dgm:cxn modelId="{981FB88D-120A-4506-83EF-46E47998ADDB}" srcId="{839652E8-6ED6-417B-9F39-6385EB7B72BC}" destId="{FBEB77D3-3DA4-49D1-98B6-307A07F551DF}" srcOrd="0" destOrd="0" parTransId="{86EBC674-0E34-4C33-AE66-86A7B334B3B8}" sibTransId="{4A72B2A8-1DC4-4F69-B02B-9571E4A7ADAE}"/>
    <dgm:cxn modelId="{D960DCA2-EDD0-4675-A78A-5D71FA24E4C8}" srcId="{F2B4A1F1-87F7-48C2-8FF4-E5249C64CCC7}" destId="{839652E8-6ED6-417B-9F39-6385EB7B72BC}" srcOrd="0" destOrd="0" parTransId="{59A31B32-4106-4803-8712-437101B3E07B}" sibTransId="{9D5765AF-05E5-4190-951E-DEFB0522A551}"/>
    <dgm:cxn modelId="{76A3D8AB-D261-4515-858A-6C946C4C82BC}" srcId="{839652E8-6ED6-417B-9F39-6385EB7B72BC}" destId="{C24BDFAE-2468-4EAF-AFE0-121BAD2EF50F}" srcOrd="1" destOrd="0" parTransId="{C7589F13-E745-476B-85A6-503EF297BEE8}" sibTransId="{C78C4302-48A4-4A56-9BB6-DF8FAD9EE93A}"/>
    <dgm:cxn modelId="{1FD896CB-5D97-44B4-959B-53B2056BDFE9}" type="presOf" srcId="{B49AD032-3B49-48DA-B702-446572D5112F}" destId="{E38FFA2B-6159-4990-8798-33FD6BD6999B}" srcOrd="0" destOrd="2" presId="urn:microsoft.com/office/officeart/2005/8/layout/vList2"/>
    <dgm:cxn modelId="{67689AD9-86F5-472B-B47C-18D6A3C05AC2}" srcId="{839652E8-6ED6-417B-9F39-6385EB7B72BC}" destId="{B49AD032-3B49-48DA-B702-446572D5112F}" srcOrd="2" destOrd="0" parTransId="{1F4D4670-2C03-40DA-81D4-7DFEE7F54477}" sibTransId="{4B80A6B4-BF4E-4231-B5DD-D3C3D672A6CE}"/>
    <dgm:cxn modelId="{7444BEFA-6046-47E8-8205-7B12F9203052}" type="presOf" srcId="{FBEB77D3-3DA4-49D1-98B6-307A07F551DF}" destId="{E38FFA2B-6159-4990-8798-33FD6BD6999B}" srcOrd="0" destOrd="0" presId="urn:microsoft.com/office/officeart/2005/8/layout/vList2"/>
    <dgm:cxn modelId="{874BCFFD-7B27-4762-8C45-169F2A5A3E26}" type="presOf" srcId="{C24BDFAE-2468-4EAF-AFE0-121BAD2EF50F}" destId="{E38FFA2B-6159-4990-8798-33FD6BD6999B}" srcOrd="0" destOrd="1" presId="urn:microsoft.com/office/officeart/2005/8/layout/vList2"/>
    <dgm:cxn modelId="{24CAFB42-806D-44FB-B465-902EA10530C8}" type="presParOf" srcId="{BE97B3FB-9395-48A8-9B56-AEEC4D03F756}" destId="{7A7F9B1D-83E0-43D4-B403-7BB0AF8AFA1E}" srcOrd="0" destOrd="0" presId="urn:microsoft.com/office/officeart/2005/8/layout/vList2"/>
    <dgm:cxn modelId="{E10E674C-312B-4B7D-B619-5E862D5C0FF4}" type="presParOf" srcId="{BE97B3FB-9395-48A8-9B56-AEEC4D03F756}" destId="{E38FFA2B-6159-4990-8798-33FD6BD6999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A371C-4203-442E-95B5-45FF8D2891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28CD54-170E-44E6-A0AA-1307C2FEEFE2}">
      <dgm:prSet/>
      <dgm:spPr/>
      <dgm:t>
        <a:bodyPr/>
        <a:lstStyle/>
        <a:p>
          <a:r>
            <a:rPr lang="en-US" b="1" dirty="0"/>
            <a:t>ROTTERDAM CRITERIA (2003)</a:t>
          </a:r>
          <a:endParaRPr lang="en-US" dirty="0"/>
        </a:p>
      </dgm:t>
    </dgm:pt>
    <dgm:pt modelId="{BECB042F-64DD-44EB-B51A-6FDD29554A6F}" type="parTrans" cxnId="{47C0969E-0ABF-4627-BF23-B60D914712D4}">
      <dgm:prSet/>
      <dgm:spPr/>
      <dgm:t>
        <a:bodyPr/>
        <a:lstStyle/>
        <a:p>
          <a:endParaRPr lang="en-US"/>
        </a:p>
      </dgm:t>
    </dgm:pt>
    <dgm:pt modelId="{A8BE223A-D7FF-40D3-B90F-5783E8501FAB}" type="sibTrans" cxnId="{47C0969E-0ABF-4627-BF23-B60D914712D4}">
      <dgm:prSet/>
      <dgm:spPr/>
      <dgm:t>
        <a:bodyPr/>
        <a:lstStyle/>
        <a:p>
          <a:endParaRPr lang="en-US"/>
        </a:p>
      </dgm:t>
    </dgm:pt>
    <dgm:pt modelId="{132978CD-DB15-46F6-A19A-63E757742F28}">
      <dgm:prSet/>
      <dgm:spPr/>
      <dgm:t>
        <a:bodyPr/>
        <a:lstStyle/>
        <a:p>
          <a:r>
            <a:rPr lang="en-US" b="1" dirty="0"/>
            <a:t>(2 out of 3)</a:t>
          </a:r>
          <a:endParaRPr lang="en-US" dirty="0"/>
        </a:p>
      </dgm:t>
    </dgm:pt>
    <dgm:pt modelId="{CA2472F3-C335-47CE-9D21-785D9DBADF6E}" type="parTrans" cxnId="{E105D3F8-D29E-40CA-817A-B39AAC84E076}">
      <dgm:prSet/>
      <dgm:spPr/>
      <dgm:t>
        <a:bodyPr/>
        <a:lstStyle/>
        <a:p>
          <a:endParaRPr lang="en-US"/>
        </a:p>
      </dgm:t>
    </dgm:pt>
    <dgm:pt modelId="{15E32E23-A773-436A-AB5D-5D0DB098D841}" type="sibTrans" cxnId="{E105D3F8-D29E-40CA-817A-B39AAC84E076}">
      <dgm:prSet/>
      <dgm:spPr/>
      <dgm:t>
        <a:bodyPr/>
        <a:lstStyle/>
        <a:p>
          <a:endParaRPr lang="en-US"/>
        </a:p>
      </dgm:t>
    </dgm:pt>
    <dgm:pt modelId="{2D012AD7-B2E1-4703-8B48-EFA45D2D7593}">
      <dgm:prSet custT="1"/>
      <dgm:spPr/>
      <dgm:t>
        <a:bodyPr/>
        <a:lstStyle/>
        <a:p>
          <a:r>
            <a:rPr lang="en-US" sz="2800" b="1" dirty="0"/>
            <a:t>Oligo- or anovulation</a:t>
          </a:r>
          <a:endParaRPr lang="en-US" sz="2800" dirty="0"/>
        </a:p>
      </dgm:t>
    </dgm:pt>
    <dgm:pt modelId="{2D23F9DF-78A3-45A8-86F2-656680EC2AC0}" type="parTrans" cxnId="{B8EDCE5C-29AB-4D95-AA62-643FE93B1148}">
      <dgm:prSet/>
      <dgm:spPr/>
      <dgm:t>
        <a:bodyPr/>
        <a:lstStyle/>
        <a:p>
          <a:endParaRPr lang="en-US"/>
        </a:p>
      </dgm:t>
    </dgm:pt>
    <dgm:pt modelId="{1A86FAB0-E49C-4E5D-8E5A-243BBFF2DF3D}" type="sibTrans" cxnId="{B8EDCE5C-29AB-4D95-AA62-643FE93B1148}">
      <dgm:prSet/>
      <dgm:spPr/>
      <dgm:t>
        <a:bodyPr/>
        <a:lstStyle/>
        <a:p>
          <a:endParaRPr lang="en-US"/>
        </a:p>
      </dgm:t>
    </dgm:pt>
    <dgm:pt modelId="{84EE0FD2-7927-4AEC-9C3B-D6FC0E885721}">
      <dgm:prSet custT="1"/>
      <dgm:spPr/>
      <dgm:t>
        <a:bodyPr/>
        <a:lstStyle/>
        <a:p>
          <a:r>
            <a:rPr lang="en-US" sz="2800" b="1" dirty="0"/>
            <a:t>Clinical and/or biochemical signs of hyperandrogenism</a:t>
          </a:r>
          <a:endParaRPr lang="en-US" sz="2800" dirty="0"/>
        </a:p>
      </dgm:t>
    </dgm:pt>
    <dgm:pt modelId="{93E7AD14-BACC-4394-BCA1-75277FAD9339}" type="parTrans" cxnId="{374B2C56-580D-4F45-8C35-252552DEC739}">
      <dgm:prSet/>
      <dgm:spPr/>
      <dgm:t>
        <a:bodyPr/>
        <a:lstStyle/>
        <a:p>
          <a:endParaRPr lang="en-US"/>
        </a:p>
      </dgm:t>
    </dgm:pt>
    <dgm:pt modelId="{114EFE44-4E98-4B50-9E8A-0867EEBE7DF9}" type="sibTrans" cxnId="{374B2C56-580D-4F45-8C35-252552DEC739}">
      <dgm:prSet/>
      <dgm:spPr/>
      <dgm:t>
        <a:bodyPr/>
        <a:lstStyle/>
        <a:p>
          <a:endParaRPr lang="en-US"/>
        </a:p>
      </dgm:t>
    </dgm:pt>
    <dgm:pt modelId="{1010D319-8642-4F53-8588-BC403A5FC18A}">
      <dgm:prSet custT="1"/>
      <dgm:spPr/>
      <dgm:t>
        <a:bodyPr/>
        <a:lstStyle/>
        <a:p>
          <a:r>
            <a:rPr lang="en-US" sz="2800" b="1" dirty="0"/>
            <a:t>Polycystic ovaries (&gt;12 peripheral follicles or increased ovarian volume &gt;10ml)</a:t>
          </a:r>
          <a:endParaRPr lang="en-US" sz="2800" dirty="0"/>
        </a:p>
      </dgm:t>
    </dgm:pt>
    <dgm:pt modelId="{EF0D6002-48A4-497B-84A1-D854709F6CDB}" type="parTrans" cxnId="{441665D9-270F-4D4C-BB0B-FC32EB5E4772}">
      <dgm:prSet/>
      <dgm:spPr/>
      <dgm:t>
        <a:bodyPr/>
        <a:lstStyle/>
        <a:p>
          <a:endParaRPr lang="en-US"/>
        </a:p>
      </dgm:t>
    </dgm:pt>
    <dgm:pt modelId="{1A425A2C-738E-40B0-A904-5E5B7267C88D}" type="sibTrans" cxnId="{441665D9-270F-4D4C-BB0B-FC32EB5E4772}">
      <dgm:prSet/>
      <dgm:spPr/>
      <dgm:t>
        <a:bodyPr/>
        <a:lstStyle/>
        <a:p>
          <a:endParaRPr lang="en-US"/>
        </a:p>
      </dgm:t>
    </dgm:pt>
    <dgm:pt modelId="{F9B0B407-FB1C-44F9-B45C-390EF1F6A27E}" type="pres">
      <dgm:prSet presAssocID="{071A371C-4203-442E-95B5-45FF8D2891BF}" presName="linear" presStyleCnt="0">
        <dgm:presLayoutVars>
          <dgm:animLvl val="lvl"/>
          <dgm:resizeHandles val="exact"/>
        </dgm:presLayoutVars>
      </dgm:prSet>
      <dgm:spPr/>
    </dgm:pt>
    <dgm:pt modelId="{EB791E98-611B-4FB8-B8EB-3DFA8D34D98B}" type="pres">
      <dgm:prSet presAssocID="{2228CD54-170E-44E6-A0AA-1307C2FEEFE2}" presName="parentText" presStyleLbl="node1" presStyleIdx="0" presStyleCnt="2" custLinFactNeighborX="-97" custLinFactNeighborY="64835">
        <dgm:presLayoutVars>
          <dgm:chMax val="0"/>
          <dgm:bulletEnabled val="1"/>
        </dgm:presLayoutVars>
      </dgm:prSet>
      <dgm:spPr/>
    </dgm:pt>
    <dgm:pt modelId="{E50273DA-7917-406E-97D8-6928749B3930}" type="pres">
      <dgm:prSet presAssocID="{A8BE223A-D7FF-40D3-B90F-5783E8501FAB}" presName="spacer" presStyleCnt="0"/>
      <dgm:spPr/>
    </dgm:pt>
    <dgm:pt modelId="{EC14543D-FB46-4A3E-9D2D-7410C6CD57A4}" type="pres">
      <dgm:prSet presAssocID="{132978CD-DB15-46F6-A19A-63E757742F28}" presName="parentText" presStyleLbl="node1" presStyleIdx="1" presStyleCnt="2" custLinFactNeighborX="-470" custLinFactNeighborY="-2196">
        <dgm:presLayoutVars>
          <dgm:chMax val="0"/>
          <dgm:bulletEnabled val="1"/>
        </dgm:presLayoutVars>
      </dgm:prSet>
      <dgm:spPr/>
    </dgm:pt>
    <dgm:pt modelId="{BFCC92FC-4D0C-42C3-B79C-5DB2E1981462}" type="pres">
      <dgm:prSet presAssocID="{132978CD-DB15-46F6-A19A-63E757742F2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8EDCE5C-29AB-4D95-AA62-643FE93B1148}" srcId="{132978CD-DB15-46F6-A19A-63E757742F28}" destId="{2D012AD7-B2E1-4703-8B48-EFA45D2D7593}" srcOrd="0" destOrd="0" parTransId="{2D23F9DF-78A3-45A8-86F2-656680EC2AC0}" sibTransId="{1A86FAB0-E49C-4E5D-8E5A-243BBFF2DF3D}"/>
    <dgm:cxn modelId="{E88B8245-A986-49CC-8786-6CC8CFABBBAB}" type="presOf" srcId="{2D012AD7-B2E1-4703-8B48-EFA45D2D7593}" destId="{BFCC92FC-4D0C-42C3-B79C-5DB2E1981462}" srcOrd="0" destOrd="0" presId="urn:microsoft.com/office/officeart/2005/8/layout/vList2"/>
    <dgm:cxn modelId="{806FAC49-D63B-4EE3-948A-0C927B872273}" type="presOf" srcId="{071A371C-4203-442E-95B5-45FF8D2891BF}" destId="{F9B0B407-FB1C-44F9-B45C-390EF1F6A27E}" srcOrd="0" destOrd="0" presId="urn:microsoft.com/office/officeart/2005/8/layout/vList2"/>
    <dgm:cxn modelId="{186FEE4F-8334-40A4-8C4C-B5992FF18607}" type="presOf" srcId="{84EE0FD2-7927-4AEC-9C3B-D6FC0E885721}" destId="{BFCC92FC-4D0C-42C3-B79C-5DB2E1981462}" srcOrd="0" destOrd="1" presId="urn:microsoft.com/office/officeart/2005/8/layout/vList2"/>
    <dgm:cxn modelId="{374B2C56-580D-4F45-8C35-252552DEC739}" srcId="{132978CD-DB15-46F6-A19A-63E757742F28}" destId="{84EE0FD2-7927-4AEC-9C3B-D6FC0E885721}" srcOrd="1" destOrd="0" parTransId="{93E7AD14-BACC-4394-BCA1-75277FAD9339}" sibTransId="{114EFE44-4E98-4B50-9E8A-0867EEBE7DF9}"/>
    <dgm:cxn modelId="{5B8E8189-5B6A-44B2-8628-9D293E873BDA}" type="presOf" srcId="{1010D319-8642-4F53-8588-BC403A5FC18A}" destId="{BFCC92FC-4D0C-42C3-B79C-5DB2E1981462}" srcOrd="0" destOrd="2" presId="urn:microsoft.com/office/officeart/2005/8/layout/vList2"/>
    <dgm:cxn modelId="{08117F8D-64F0-4971-9884-C6DAC3E3524D}" type="presOf" srcId="{2228CD54-170E-44E6-A0AA-1307C2FEEFE2}" destId="{EB791E98-611B-4FB8-B8EB-3DFA8D34D98B}" srcOrd="0" destOrd="0" presId="urn:microsoft.com/office/officeart/2005/8/layout/vList2"/>
    <dgm:cxn modelId="{47C0969E-0ABF-4627-BF23-B60D914712D4}" srcId="{071A371C-4203-442E-95B5-45FF8D2891BF}" destId="{2228CD54-170E-44E6-A0AA-1307C2FEEFE2}" srcOrd="0" destOrd="0" parTransId="{BECB042F-64DD-44EB-B51A-6FDD29554A6F}" sibTransId="{A8BE223A-D7FF-40D3-B90F-5783E8501FAB}"/>
    <dgm:cxn modelId="{4ACEB3BE-C4AA-47B5-A326-6A650D843015}" type="presOf" srcId="{132978CD-DB15-46F6-A19A-63E757742F28}" destId="{EC14543D-FB46-4A3E-9D2D-7410C6CD57A4}" srcOrd="0" destOrd="0" presId="urn:microsoft.com/office/officeart/2005/8/layout/vList2"/>
    <dgm:cxn modelId="{441665D9-270F-4D4C-BB0B-FC32EB5E4772}" srcId="{132978CD-DB15-46F6-A19A-63E757742F28}" destId="{1010D319-8642-4F53-8588-BC403A5FC18A}" srcOrd="2" destOrd="0" parTransId="{EF0D6002-48A4-497B-84A1-D854709F6CDB}" sibTransId="{1A425A2C-738E-40B0-A904-5E5B7267C88D}"/>
    <dgm:cxn modelId="{E105D3F8-D29E-40CA-817A-B39AAC84E076}" srcId="{071A371C-4203-442E-95B5-45FF8D2891BF}" destId="{132978CD-DB15-46F6-A19A-63E757742F28}" srcOrd="1" destOrd="0" parTransId="{CA2472F3-C335-47CE-9D21-785D9DBADF6E}" sibTransId="{15E32E23-A773-436A-AB5D-5D0DB098D841}"/>
    <dgm:cxn modelId="{D01FC674-EC5D-4C35-9CD9-2E96ED1CD95F}" type="presParOf" srcId="{F9B0B407-FB1C-44F9-B45C-390EF1F6A27E}" destId="{EB791E98-611B-4FB8-B8EB-3DFA8D34D98B}" srcOrd="0" destOrd="0" presId="urn:microsoft.com/office/officeart/2005/8/layout/vList2"/>
    <dgm:cxn modelId="{9A01325B-DAED-4950-BC4F-C9F42FD10F3E}" type="presParOf" srcId="{F9B0B407-FB1C-44F9-B45C-390EF1F6A27E}" destId="{E50273DA-7917-406E-97D8-6928749B3930}" srcOrd="1" destOrd="0" presId="urn:microsoft.com/office/officeart/2005/8/layout/vList2"/>
    <dgm:cxn modelId="{CCD6C9EC-0DE5-4118-B3D1-ED510757A41F}" type="presParOf" srcId="{F9B0B407-FB1C-44F9-B45C-390EF1F6A27E}" destId="{EC14543D-FB46-4A3E-9D2D-7410C6CD57A4}" srcOrd="2" destOrd="0" presId="urn:microsoft.com/office/officeart/2005/8/layout/vList2"/>
    <dgm:cxn modelId="{5238FFC8-5827-49CF-83F3-759685E0219C}" type="presParOf" srcId="{F9B0B407-FB1C-44F9-B45C-390EF1F6A27E}" destId="{BFCC92FC-4D0C-42C3-B79C-5DB2E19814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770404-F603-487D-8291-3F50797C01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CC844B-ECA7-4B1E-A9C7-EE64B549E7FC}">
      <dgm:prSet/>
      <dgm:spPr/>
      <dgm:t>
        <a:bodyPr/>
        <a:lstStyle/>
        <a:p>
          <a:r>
            <a:rPr lang="en-US" b="1"/>
            <a:t>AE-PCOS SOCIETY 2006</a:t>
          </a:r>
          <a:endParaRPr lang="en-US"/>
        </a:p>
      </dgm:t>
    </dgm:pt>
    <dgm:pt modelId="{3E808DBA-805B-46FA-A455-26F48022B879}" type="parTrans" cxnId="{FF667FC1-A957-484D-A157-4E38833A1636}">
      <dgm:prSet/>
      <dgm:spPr/>
      <dgm:t>
        <a:bodyPr/>
        <a:lstStyle/>
        <a:p>
          <a:endParaRPr lang="en-US"/>
        </a:p>
      </dgm:t>
    </dgm:pt>
    <dgm:pt modelId="{4B7B5C5D-DDA3-4363-861D-B17641265597}" type="sibTrans" cxnId="{FF667FC1-A957-484D-A157-4E38833A1636}">
      <dgm:prSet/>
      <dgm:spPr/>
      <dgm:t>
        <a:bodyPr/>
        <a:lstStyle/>
        <a:p>
          <a:endParaRPr lang="en-US"/>
        </a:p>
      </dgm:t>
    </dgm:pt>
    <dgm:pt modelId="{F17BF916-ADC7-43A4-9982-01B11BEAFC82}">
      <dgm:prSet custT="1"/>
      <dgm:spPr/>
      <dgm:t>
        <a:bodyPr/>
        <a:lstStyle/>
        <a:p>
          <a:r>
            <a:rPr lang="en-US" sz="2800" b="1" dirty="0"/>
            <a:t>Hyperandrogenism: hirsutism and/ or hyperandrogenemia</a:t>
          </a:r>
          <a:endParaRPr lang="en-US" sz="2800" dirty="0"/>
        </a:p>
      </dgm:t>
    </dgm:pt>
    <dgm:pt modelId="{1FD97AAF-2BB2-4FBF-A9F6-3D7690AE1A80}" type="parTrans" cxnId="{3D89CF61-1B2E-42D7-9813-C7DBC1AC63E1}">
      <dgm:prSet/>
      <dgm:spPr/>
      <dgm:t>
        <a:bodyPr/>
        <a:lstStyle/>
        <a:p>
          <a:endParaRPr lang="en-US"/>
        </a:p>
      </dgm:t>
    </dgm:pt>
    <dgm:pt modelId="{A7695574-7CE8-4EA9-8B0F-323AD718A025}" type="sibTrans" cxnId="{3D89CF61-1B2E-42D7-9813-C7DBC1AC63E1}">
      <dgm:prSet/>
      <dgm:spPr/>
      <dgm:t>
        <a:bodyPr/>
        <a:lstStyle/>
        <a:p>
          <a:endParaRPr lang="en-US"/>
        </a:p>
      </dgm:t>
    </dgm:pt>
    <dgm:pt modelId="{6D32FCEF-0979-4A10-B41D-9A310C39407E}">
      <dgm:prSet custT="1"/>
      <dgm:spPr/>
      <dgm:t>
        <a:bodyPr/>
        <a:lstStyle/>
        <a:p>
          <a:r>
            <a:rPr lang="en-US" sz="2800" b="1" dirty="0"/>
            <a:t>Ovarian dysfunction: oligo-anovulation</a:t>
          </a:r>
          <a:endParaRPr lang="en-US" sz="2800" dirty="0"/>
        </a:p>
      </dgm:t>
    </dgm:pt>
    <dgm:pt modelId="{DD53BA60-D714-48CF-BD35-4A728F678F5F}" type="parTrans" cxnId="{95ADBD24-D1DC-4038-A876-6DA963D19C2B}">
      <dgm:prSet/>
      <dgm:spPr/>
      <dgm:t>
        <a:bodyPr/>
        <a:lstStyle/>
        <a:p>
          <a:endParaRPr lang="en-US"/>
        </a:p>
      </dgm:t>
    </dgm:pt>
    <dgm:pt modelId="{7B5EC230-451A-453B-8BD3-54C03835D631}" type="sibTrans" cxnId="{95ADBD24-D1DC-4038-A876-6DA963D19C2B}">
      <dgm:prSet/>
      <dgm:spPr/>
      <dgm:t>
        <a:bodyPr/>
        <a:lstStyle/>
        <a:p>
          <a:endParaRPr lang="en-US"/>
        </a:p>
      </dgm:t>
    </dgm:pt>
    <dgm:pt modelId="{D625EE48-575A-43DD-867F-903511EF564D}">
      <dgm:prSet custT="1"/>
      <dgm:spPr/>
      <dgm:t>
        <a:bodyPr/>
        <a:lstStyle/>
        <a:p>
          <a:r>
            <a:rPr lang="en-US" sz="2800" b="1" dirty="0"/>
            <a:t>Exclusion of other androgen excess or related disorders</a:t>
          </a:r>
          <a:endParaRPr lang="en-US" sz="2800" dirty="0"/>
        </a:p>
      </dgm:t>
    </dgm:pt>
    <dgm:pt modelId="{9FD628F8-0F0F-4590-83E7-D388710D6554}" type="parTrans" cxnId="{13D616E6-028E-4B76-A241-9EA89F1A0E0D}">
      <dgm:prSet/>
      <dgm:spPr/>
      <dgm:t>
        <a:bodyPr/>
        <a:lstStyle/>
        <a:p>
          <a:endParaRPr lang="en-US"/>
        </a:p>
      </dgm:t>
    </dgm:pt>
    <dgm:pt modelId="{CF00158F-12EF-4053-84EA-1816EA03BF29}" type="sibTrans" cxnId="{13D616E6-028E-4B76-A241-9EA89F1A0E0D}">
      <dgm:prSet/>
      <dgm:spPr/>
      <dgm:t>
        <a:bodyPr/>
        <a:lstStyle/>
        <a:p>
          <a:endParaRPr lang="en-US"/>
        </a:p>
      </dgm:t>
    </dgm:pt>
    <dgm:pt modelId="{16CCB176-A283-4C1E-9C1D-39B30F31B73F}">
      <dgm:prSet custT="1"/>
      <dgm:spPr/>
      <dgm:t>
        <a:bodyPr/>
        <a:lstStyle/>
        <a:p>
          <a:r>
            <a:rPr lang="en-US" sz="2800" b="1" dirty="0"/>
            <a:t>Polycystic ovaries</a:t>
          </a:r>
          <a:endParaRPr lang="en-US" sz="2800" dirty="0"/>
        </a:p>
      </dgm:t>
    </dgm:pt>
    <dgm:pt modelId="{18EC0348-C2CC-4E96-A177-E4BEF231CDC8}" type="parTrans" cxnId="{273F6F0E-AEE3-4476-A691-9D79598B5977}">
      <dgm:prSet/>
      <dgm:spPr/>
      <dgm:t>
        <a:bodyPr/>
        <a:lstStyle/>
        <a:p>
          <a:endParaRPr lang="en-GB"/>
        </a:p>
      </dgm:t>
    </dgm:pt>
    <dgm:pt modelId="{02D84058-42EF-44A3-8916-9E05F654C09B}" type="sibTrans" cxnId="{273F6F0E-AEE3-4476-A691-9D79598B5977}">
      <dgm:prSet/>
      <dgm:spPr/>
      <dgm:t>
        <a:bodyPr/>
        <a:lstStyle/>
        <a:p>
          <a:endParaRPr lang="en-GB"/>
        </a:p>
      </dgm:t>
    </dgm:pt>
    <dgm:pt modelId="{E63D09CC-4B41-49C2-9DD1-06300B660DCB}" type="pres">
      <dgm:prSet presAssocID="{83770404-F603-487D-8291-3F50797C0127}" presName="linear" presStyleCnt="0">
        <dgm:presLayoutVars>
          <dgm:animLvl val="lvl"/>
          <dgm:resizeHandles val="exact"/>
        </dgm:presLayoutVars>
      </dgm:prSet>
      <dgm:spPr/>
    </dgm:pt>
    <dgm:pt modelId="{5A4D325E-296C-4052-B8C9-0E2D7375CD4E}" type="pres">
      <dgm:prSet presAssocID="{99CC844B-ECA7-4B1E-A9C7-EE64B549E7FC}" presName="parentText" presStyleLbl="node1" presStyleIdx="0" presStyleCnt="1" custScaleY="93196" custLinFactNeighborX="-122" custLinFactNeighborY="-8414">
        <dgm:presLayoutVars>
          <dgm:chMax val="0"/>
          <dgm:bulletEnabled val="1"/>
        </dgm:presLayoutVars>
      </dgm:prSet>
      <dgm:spPr/>
    </dgm:pt>
    <dgm:pt modelId="{7CA01F74-DD2D-4360-85D8-4BCFDAA6FAE1}" type="pres">
      <dgm:prSet presAssocID="{99CC844B-ECA7-4B1E-A9C7-EE64B549E7FC}" presName="childText" presStyleLbl="revTx" presStyleIdx="0" presStyleCnt="1" custScaleY="117312">
        <dgm:presLayoutVars>
          <dgm:bulletEnabled val="1"/>
        </dgm:presLayoutVars>
      </dgm:prSet>
      <dgm:spPr/>
    </dgm:pt>
  </dgm:ptLst>
  <dgm:cxnLst>
    <dgm:cxn modelId="{273F6F0E-AEE3-4476-A691-9D79598B5977}" srcId="{99CC844B-ECA7-4B1E-A9C7-EE64B549E7FC}" destId="{16CCB176-A283-4C1E-9C1D-39B30F31B73F}" srcOrd="2" destOrd="0" parTransId="{18EC0348-C2CC-4E96-A177-E4BEF231CDC8}" sibTransId="{02D84058-42EF-44A3-8916-9E05F654C09B}"/>
    <dgm:cxn modelId="{95ADBD24-D1DC-4038-A876-6DA963D19C2B}" srcId="{99CC844B-ECA7-4B1E-A9C7-EE64B549E7FC}" destId="{6D32FCEF-0979-4A10-B41D-9A310C39407E}" srcOrd="1" destOrd="0" parTransId="{DD53BA60-D714-48CF-BD35-4A728F678F5F}" sibTransId="{7B5EC230-451A-453B-8BD3-54C03835D631}"/>
    <dgm:cxn modelId="{3D89CF61-1B2E-42D7-9813-C7DBC1AC63E1}" srcId="{99CC844B-ECA7-4B1E-A9C7-EE64B549E7FC}" destId="{F17BF916-ADC7-43A4-9982-01B11BEAFC82}" srcOrd="0" destOrd="0" parTransId="{1FD97AAF-2BB2-4FBF-A9F6-3D7690AE1A80}" sibTransId="{A7695574-7CE8-4EA9-8B0F-323AD718A025}"/>
    <dgm:cxn modelId="{BD128847-F089-49EF-8C87-967E4A6B87EE}" type="presOf" srcId="{6D32FCEF-0979-4A10-B41D-9A310C39407E}" destId="{7CA01F74-DD2D-4360-85D8-4BCFDAA6FAE1}" srcOrd="0" destOrd="1" presId="urn:microsoft.com/office/officeart/2005/8/layout/vList2"/>
    <dgm:cxn modelId="{8F7CCC95-D435-4A73-ADB1-6940B37C1DED}" type="presOf" srcId="{16CCB176-A283-4C1E-9C1D-39B30F31B73F}" destId="{7CA01F74-DD2D-4360-85D8-4BCFDAA6FAE1}" srcOrd="0" destOrd="2" presId="urn:microsoft.com/office/officeart/2005/8/layout/vList2"/>
    <dgm:cxn modelId="{FE4D1A97-2D5C-44B0-B293-80E4AD9979C0}" type="presOf" srcId="{D625EE48-575A-43DD-867F-903511EF564D}" destId="{7CA01F74-DD2D-4360-85D8-4BCFDAA6FAE1}" srcOrd="0" destOrd="3" presId="urn:microsoft.com/office/officeart/2005/8/layout/vList2"/>
    <dgm:cxn modelId="{434226A7-0D2C-44FF-985F-B92A7760DA10}" type="presOf" srcId="{83770404-F603-487D-8291-3F50797C0127}" destId="{E63D09CC-4B41-49C2-9DD1-06300B660DCB}" srcOrd="0" destOrd="0" presId="urn:microsoft.com/office/officeart/2005/8/layout/vList2"/>
    <dgm:cxn modelId="{D4F401B5-552C-4DE7-89FE-C8F94D990585}" type="presOf" srcId="{F17BF916-ADC7-43A4-9982-01B11BEAFC82}" destId="{7CA01F74-DD2D-4360-85D8-4BCFDAA6FAE1}" srcOrd="0" destOrd="0" presId="urn:microsoft.com/office/officeart/2005/8/layout/vList2"/>
    <dgm:cxn modelId="{FF667FC1-A957-484D-A157-4E38833A1636}" srcId="{83770404-F603-487D-8291-3F50797C0127}" destId="{99CC844B-ECA7-4B1E-A9C7-EE64B549E7FC}" srcOrd="0" destOrd="0" parTransId="{3E808DBA-805B-46FA-A455-26F48022B879}" sibTransId="{4B7B5C5D-DDA3-4363-861D-B17641265597}"/>
    <dgm:cxn modelId="{13D616E6-028E-4B76-A241-9EA89F1A0E0D}" srcId="{99CC844B-ECA7-4B1E-A9C7-EE64B549E7FC}" destId="{D625EE48-575A-43DD-867F-903511EF564D}" srcOrd="3" destOrd="0" parTransId="{9FD628F8-0F0F-4590-83E7-D388710D6554}" sibTransId="{CF00158F-12EF-4053-84EA-1816EA03BF29}"/>
    <dgm:cxn modelId="{95D315FB-86B6-43A7-B814-9C81ABD60F16}" type="presOf" srcId="{99CC844B-ECA7-4B1E-A9C7-EE64B549E7FC}" destId="{5A4D325E-296C-4052-B8C9-0E2D7375CD4E}" srcOrd="0" destOrd="0" presId="urn:microsoft.com/office/officeart/2005/8/layout/vList2"/>
    <dgm:cxn modelId="{18B2657D-9343-4250-AC28-0B86A5433FC1}" type="presParOf" srcId="{E63D09CC-4B41-49C2-9DD1-06300B660DCB}" destId="{5A4D325E-296C-4052-B8C9-0E2D7375CD4E}" srcOrd="0" destOrd="0" presId="urn:microsoft.com/office/officeart/2005/8/layout/vList2"/>
    <dgm:cxn modelId="{CA5810AB-E544-4281-BB24-B5B49A317B11}" type="presParOf" srcId="{E63D09CC-4B41-49C2-9DD1-06300B660DCB}" destId="{7CA01F74-DD2D-4360-85D8-4BCFDAA6FAE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03E190-65FC-4B63-AD6B-0749BFD74C6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286A43-1FBC-4E06-A9AA-6380C0021337}">
      <dgm:prSet/>
      <dgm:spPr/>
      <dgm:t>
        <a:bodyPr/>
        <a:lstStyle/>
        <a:p>
          <a:r>
            <a:rPr lang="en-US" b="1" dirty="0"/>
            <a:t>Normal cyclic menses result from normal ovulatory function. The normal inter-menstrual interval ranges between 21 and 35 days</a:t>
          </a:r>
          <a:endParaRPr lang="en-US" dirty="0"/>
        </a:p>
      </dgm:t>
    </dgm:pt>
    <dgm:pt modelId="{E59696AD-38E0-4A86-8BCC-F16C2F6F2ED1}" type="parTrans" cxnId="{2D377770-9842-495D-931E-9F17D194C0B9}">
      <dgm:prSet/>
      <dgm:spPr/>
      <dgm:t>
        <a:bodyPr/>
        <a:lstStyle/>
        <a:p>
          <a:endParaRPr lang="en-US"/>
        </a:p>
      </dgm:t>
    </dgm:pt>
    <dgm:pt modelId="{1D53A14F-851A-4EFB-8AD7-A0E8A6D10DDC}" type="sibTrans" cxnId="{2D377770-9842-495D-931E-9F17D194C0B9}">
      <dgm:prSet/>
      <dgm:spPr/>
      <dgm:t>
        <a:bodyPr/>
        <a:lstStyle/>
        <a:p>
          <a:endParaRPr lang="en-US"/>
        </a:p>
      </dgm:t>
    </dgm:pt>
    <dgm:pt modelId="{44F3D2F7-8200-489A-9C58-16EA1E026570}">
      <dgm:prSet/>
      <dgm:spPr/>
      <dgm:t>
        <a:bodyPr/>
        <a:lstStyle/>
        <a:p>
          <a:r>
            <a:rPr lang="en-US" b="1"/>
            <a:t>The majority of women with pcos, approximately 60-85%, exhibit gross menstrual dysfunction</a:t>
          </a:r>
          <a:endParaRPr lang="en-US"/>
        </a:p>
      </dgm:t>
    </dgm:pt>
    <dgm:pt modelId="{FE41751B-258C-4A3E-B673-8898928B3A2B}" type="parTrans" cxnId="{FD4AC498-F6A9-4FD9-AE90-962FBF264A4D}">
      <dgm:prSet/>
      <dgm:spPr/>
      <dgm:t>
        <a:bodyPr/>
        <a:lstStyle/>
        <a:p>
          <a:endParaRPr lang="en-US"/>
        </a:p>
      </dgm:t>
    </dgm:pt>
    <dgm:pt modelId="{1B537988-35CE-4D8B-9FB5-4717968F3865}" type="sibTrans" cxnId="{FD4AC498-F6A9-4FD9-AE90-962FBF264A4D}">
      <dgm:prSet/>
      <dgm:spPr/>
      <dgm:t>
        <a:bodyPr/>
        <a:lstStyle/>
        <a:p>
          <a:endParaRPr lang="en-US"/>
        </a:p>
      </dgm:t>
    </dgm:pt>
    <dgm:pt modelId="{CC515BD1-A26E-44CB-87B1-90378652E378}">
      <dgm:prSet/>
      <dgm:spPr/>
      <dgm:t>
        <a:bodyPr/>
        <a:lstStyle/>
        <a:p>
          <a:r>
            <a:rPr lang="en-US" b="1"/>
            <a:t>The most common abnormalities are oligomenorrhea and amenorrhea</a:t>
          </a:r>
          <a:endParaRPr lang="en-US"/>
        </a:p>
      </dgm:t>
    </dgm:pt>
    <dgm:pt modelId="{AEE0BCAE-A87F-4A4B-B137-2DDB6C064DFB}" type="parTrans" cxnId="{0F878BCE-906F-4112-A695-1220DB29385F}">
      <dgm:prSet/>
      <dgm:spPr/>
      <dgm:t>
        <a:bodyPr/>
        <a:lstStyle/>
        <a:p>
          <a:endParaRPr lang="en-US"/>
        </a:p>
      </dgm:t>
    </dgm:pt>
    <dgm:pt modelId="{3A55C0F4-C320-497D-B71B-CB423E191C7D}" type="sibTrans" cxnId="{0F878BCE-906F-4112-A695-1220DB29385F}">
      <dgm:prSet/>
      <dgm:spPr/>
      <dgm:t>
        <a:bodyPr/>
        <a:lstStyle/>
        <a:p>
          <a:endParaRPr lang="en-US"/>
        </a:p>
      </dgm:t>
    </dgm:pt>
    <dgm:pt modelId="{18124F28-E04F-40DE-9605-7A0FAE91EF4E}" type="pres">
      <dgm:prSet presAssocID="{1A03E190-65FC-4B63-AD6B-0749BFD74C61}" presName="outerComposite" presStyleCnt="0">
        <dgm:presLayoutVars>
          <dgm:chMax val="5"/>
          <dgm:dir/>
          <dgm:resizeHandles val="exact"/>
        </dgm:presLayoutVars>
      </dgm:prSet>
      <dgm:spPr/>
    </dgm:pt>
    <dgm:pt modelId="{0C16962F-5E1A-4786-B8AA-C83394CB4114}" type="pres">
      <dgm:prSet presAssocID="{1A03E190-65FC-4B63-AD6B-0749BFD74C61}" presName="dummyMaxCanvas" presStyleCnt="0">
        <dgm:presLayoutVars/>
      </dgm:prSet>
      <dgm:spPr/>
    </dgm:pt>
    <dgm:pt modelId="{9F3ECEDF-E374-40BC-9B27-6E4D55076577}" type="pres">
      <dgm:prSet presAssocID="{1A03E190-65FC-4B63-AD6B-0749BFD74C61}" presName="ThreeNodes_1" presStyleLbl="node1" presStyleIdx="0" presStyleCnt="3">
        <dgm:presLayoutVars>
          <dgm:bulletEnabled val="1"/>
        </dgm:presLayoutVars>
      </dgm:prSet>
      <dgm:spPr/>
    </dgm:pt>
    <dgm:pt modelId="{7A31FE1F-96D0-447D-91F3-764772508E9D}" type="pres">
      <dgm:prSet presAssocID="{1A03E190-65FC-4B63-AD6B-0749BFD74C61}" presName="ThreeNodes_2" presStyleLbl="node1" presStyleIdx="1" presStyleCnt="3">
        <dgm:presLayoutVars>
          <dgm:bulletEnabled val="1"/>
        </dgm:presLayoutVars>
      </dgm:prSet>
      <dgm:spPr/>
    </dgm:pt>
    <dgm:pt modelId="{5BDDAE3B-F04D-4ACE-BA70-46C4988AF1BE}" type="pres">
      <dgm:prSet presAssocID="{1A03E190-65FC-4B63-AD6B-0749BFD74C61}" presName="ThreeNodes_3" presStyleLbl="node1" presStyleIdx="2" presStyleCnt="3">
        <dgm:presLayoutVars>
          <dgm:bulletEnabled val="1"/>
        </dgm:presLayoutVars>
      </dgm:prSet>
      <dgm:spPr/>
    </dgm:pt>
    <dgm:pt modelId="{EAAD65F8-5741-4B81-B270-42323EB4C13B}" type="pres">
      <dgm:prSet presAssocID="{1A03E190-65FC-4B63-AD6B-0749BFD74C61}" presName="ThreeConn_1-2" presStyleLbl="fgAccFollowNode1" presStyleIdx="0" presStyleCnt="2">
        <dgm:presLayoutVars>
          <dgm:bulletEnabled val="1"/>
        </dgm:presLayoutVars>
      </dgm:prSet>
      <dgm:spPr/>
    </dgm:pt>
    <dgm:pt modelId="{C18B9F51-6E28-49B4-9351-D0FC86A5FE4D}" type="pres">
      <dgm:prSet presAssocID="{1A03E190-65FC-4B63-AD6B-0749BFD74C61}" presName="ThreeConn_2-3" presStyleLbl="fgAccFollowNode1" presStyleIdx="1" presStyleCnt="2">
        <dgm:presLayoutVars>
          <dgm:bulletEnabled val="1"/>
        </dgm:presLayoutVars>
      </dgm:prSet>
      <dgm:spPr/>
    </dgm:pt>
    <dgm:pt modelId="{8819A66D-E541-4E24-8929-4A43F18A97ED}" type="pres">
      <dgm:prSet presAssocID="{1A03E190-65FC-4B63-AD6B-0749BFD74C61}" presName="ThreeNodes_1_text" presStyleLbl="node1" presStyleIdx="2" presStyleCnt="3">
        <dgm:presLayoutVars>
          <dgm:bulletEnabled val="1"/>
        </dgm:presLayoutVars>
      </dgm:prSet>
      <dgm:spPr/>
    </dgm:pt>
    <dgm:pt modelId="{469CACD9-125E-4E6F-9150-68A0D4770D94}" type="pres">
      <dgm:prSet presAssocID="{1A03E190-65FC-4B63-AD6B-0749BFD74C61}" presName="ThreeNodes_2_text" presStyleLbl="node1" presStyleIdx="2" presStyleCnt="3">
        <dgm:presLayoutVars>
          <dgm:bulletEnabled val="1"/>
        </dgm:presLayoutVars>
      </dgm:prSet>
      <dgm:spPr/>
    </dgm:pt>
    <dgm:pt modelId="{E88ADF84-77C6-4852-8E8C-DF79C05A05C2}" type="pres">
      <dgm:prSet presAssocID="{1A03E190-65FC-4B63-AD6B-0749BFD74C6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560FC1A-07EC-4B52-9F18-48A2F1111D4E}" type="presOf" srcId="{CC515BD1-A26E-44CB-87B1-90378652E378}" destId="{5BDDAE3B-F04D-4ACE-BA70-46C4988AF1BE}" srcOrd="0" destOrd="0" presId="urn:microsoft.com/office/officeart/2005/8/layout/vProcess5"/>
    <dgm:cxn modelId="{9E2BD04B-25C2-45A9-BB37-65392024CA86}" type="presOf" srcId="{1D53A14F-851A-4EFB-8AD7-A0E8A6D10DDC}" destId="{EAAD65F8-5741-4B81-B270-42323EB4C13B}" srcOrd="0" destOrd="0" presId="urn:microsoft.com/office/officeart/2005/8/layout/vProcess5"/>
    <dgm:cxn modelId="{D905FB4C-05D0-40A5-9C52-E9F1B87F5329}" type="presOf" srcId="{44F3D2F7-8200-489A-9C58-16EA1E026570}" destId="{7A31FE1F-96D0-447D-91F3-764772508E9D}" srcOrd="0" destOrd="0" presId="urn:microsoft.com/office/officeart/2005/8/layout/vProcess5"/>
    <dgm:cxn modelId="{2D377770-9842-495D-931E-9F17D194C0B9}" srcId="{1A03E190-65FC-4B63-AD6B-0749BFD74C61}" destId="{ED286A43-1FBC-4E06-A9AA-6380C0021337}" srcOrd="0" destOrd="0" parTransId="{E59696AD-38E0-4A86-8BCC-F16C2F6F2ED1}" sibTransId="{1D53A14F-851A-4EFB-8AD7-A0E8A6D10DDC}"/>
    <dgm:cxn modelId="{560E6073-C1CC-410A-9481-BBCE3A057692}" type="presOf" srcId="{44F3D2F7-8200-489A-9C58-16EA1E026570}" destId="{469CACD9-125E-4E6F-9150-68A0D4770D94}" srcOrd="1" destOrd="0" presId="urn:microsoft.com/office/officeart/2005/8/layout/vProcess5"/>
    <dgm:cxn modelId="{0A42B179-D29B-46B5-A8B4-EE52DD9388F6}" type="presOf" srcId="{1A03E190-65FC-4B63-AD6B-0749BFD74C61}" destId="{18124F28-E04F-40DE-9605-7A0FAE91EF4E}" srcOrd="0" destOrd="0" presId="urn:microsoft.com/office/officeart/2005/8/layout/vProcess5"/>
    <dgm:cxn modelId="{E5E1637F-9DF7-4241-A8DA-779D01940C4A}" type="presOf" srcId="{CC515BD1-A26E-44CB-87B1-90378652E378}" destId="{E88ADF84-77C6-4852-8E8C-DF79C05A05C2}" srcOrd="1" destOrd="0" presId="urn:microsoft.com/office/officeart/2005/8/layout/vProcess5"/>
    <dgm:cxn modelId="{FD4AC498-F6A9-4FD9-AE90-962FBF264A4D}" srcId="{1A03E190-65FC-4B63-AD6B-0749BFD74C61}" destId="{44F3D2F7-8200-489A-9C58-16EA1E026570}" srcOrd="1" destOrd="0" parTransId="{FE41751B-258C-4A3E-B673-8898928B3A2B}" sibTransId="{1B537988-35CE-4D8B-9FB5-4717968F3865}"/>
    <dgm:cxn modelId="{327C50CB-F25E-4E98-BA24-E91551695A01}" type="presOf" srcId="{ED286A43-1FBC-4E06-A9AA-6380C0021337}" destId="{8819A66D-E541-4E24-8929-4A43F18A97ED}" srcOrd="1" destOrd="0" presId="urn:microsoft.com/office/officeart/2005/8/layout/vProcess5"/>
    <dgm:cxn modelId="{0F878BCE-906F-4112-A695-1220DB29385F}" srcId="{1A03E190-65FC-4B63-AD6B-0749BFD74C61}" destId="{CC515BD1-A26E-44CB-87B1-90378652E378}" srcOrd="2" destOrd="0" parTransId="{AEE0BCAE-A87F-4A4B-B137-2DDB6C064DFB}" sibTransId="{3A55C0F4-C320-497D-B71B-CB423E191C7D}"/>
    <dgm:cxn modelId="{8143C9CE-5B5C-4490-BBA2-117B38F1FDD1}" type="presOf" srcId="{ED286A43-1FBC-4E06-A9AA-6380C0021337}" destId="{9F3ECEDF-E374-40BC-9B27-6E4D55076577}" srcOrd="0" destOrd="0" presId="urn:microsoft.com/office/officeart/2005/8/layout/vProcess5"/>
    <dgm:cxn modelId="{F63900D5-91F6-403D-A1A8-CB19A8CF99C8}" type="presOf" srcId="{1B537988-35CE-4D8B-9FB5-4717968F3865}" destId="{C18B9F51-6E28-49B4-9351-D0FC86A5FE4D}" srcOrd="0" destOrd="0" presId="urn:microsoft.com/office/officeart/2005/8/layout/vProcess5"/>
    <dgm:cxn modelId="{4C1070D0-A739-4BDB-B85E-98048FFC6C50}" type="presParOf" srcId="{18124F28-E04F-40DE-9605-7A0FAE91EF4E}" destId="{0C16962F-5E1A-4786-B8AA-C83394CB4114}" srcOrd="0" destOrd="0" presId="urn:microsoft.com/office/officeart/2005/8/layout/vProcess5"/>
    <dgm:cxn modelId="{442AAB74-7F6F-4B77-BB3D-6A79A520F304}" type="presParOf" srcId="{18124F28-E04F-40DE-9605-7A0FAE91EF4E}" destId="{9F3ECEDF-E374-40BC-9B27-6E4D55076577}" srcOrd="1" destOrd="0" presId="urn:microsoft.com/office/officeart/2005/8/layout/vProcess5"/>
    <dgm:cxn modelId="{20F8364B-B021-46BF-A7CC-5091EDE869EC}" type="presParOf" srcId="{18124F28-E04F-40DE-9605-7A0FAE91EF4E}" destId="{7A31FE1F-96D0-447D-91F3-764772508E9D}" srcOrd="2" destOrd="0" presId="urn:microsoft.com/office/officeart/2005/8/layout/vProcess5"/>
    <dgm:cxn modelId="{A890C7F1-2212-4AA2-AEB2-08FA68CBEAD7}" type="presParOf" srcId="{18124F28-E04F-40DE-9605-7A0FAE91EF4E}" destId="{5BDDAE3B-F04D-4ACE-BA70-46C4988AF1BE}" srcOrd="3" destOrd="0" presId="urn:microsoft.com/office/officeart/2005/8/layout/vProcess5"/>
    <dgm:cxn modelId="{50F44732-2D77-4ED8-ABD7-A8398A396E6A}" type="presParOf" srcId="{18124F28-E04F-40DE-9605-7A0FAE91EF4E}" destId="{EAAD65F8-5741-4B81-B270-42323EB4C13B}" srcOrd="4" destOrd="0" presId="urn:microsoft.com/office/officeart/2005/8/layout/vProcess5"/>
    <dgm:cxn modelId="{A5254BBC-E7E0-466A-9DFC-2F877E9E0119}" type="presParOf" srcId="{18124F28-E04F-40DE-9605-7A0FAE91EF4E}" destId="{C18B9F51-6E28-49B4-9351-D0FC86A5FE4D}" srcOrd="5" destOrd="0" presId="urn:microsoft.com/office/officeart/2005/8/layout/vProcess5"/>
    <dgm:cxn modelId="{520012CF-67B7-4C39-A226-EADBA0CC5A5B}" type="presParOf" srcId="{18124F28-E04F-40DE-9605-7A0FAE91EF4E}" destId="{8819A66D-E541-4E24-8929-4A43F18A97ED}" srcOrd="6" destOrd="0" presId="urn:microsoft.com/office/officeart/2005/8/layout/vProcess5"/>
    <dgm:cxn modelId="{1260A64A-4812-4469-B844-1C5C73668964}" type="presParOf" srcId="{18124F28-E04F-40DE-9605-7A0FAE91EF4E}" destId="{469CACD9-125E-4E6F-9150-68A0D4770D94}" srcOrd="7" destOrd="0" presId="urn:microsoft.com/office/officeart/2005/8/layout/vProcess5"/>
    <dgm:cxn modelId="{F5449274-91E1-4F9E-AF52-46E5CFFE6774}" type="presParOf" srcId="{18124F28-E04F-40DE-9605-7A0FAE91EF4E}" destId="{E88ADF84-77C6-4852-8E8C-DF79C05A05C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548136-40BB-43B7-BEC8-E8D1B35E06A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04BED5-153B-4409-B075-D937A7BFD423}">
      <dgm:prSet/>
      <dgm:spPr/>
      <dgm:t>
        <a:bodyPr/>
        <a:lstStyle/>
        <a:p>
          <a:r>
            <a:rPr lang="en-US" b="1" dirty="0"/>
            <a:t>In women with PCOS, approximately 60% of circulating androstenedione derives directly from the ovaries and the remainder from the adrenals</a:t>
          </a:r>
          <a:endParaRPr lang="en-US" dirty="0"/>
        </a:p>
      </dgm:t>
    </dgm:pt>
    <dgm:pt modelId="{1D1F39BB-FF31-4829-9A90-AA2D7B5EB4D2}" type="parTrans" cxnId="{6F1789BF-E9CD-47E9-B4FE-F069075768D5}">
      <dgm:prSet/>
      <dgm:spPr/>
      <dgm:t>
        <a:bodyPr/>
        <a:lstStyle/>
        <a:p>
          <a:endParaRPr lang="en-US"/>
        </a:p>
      </dgm:t>
    </dgm:pt>
    <dgm:pt modelId="{B9D082E3-D3C8-49C4-9749-3FF69A7C3CE1}" type="sibTrans" cxnId="{6F1789BF-E9CD-47E9-B4FE-F069075768D5}">
      <dgm:prSet/>
      <dgm:spPr/>
      <dgm:t>
        <a:bodyPr/>
        <a:lstStyle/>
        <a:p>
          <a:endParaRPr lang="en-US"/>
        </a:p>
      </dgm:t>
    </dgm:pt>
    <dgm:pt modelId="{EF985177-5067-4C46-8124-7FA61F40711C}">
      <dgm:prSet/>
      <dgm:spPr/>
      <dgm:t>
        <a:bodyPr/>
        <a:lstStyle/>
        <a:p>
          <a:r>
            <a:rPr lang="en-US" b="1" dirty="0"/>
            <a:t>Similarly, 60% of circulating testosterone is secreted directly by the ovaries, with most of the remainder deriving from peripheral conversion of androstenedione</a:t>
          </a:r>
          <a:endParaRPr lang="en-US" dirty="0"/>
        </a:p>
      </dgm:t>
    </dgm:pt>
    <dgm:pt modelId="{493434E4-6BED-43D0-8E43-F3C794FB8CC0}" type="parTrans" cxnId="{271F1563-2765-4755-A867-DCBAD9F0C332}">
      <dgm:prSet/>
      <dgm:spPr/>
      <dgm:t>
        <a:bodyPr/>
        <a:lstStyle/>
        <a:p>
          <a:endParaRPr lang="en-US"/>
        </a:p>
      </dgm:t>
    </dgm:pt>
    <dgm:pt modelId="{F030BA24-946A-49A1-B549-744BE832450D}" type="sibTrans" cxnId="{271F1563-2765-4755-A867-DCBAD9F0C332}">
      <dgm:prSet/>
      <dgm:spPr/>
      <dgm:t>
        <a:bodyPr/>
        <a:lstStyle/>
        <a:p>
          <a:endParaRPr lang="en-US"/>
        </a:p>
      </dgm:t>
    </dgm:pt>
    <dgm:pt modelId="{9454C96B-A73F-45DC-BEA9-7228FDFB826E}" type="pres">
      <dgm:prSet presAssocID="{85548136-40BB-43B7-BEC8-E8D1B35E06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262865-48A5-472D-8831-BABBAC81AC40}" type="pres">
      <dgm:prSet presAssocID="{9F04BED5-153B-4409-B075-D937A7BFD423}" presName="hierRoot1" presStyleCnt="0"/>
      <dgm:spPr/>
    </dgm:pt>
    <dgm:pt modelId="{95664E01-2521-431B-AD75-E9463845CE85}" type="pres">
      <dgm:prSet presAssocID="{9F04BED5-153B-4409-B075-D937A7BFD423}" presName="composite" presStyleCnt="0"/>
      <dgm:spPr/>
    </dgm:pt>
    <dgm:pt modelId="{65C59ACE-1E70-4DDE-817D-1012244D6F06}" type="pres">
      <dgm:prSet presAssocID="{9F04BED5-153B-4409-B075-D937A7BFD423}" presName="background" presStyleLbl="node0" presStyleIdx="0" presStyleCnt="2"/>
      <dgm:spPr/>
    </dgm:pt>
    <dgm:pt modelId="{EA1C1FAB-1CA9-4AD1-92D4-DC1C84EEEA62}" type="pres">
      <dgm:prSet presAssocID="{9F04BED5-153B-4409-B075-D937A7BFD423}" presName="text" presStyleLbl="fgAcc0" presStyleIdx="0" presStyleCnt="2" custScaleY="150985">
        <dgm:presLayoutVars>
          <dgm:chPref val="3"/>
        </dgm:presLayoutVars>
      </dgm:prSet>
      <dgm:spPr/>
    </dgm:pt>
    <dgm:pt modelId="{28ED8BE1-6FCD-4091-965E-57D4775D186A}" type="pres">
      <dgm:prSet presAssocID="{9F04BED5-153B-4409-B075-D937A7BFD423}" presName="hierChild2" presStyleCnt="0"/>
      <dgm:spPr/>
    </dgm:pt>
    <dgm:pt modelId="{72062B28-7D4D-4982-A3D9-1D0616581F9B}" type="pres">
      <dgm:prSet presAssocID="{EF985177-5067-4C46-8124-7FA61F40711C}" presName="hierRoot1" presStyleCnt="0"/>
      <dgm:spPr/>
    </dgm:pt>
    <dgm:pt modelId="{3CF51C60-FA5B-4F51-90E4-F92897D423D2}" type="pres">
      <dgm:prSet presAssocID="{EF985177-5067-4C46-8124-7FA61F40711C}" presName="composite" presStyleCnt="0"/>
      <dgm:spPr/>
    </dgm:pt>
    <dgm:pt modelId="{FAE63783-61EF-46BC-93C9-CFA9AC66B8BD}" type="pres">
      <dgm:prSet presAssocID="{EF985177-5067-4C46-8124-7FA61F40711C}" presName="background" presStyleLbl="node0" presStyleIdx="1" presStyleCnt="2"/>
      <dgm:spPr/>
    </dgm:pt>
    <dgm:pt modelId="{82B0D463-939E-4D99-B348-09FB2948619F}" type="pres">
      <dgm:prSet presAssocID="{EF985177-5067-4C46-8124-7FA61F40711C}" presName="text" presStyleLbl="fgAcc0" presStyleIdx="1" presStyleCnt="2" custScaleY="140220">
        <dgm:presLayoutVars>
          <dgm:chPref val="3"/>
        </dgm:presLayoutVars>
      </dgm:prSet>
      <dgm:spPr/>
    </dgm:pt>
    <dgm:pt modelId="{5CFE3151-DCAC-454B-AB0E-0F00A5899416}" type="pres">
      <dgm:prSet presAssocID="{EF985177-5067-4C46-8124-7FA61F40711C}" presName="hierChild2" presStyleCnt="0"/>
      <dgm:spPr/>
    </dgm:pt>
  </dgm:ptLst>
  <dgm:cxnLst>
    <dgm:cxn modelId="{271F1563-2765-4755-A867-DCBAD9F0C332}" srcId="{85548136-40BB-43B7-BEC8-E8D1B35E06A0}" destId="{EF985177-5067-4C46-8124-7FA61F40711C}" srcOrd="1" destOrd="0" parTransId="{493434E4-6BED-43D0-8E43-F3C794FB8CC0}" sibTransId="{F030BA24-946A-49A1-B549-744BE832450D}"/>
    <dgm:cxn modelId="{31B6B66C-8A11-487A-AA19-4C8AED4915DE}" type="presOf" srcId="{9F04BED5-153B-4409-B075-D937A7BFD423}" destId="{EA1C1FAB-1CA9-4AD1-92D4-DC1C84EEEA62}" srcOrd="0" destOrd="0" presId="urn:microsoft.com/office/officeart/2005/8/layout/hierarchy1"/>
    <dgm:cxn modelId="{02933084-E982-4697-8389-9C9BD5E4C513}" type="presOf" srcId="{EF985177-5067-4C46-8124-7FA61F40711C}" destId="{82B0D463-939E-4D99-B348-09FB2948619F}" srcOrd="0" destOrd="0" presId="urn:microsoft.com/office/officeart/2005/8/layout/hierarchy1"/>
    <dgm:cxn modelId="{6F1789BF-E9CD-47E9-B4FE-F069075768D5}" srcId="{85548136-40BB-43B7-BEC8-E8D1B35E06A0}" destId="{9F04BED5-153B-4409-B075-D937A7BFD423}" srcOrd="0" destOrd="0" parTransId="{1D1F39BB-FF31-4829-9A90-AA2D7B5EB4D2}" sibTransId="{B9D082E3-D3C8-49C4-9749-3FF69A7C3CE1}"/>
    <dgm:cxn modelId="{5E721CDC-DE4B-4DF4-AC9D-A3778886A7EF}" type="presOf" srcId="{85548136-40BB-43B7-BEC8-E8D1B35E06A0}" destId="{9454C96B-A73F-45DC-BEA9-7228FDFB826E}" srcOrd="0" destOrd="0" presId="urn:microsoft.com/office/officeart/2005/8/layout/hierarchy1"/>
    <dgm:cxn modelId="{3EDB2767-71BC-4837-A966-E2C6E68E78A7}" type="presParOf" srcId="{9454C96B-A73F-45DC-BEA9-7228FDFB826E}" destId="{DA262865-48A5-472D-8831-BABBAC81AC40}" srcOrd="0" destOrd="0" presId="urn:microsoft.com/office/officeart/2005/8/layout/hierarchy1"/>
    <dgm:cxn modelId="{B9832051-9C4E-4DEF-B2B8-E3C229D56EC1}" type="presParOf" srcId="{DA262865-48A5-472D-8831-BABBAC81AC40}" destId="{95664E01-2521-431B-AD75-E9463845CE85}" srcOrd="0" destOrd="0" presId="urn:microsoft.com/office/officeart/2005/8/layout/hierarchy1"/>
    <dgm:cxn modelId="{A10AA06A-00FB-4EFB-83F6-1AB3A1272A39}" type="presParOf" srcId="{95664E01-2521-431B-AD75-E9463845CE85}" destId="{65C59ACE-1E70-4DDE-817D-1012244D6F06}" srcOrd="0" destOrd="0" presId="urn:microsoft.com/office/officeart/2005/8/layout/hierarchy1"/>
    <dgm:cxn modelId="{6055A74D-ACB4-4537-A4B9-6EF60473E526}" type="presParOf" srcId="{95664E01-2521-431B-AD75-E9463845CE85}" destId="{EA1C1FAB-1CA9-4AD1-92D4-DC1C84EEEA62}" srcOrd="1" destOrd="0" presId="urn:microsoft.com/office/officeart/2005/8/layout/hierarchy1"/>
    <dgm:cxn modelId="{70C200D0-1522-4D0E-B440-5649EA53D28B}" type="presParOf" srcId="{DA262865-48A5-472D-8831-BABBAC81AC40}" destId="{28ED8BE1-6FCD-4091-965E-57D4775D186A}" srcOrd="1" destOrd="0" presId="urn:microsoft.com/office/officeart/2005/8/layout/hierarchy1"/>
    <dgm:cxn modelId="{0417E06D-719D-453F-8F70-55CD1ABF04A6}" type="presParOf" srcId="{9454C96B-A73F-45DC-BEA9-7228FDFB826E}" destId="{72062B28-7D4D-4982-A3D9-1D0616581F9B}" srcOrd="1" destOrd="0" presId="urn:microsoft.com/office/officeart/2005/8/layout/hierarchy1"/>
    <dgm:cxn modelId="{6D3D549B-0B0E-4AF9-9272-998494B921F9}" type="presParOf" srcId="{72062B28-7D4D-4982-A3D9-1D0616581F9B}" destId="{3CF51C60-FA5B-4F51-90E4-F92897D423D2}" srcOrd="0" destOrd="0" presId="urn:microsoft.com/office/officeart/2005/8/layout/hierarchy1"/>
    <dgm:cxn modelId="{FCD5FCB6-A51F-41CC-A3A3-DCFE072EED5A}" type="presParOf" srcId="{3CF51C60-FA5B-4F51-90E4-F92897D423D2}" destId="{FAE63783-61EF-46BC-93C9-CFA9AC66B8BD}" srcOrd="0" destOrd="0" presId="urn:microsoft.com/office/officeart/2005/8/layout/hierarchy1"/>
    <dgm:cxn modelId="{F3C4D7D8-FC1A-45F0-BBB0-300BFC16EB93}" type="presParOf" srcId="{3CF51C60-FA5B-4F51-90E4-F92897D423D2}" destId="{82B0D463-939E-4D99-B348-09FB2948619F}" srcOrd="1" destOrd="0" presId="urn:microsoft.com/office/officeart/2005/8/layout/hierarchy1"/>
    <dgm:cxn modelId="{0E5DEF45-B9B4-4814-BAA9-D32FC181C9A7}" type="presParOf" srcId="{72062B28-7D4D-4982-A3D9-1D0616581F9B}" destId="{5CFE3151-DCAC-454B-AB0E-0F00A58994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1EDDE2-43D4-40A6-B866-A7CA4C2AC710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E60AD7-090C-4043-A6DB-62D452C6DC96}">
      <dgm:prSet/>
      <dgm:spPr/>
      <dgm:t>
        <a:bodyPr/>
        <a:lstStyle/>
        <a:p>
          <a:r>
            <a:rPr lang="en-US" b="1" dirty="0"/>
            <a:t>70-80% of PCOS women exhibit clinical manifestations of hyperandrogenism.</a:t>
          </a:r>
          <a:endParaRPr lang="en-US" dirty="0"/>
        </a:p>
      </dgm:t>
    </dgm:pt>
    <dgm:pt modelId="{388843BA-4A98-497E-AC35-149835252437}" type="parTrans" cxnId="{095A05F9-CAD6-411C-9CFE-D0000D06A337}">
      <dgm:prSet/>
      <dgm:spPr/>
      <dgm:t>
        <a:bodyPr/>
        <a:lstStyle/>
        <a:p>
          <a:endParaRPr lang="en-US"/>
        </a:p>
      </dgm:t>
    </dgm:pt>
    <dgm:pt modelId="{F0BD4734-0A13-4D1F-BF84-44ED1A65BDD0}" type="sibTrans" cxnId="{095A05F9-CAD6-411C-9CFE-D0000D06A337}">
      <dgm:prSet/>
      <dgm:spPr/>
      <dgm:t>
        <a:bodyPr/>
        <a:lstStyle/>
        <a:p>
          <a:endParaRPr lang="en-US"/>
        </a:p>
      </dgm:t>
    </dgm:pt>
    <dgm:pt modelId="{ADC69E53-281F-422A-8CC6-05B79A7E91B5}">
      <dgm:prSet/>
      <dgm:spPr/>
      <dgm:t>
        <a:bodyPr/>
        <a:lstStyle/>
        <a:p>
          <a:r>
            <a:rPr lang="en-US" b="1" dirty="0"/>
            <a:t>Acne: an inflammatory disease of the sebaceous glands, characterized by </a:t>
          </a:r>
          <a:r>
            <a:rPr lang="en-US" b="1" dirty="0" err="1"/>
            <a:t>comedones</a:t>
          </a:r>
          <a:r>
            <a:rPr lang="en-US" b="1" dirty="0"/>
            <a:t> and pimples, especially on the face, back, and chest, and, in severe cases, by cysts and nodules resulting in scarring</a:t>
          </a:r>
          <a:endParaRPr lang="en-US" dirty="0"/>
        </a:p>
      </dgm:t>
    </dgm:pt>
    <dgm:pt modelId="{5852599E-C52C-462D-A200-573C2B6558BF}" type="parTrans" cxnId="{BA04A8E4-375E-467B-8FD8-23E7723ECCB7}">
      <dgm:prSet/>
      <dgm:spPr/>
      <dgm:t>
        <a:bodyPr/>
        <a:lstStyle/>
        <a:p>
          <a:endParaRPr lang="en-US"/>
        </a:p>
      </dgm:t>
    </dgm:pt>
    <dgm:pt modelId="{41B580B6-EF56-4B07-9F60-5984433BBEB9}" type="sibTrans" cxnId="{BA04A8E4-375E-467B-8FD8-23E7723ECCB7}">
      <dgm:prSet/>
      <dgm:spPr/>
      <dgm:t>
        <a:bodyPr/>
        <a:lstStyle/>
        <a:p>
          <a:endParaRPr lang="en-US"/>
        </a:p>
      </dgm:t>
    </dgm:pt>
    <dgm:pt modelId="{6216277D-4CAD-431A-B680-5E30FC3FD0C4}">
      <dgm:prSet/>
      <dgm:spPr/>
      <dgm:t>
        <a:bodyPr/>
        <a:lstStyle/>
        <a:p>
          <a:r>
            <a:rPr lang="en-US" b="1"/>
            <a:t>Alpecia</a:t>
          </a:r>
          <a:endParaRPr lang="en-US"/>
        </a:p>
      </dgm:t>
    </dgm:pt>
    <dgm:pt modelId="{3A9B83B0-2472-49E9-A593-18A42256546A}" type="parTrans" cxnId="{0169A7AB-C9BC-4457-AC23-9AE6D222DA1B}">
      <dgm:prSet/>
      <dgm:spPr/>
      <dgm:t>
        <a:bodyPr/>
        <a:lstStyle/>
        <a:p>
          <a:endParaRPr lang="en-US"/>
        </a:p>
      </dgm:t>
    </dgm:pt>
    <dgm:pt modelId="{0698ADC9-C221-4D59-97F4-2A8CD2956843}" type="sibTrans" cxnId="{0169A7AB-C9BC-4457-AC23-9AE6D222DA1B}">
      <dgm:prSet/>
      <dgm:spPr/>
      <dgm:t>
        <a:bodyPr/>
        <a:lstStyle/>
        <a:p>
          <a:endParaRPr lang="en-US"/>
        </a:p>
      </dgm:t>
    </dgm:pt>
    <dgm:pt modelId="{DFD684CE-50D2-4391-B3AF-C3400ADA9187}">
      <dgm:prSet/>
      <dgm:spPr/>
      <dgm:t>
        <a:bodyPr/>
        <a:lstStyle/>
        <a:p>
          <a:r>
            <a:rPr lang="en-US" b="1"/>
            <a:t>Hirsutism: defined as excessive growth of terminal hair in androgen-dependent areas of the body in women </a:t>
          </a:r>
          <a:endParaRPr lang="en-US"/>
        </a:p>
      </dgm:t>
    </dgm:pt>
    <dgm:pt modelId="{38484B2E-BD35-4BF6-B8E1-A37B844934A0}" type="parTrans" cxnId="{1793F959-8372-4484-AEE4-E8510ADC8B17}">
      <dgm:prSet/>
      <dgm:spPr/>
      <dgm:t>
        <a:bodyPr/>
        <a:lstStyle/>
        <a:p>
          <a:endParaRPr lang="en-US"/>
        </a:p>
      </dgm:t>
    </dgm:pt>
    <dgm:pt modelId="{27CFF8BD-6B41-463E-B776-F574D39EE074}" type="sibTrans" cxnId="{1793F959-8372-4484-AEE4-E8510ADC8B17}">
      <dgm:prSet/>
      <dgm:spPr/>
      <dgm:t>
        <a:bodyPr/>
        <a:lstStyle/>
        <a:p>
          <a:endParaRPr lang="en-US"/>
        </a:p>
      </dgm:t>
    </dgm:pt>
    <dgm:pt modelId="{14BDAC04-A745-4D61-8C73-29F9D89DB76E}">
      <dgm:prSet/>
      <dgm:spPr/>
      <dgm:t>
        <a:bodyPr/>
        <a:lstStyle/>
        <a:p>
          <a:endParaRPr lang="en-US"/>
        </a:p>
      </dgm:t>
    </dgm:pt>
    <dgm:pt modelId="{1708F48F-20DE-4B8E-8B82-B08FB9DF9FF0}" type="parTrans" cxnId="{E06DF5A0-C8D9-42A2-A00D-F800B315A0E4}">
      <dgm:prSet/>
      <dgm:spPr/>
      <dgm:t>
        <a:bodyPr/>
        <a:lstStyle/>
        <a:p>
          <a:endParaRPr lang="en-GB"/>
        </a:p>
      </dgm:t>
    </dgm:pt>
    <dgm:pt modelId="{694463F3-003C-4E2A-9076-C1E9F9742AD6}" type="sibTrans" cxnId="{E06DF5A0-C8D9-42A2-A00D-F800B315A0E4}">
      <dgm:prSet/>
      <dgm:spPr/>
      <dgm:t>
        <a:bodyPr/>
        <a:lstStyle/>
        <a:p>
          <a:endParaRPr lang="en-US"/>
        </a:p>
      </dgm:t>
    </dgm:pt>
    <dgm:pt modelId="{3021A1FC-D585-49B9-AE5B-F31DDFBA50FB}">
      <dgm:prSet/>
      <dgm:spPr/>
      <dgm:t>
        <a:bodyPr/>
        <a:lstStyle/>
        <a:p>
          <a:endParaRPr lang="en-US"/>
        </a:p>
      </dgm:t>
    </dgm:pt>
    <dgm:pt modelId="{341B25BE-418B-4672-82A7-EB91D3C3165E}" type="parTrans" cxnId="{0A92D416-3178-4E8B-873B-A40276F2DA05}">
      <dgm:prSet/>
      <dgm:spPr/>
      <dgm:t>
        <a:bodyPr/>
        <a:lstStyle/>
        <a:p>
          <a:endParaRPr lang="en-GB"/>
        </a:p>
      </dgm:t>
    </dgm:pt>
    <dgm:pt modelId="{8DF272C3-1A98-42CF-B6E7-9A768260B084}" type="sibTrans" cxnId="{0A92D416-3178-4E8B-873B-A40276F2DA05}">
      <dgm:prSet/>
      <dgm:spPr/>
      <dgm:t>
        <a:bodyPr/>
        <a:lstStyle/>
        <a:p>
          <a:endParaRPr lang="en-US"/>
        </a:p>
      </dgm:t>
    </dgm:pt>
    <dgm:pt modelId="{50A1CBBF-5133-4DE9-9137-0D189A268E63}" type="pres">
      <dgm:prSet presAssocID="{371EDDE2-43D4-40A6-B866-A7CA4C2AC710}" presName="linear" presStyleCnt="0">
        <dgm:presLayoutVars>
          <dgm:animLvl val="lvl"/>
          <dgm:resizeHandles val="exact"/>
        </dgm:presLayoutVars>
      </dgm:prSet>
      <dgm:spPr/>
    </dgm:pt>
    <dgm:pt modelId="{77487DB9-6D6F-484F-8D78-D04D33B0B6CD}" type="pres">
      <dgm:prSet presAssocID="{DDE60AD7-090C-4043-A6DB-62D452C6DC9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99B5EE3-A5B1-47AC-99E8-DDD22DF276F1}" type="pres">
      <dgm:prSet presAssocID="{DDE60AD7-090C-4043-A6DB-62D452C6DC9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A92D416-3178-4E8B-873B-A40276F2DA05}" srcId="{DDE60AD7-090C-4043-A6DB-62D452C6DC96}" destId="{3021A1FC-D585-49B9-AE5B-F31DDFBA50FB}" srcOrd="3" destOrd="0" parTransId="{341B25BE-418B-4672-82A7-EB91D3C3165E}" sibTransId="{8DF272C3-1A98-42CF-B6E7-9A768260B084}"/>
    <dgm:cxn modelId="{761AFD27-3C91-4D65-A5AD-8A4DD53D9B0D}" type="presOf" srcId="{371EDDE2-43D4-40A6-B866-A7CA4C2AC710}" destId="{50A1CBBF-5133-4DE9-9137-0D189A268E63}" srcOrd="0" destOrd="0" presId="urn:microsoft.com/office/officeart/2005/8/layout/vList2"/>
    <dgm:cxn modelId="{09D0673D-5705-4F5F-B631-5CA5A32AEA95}" type="presOf" srcId="{14BDAC04-A745-4D61-8C73-29F9D89DB76E}" destId="{D99B5EE3-A5B1-47AC-99E8-DDD22DF276F1}" srcOrd="0" destOrd="1" presId="urn:microsoft.com/office/officeart/2005/8/layout/vList2"/>
    <dgm:cxn modelId="{6FC1345D-679E-4AD8-B6EA-897858C84A66}" type="presOf" srcId="{ADC69E53-281F-422A-8CC6-05B79A7E91B5}" destId="{D99B5EE3-A5B1-47AC-99E8-DDD22DF276F1}" srcOrd="0" destOrd="0" presId="urn:microsoft.com/office/officeart/2005/8/layout/vList2"/>
    <dgm:cxn modelId="{7DEF2E66-1B0B-47E0-8FBC-BDA3A845B268}" type="presOf" srcId="{DDE60AD7-090C-4043-A6DB-62D452C6DC96}" destId="{77487DB9-6D6F-484F-8D78-D04D33B0B6CD}" srcOrd="0" destOrd="0" presId="urn:microsoft.com/office/officeart/2005/8/layout/vList2"/>
    <dgm:cxn modelId="{E62EBF6E-A323-468D-9512-E8AE1439621A}" type="presOf" srcId="{3021A1FC-D585-49B9-AE5B-F31DDFBA50FB}" destId="{D99B5EE3-A5B1-47AC-99E8-DDD22DF276F1}" srcOrd="0" destOrd="3" presId="urn:microsoft.com/office/officeart/2005/8/layout/vList2"/>
    <dgm:cxn modelId="{1793F959-8372-4484-AEE4-E8510ADC8B17}" srcId="{DDE60AD7-090C-4043-A6DB-62D452C6DC96}" destId="{DFD684CE-50D2-4391-B3AF-C3400ADA9187}" srcOrd="4" destOrd="0" parTransId="{38484B2E-BD35-4BF6-B8E1-A37B844934A0}" sibTransId="{27CFF8BD-6B41-463E-B776-F574D39EE074}"/>
    <dgm:cxn modelId="{E06DF5A0-C8D9-42A2-A00D-F800B315A0E4}" srcId="{DDE60AD7-090C-4043-A6DB-62D452C6DC96}" destId="{14BDAC04-A745-4D61-8C73-29F9D89DB76E}" srcOrd="1" destOrd="0" parTransId="{1708F48F-20DE-4B8E-8B82-B08FB9DF9FF0}" sibTransId="{694463F3-003C-4E2A-9076-C1E9F9742AD6}"/>
    <dgm:cxn modelId="{0169A7AB-C9BC-4457-AC23-9AE6D222DA1B}" srcId="{DDE60AD7-090C-4043-A6DB-62D452C6DC96}" destId="{6216277D-4CAD-431A-B680-5E30FC3FD0C4}" srcOrd="2" destOrd="0" parTransId="{3A9B83B0-2472-49E9-A593-18A42256546A}" sibTransId="{0698ADC9-C221-4D59-97F4-2A8CD2956843}"/>
    <dgm:cxn modelId="{101DD5BA-17AB-4DF2-AC4A-01CF48A73421}" type="presOf" srcId="{DFD684CE-50D2-4391-B3AF-C3400ADA9187}" destId="{D99B5EE3-A5B1-47AC-99E8-DDD22DF276F1}" srcOrd="0" destOrd="4" presId="urn:microsoft.com/office/officeart/2005/8/layout/vList2"/>
    <dgm:cxn modelId="{BA04A8E4-375E-467B-8FD8-23E7723ECCB7}" srcId="{DDE60AD7-090C-4043-A6DB-62D452C6DC96}" destId="{ADC69E53-281F-422A-8CC6-05B79A7E91B5}" srcOrd="0" destOrd="0" parTransId="{5852599E-C52C-462D-A200-573C2B6558BF}" sibTransId="{41B580B6-EF56-4B07-9F60-5984433BBEB9}"/>
    <dgm:cxn modelId="{095A05F9-CAD6-411C-9CFE-D0000D06A337}" srcId="{371EDDE2-43D4-40A6-B866-A7CA4C2AC710}" destId="{DDE60AD7-090C-4043-A6DB-62D452C6DC96}" srcOrd="0" destOrd="0" parTransId="{388843BA-4A98-497E-AC35-149835252437}" sibTransId="{F0BD4734-0A13-4D1F-BF84-44ED1A65BDD0}"/>
    <dgm:cxn modelId="{E4A8C3FA-4680-415E-A28E-A7400930E7D3}" type="presOf" srcId="{6216277D-4CAD-431A-B680-5E30FC3FD0C4}" destId="{D99B5EE3-A5B1-47AC-99E8-DDD22DF276F1}" srcOrd="0" destOrd="2" presId="urn:microsoft.com/office/officeart/2005/8/layout/vList2"/>
    <dgm:cxn modelId="{33BA861E-708A-4B98-8636-D7273B50B83A}" type="presParOf" srcId="{50A1CBBF-5133-4DE9-9137-0D189A268E63}" destId="{77487DB9-6D6F-484F-8D78-D04D33B0B6CD}" srcOrd="0" destOrd="0" presId="urn:microsoft.com/office/officeart/2005/8/layout/vList2"/>
    <dgm:cxn modelId="{A4EC0D8A-3117-4C46-B6CA-9CE555ACA9D6}" type="presParOf" srcId="{50A1CBBF-5133-4DE9-9137-0D189A268E63}" destId="{D99B5EE3-A5B1-47AC-99E8-DDD22DF276F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783CD7-B23D-4BD4-81B1-B8D725B1BC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5E923E-FEF2-4C72-8EA0-B25071555CE1}">
      <dgm:prSet custT="1"/>
      <dgm:spPr/>
      <dgm:t>
        <a:bodyPr/>
        <a:lstStyle/>
        <a:p>
          <a:r>
            <a:rPr lang="en-US" sz="1800" b="1" i="0" dirty="0"/>
            <a:t>2003: Polycystic ovaries on ultrasound (8 or more subcapsular follicular cysts &lt;10 mm in diameter and increased ovarian stroma)</a:t>
          </a:r>
          <a:br>
            <a:rPr lang="en-US" sz="1800" b="0" i="0" dirty="0"/>
          </a:br>
          <a:endParaRPr lang="en-US" sz="1800" dirty="0"/>
        </a:p>
      </dgm:t>
    </dgm:pt>
    <dgm:pt modelId="{BFDC908C-9FF8-4955-B05E-EDCA37383346}" type="parTrans" cxnId="{A186846D-199A-4974-B815-93591A16B0D0}">
      <dgm:prSet/>
      <dgm:spPr/>
      <dgm:t>
        <a:bodyPr/>
        <a:lstStyle/>
        <a:p>
          <a:endParaRPr lang="en-US"/>
        </a:p>
      </dgm:t>
    </dgm:pt>
    <dgm:pt modelId="{83428DD0-003D-468D-90E4-3243420915DC}" type="sibTrans" cxnId="{A186846D-199A-4974-B815-93591A16B0D0}">
      <dgm:prSet/>
      <dgm:spPr/>
      <dgm:t>
        <a:bodyPr/>
        <a:lstStyle/>
        <a:p>
          <a:endParaRPr lang="en-US"/>
        </a:p>
      </dgm:t>
    </dgm:pt>
    <dgm:pt modelId="{AC5066C6-2D97-4238-8C11-5D9F41E364E5}">
      <dgm:prSet custT="1"/>
      <dgm:spPr/>
      <dgm:t>
        <a:bodyPr/>
        <a:lstStyle/>
        <a:p>
          <a:r>
            <a:rPr lang="en-US" sz="1600" b="0" i="0" dirty="0"/>
            <a:t>12 or more follicles measuring 2-9 mm and/or increased ovarian volume(&gt;10 ml)</a:t>
          </a:r>
          <a:endParaRPr lang="en-US" sz="1600" dirty="0"/>
        </a:p>
      </dgm:t>
    </dgm:pt>
    <dgm:pt modelId="{AE24AE42-C30A-4359-BF92-46315223C84A}" type="parTrans" cxnId="{2C753B3A-6854-459E-822B-9D4C8B30596A}">
      <dgm:prSet/>
      <dgm:spPr/>
      <dgm:t>
        <a:bodyPr/>
        <a:lstStyle/>
        <a:p>
          <a:endParaRPr lang="en-US"/>
        </a:p>
      </dgm:t>
    </dgm:pt>
    <dgm:pt modelId="{6C426B9A-D095-40E7-A447-D0177A8AA8AF}" type="sibTrans" cxnId="{2C753B3A-6854-459E-822B-9D4C8B30596A}">
      <dgm:prSet/>
      <dgm:spPr/>
      <dgm:t>
        <a:bodyPr/>
        <a:lstStyle/>
        <a:p>
          <a:endParaRPr lang="en-US"/>
        </a:p>
      </dgm:t>
    </dgm:pt>
    <dgm:pt modelId="{2C78A0F0-9C54-4954-A79B-090F16A7993A}" type="pres">
      <dgm:prSet presAssocID="{AF783CD7-B23D-4BD4-81B1-B8D725B1BC4C}" presName="linear" presStyleCnt="0">
        <dgm:presLayoutVars>
          <dgm:animLvl val="lvl"/>
          <dgm:resizeHandles val="exact"/>
        </dgm:presLayoutVars>
      </dgm:prSet>
      <dgm:spPr/>
    </dgm:pt>
    <dgm:pt modelId="{7B594BA3-6975-4A6D-A1ED-C9916092A55A}" type="pres">
      <dgm:prSet presAssocID="{D45E923E-FEF2-4C72-8EA0-B25071555CE1}" presName="parentText" presStyleLbl="node1" presStyleIdx="0" presStyleCnt="2" custScaleY="176141" custLinFactY="4865" custLinFactNeighborX="65" custLinFactNeighborY="100000">
        <dgm:presLayoutVars>
          <dgm:chMax val="0"/>
          <dgm:bulletEnabled val="1"/>
        </dgm:presLayoutVars>
      </dgm:prSet>
      <dgm:spPr/>
    </dgm:pt>
    <dgm:pt modelId="{123481C5-7835-4E5A-801C-C9925E424DCB}" type="pres">
      <dgm:prSet presAssocID="{83428DD0-003D-468D-90E4-3243420915DC}" presName="spacer" presStyleCnt="0"/>
      <dgm:spPr/>
    </dgm:pt>
    <dgm:pt modelId="{0F8FA9B1-F447-45E9-9F28-A63396CF0D50}" type="pres">
      <dgm:prSet presAssocID="{AC5066C6-2D97-4238-8C11-5D9F41E364E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C753B3A-6854-459E-822B-9D4C8B30596A}" srcId="{AF783CD7-B23D-4BD4-81B1-B8D725B1BC4C}" destId="{AC5066C6-2D97-4238-8C11-5D9F41E364E5}" srcOrd="1" destOrd="0" parTransId="{AE24AE42-C30A-4359-BF92-46315223C84A}" sibTransId="{6C426B9A-D095-40E7-A447-D0177A8AA8AF}"/>
    <dgm:cxn modelId="{73AD996B-8F8E-4854-828B-E97841042584}" type="presOf" srcId="{AF783CD7-B23D-4BD4-81B1-B8D725B1BC4C}" destId="{2C78A0F0-9C54-4954-A79B-090F16A7993A}" srcOrd="0" destOrd="0" presId="urn:microsoft.com/office/officeart/2005/8/layout/vList2"/>
    <dgm:cxn modelId="{A186846D-199A-4974-B815-93591A16B0D0}" srcId="{AF783CD7-B23D-4BD4-81B1-B8D725B1BC4C}" destId="{D45E923E-FEF2-4C72-8EA0-B25071555CE1}" srcOrd="0" destOrd="0" parTransId="{BFDC908C-9FF8-4955-B05E-EDCA37383346}" sibTransId="{83428DD0-003D-468D-90E4-3243420915DC}"/>
    <dgm:cxn modelId="{103D6A87-22DE-4632-B7A7-C54628BCA49B}" type="presOf" srcId="{D45E923E-FEF2-4C72-8EA0-B25071555CE1}" destId="{7B594BA3-6975-4A6D-A1ED-C9916092A55A}" srcOrd="0" destOrd="0" presId="urn:microsoft.com/office/officeart/2005/8/layout/vList2"/>
    <dgm:cxn modelId="{B164449F-2BEC-4940-A12E-2A75E01561BB}" type="presOf" srcId="{AC5066C6-2D97-4238-8C11-5D9F41E364E5}" destId="{0F8FA9B1-F447-45E9-9F28-A63396CF0D50}" srcOrd="0" destOrd="0" presId="urn:microsoft.com/office/officeart/2005/8/layout/vList2"/>
    <dgm:cxn modelId="{2C75D0ED-F02B-4BC2-8CAC-07C96C12E125}" type="presParOf" srcId="{2C78A0F0-9C54-4954-A79B-090F16A7993A}" destId="{7B594BA3-6975-4A6D-A1ED-C9916092A55A}" srcOrd="0" destOrd="0" presId="urn:microsoft.com/office/officeart/2005/8/layout/vList2"/>
    <dgm:cxn modelId="{BDED8417-9610-4067-A576-0E60FDC1D9F8}" type="presParOf" srcId="{2C78A0F0-9C54-4954-A79B-090F16A7993A}" destId="{123481C5-7835-4E5A-801C-C9925E424DCB}" srcOrd="1" destOrd="0" presId="urn:microsoft.com/office/officeart/2005/8/layout/vList2"/>
    <dgm:cxn modelId="{F9D6E7C7-1222-4355-9D56-327856B500BD}" type="presParOf" srcId="{2C78A0F0-9C54-4954-A79B-090F16A7993A}" destId="{0F8FA9B1-F447-45E9-9F28-A63396CF0D5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D24519-4F2E-4E0E-AF66-C4185040D1D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EDBE78-8485-4118-AB91-3C1AD8EF8CD1}">
      <dgm:prSet/>
      <dgm:spPr/>
      <dgm:t>
        <a:bodyPr/>
        <a:lstStyle/>
        <a:p>
          <a:r>
            <a:rPr lang="en-US" b="1" i="0" baseline="0" dirty="0"/>
            <a:t>In patients </a:t>
          </a:r>
          <a:r>
            <a:rPr lang="en-US" b="1" i="0" baseline="0" dirty="0" err="1"/>
            <a:t>wth</a:t>
          </a:r>
          <a:r>
            <a:rPr lang="en-US" b="1" i="0" baseline="0" dirty="0"/>
            <a:t> irregular </a:t>
          </a:r>
          <a:r>
            <a:rPr lang="en-US" b="1" i="0" baseline="0" dirty="0" err="1"/>
            <a:t>menstural</a:t>
          </a:r>
          <a:r>
            <a:rPr lang="en-US" b="1" i="0" baseline="0" dirty="0"/>
            <a:t> cycles and hyperandrogenism, an ovarian ultrasound is not necessary for PCOS diagnosis;</a:t>
          </a:r>
          <a:endParaRPr lang="en-US" dirty="0"/>
        </a:p>
      </dgm:t>
    </dgm:pt>
    <dgm:pt modelId="{AC692BB4-EC21-4690-8B20-79D9152979F2}" type="parTrans" cxnId="{E8F84E72-E368-43B7-B182-9404145A2809}">
      <dgm:prSet/>
      <dgm:spPr/>
      <dgm:t>
        <a:bodyPr/>
        <a:lstStyle/>
        <a:p>
          <a:endParaRPr lang="en-US"/>
        </a:p>
      </dgm:t>
    </dgm:pt>
    <dgm:pt modelId="{539E87F6-DF09-400B-9494-C7C7F48F9BDC}" type="sibTrans" cxnId="{E8F84E72-E368-43B7-B182-9404145A2809}">
      <dgm:prSet/>
      <dgm:spPr/>
      <dgm:t>
        <a:bodyPr/>
        <a:lstStyle/>
        <a:p>
          <a:endParaRPr lang="en-US"/>
        </a:p>
      </dgm:t>
    </dgm:pt>
    <dgm:pt modelId="{A20DB7C3-26D7-4223-B8CD-6DEAE7348970}">
      <dgm:prSet/>
      <dgm:spPr/>
      <dgm:t>
        <a:bodyPr/>
        <a:lstStyle/>
        <a:p>
          <a:r>
            <a:rPr lang="en-US" b="1" i="0" baseline="0" dirty="0"/>
            <a:t>However, ultrasound will identify the complete PCOS phenotype.</a:t>
          </a:r>
          <a:endParaRPr lang="en-US" dirty="0"/>
        </a:p>
      </dgm:t>
    </dgm:pt>
    <dgm:pt modelId="{FF3CDA15-8979-4692-ABA6-C1FFAEF8EFCA}" type="parTrans" cxnId="{D354E00F-643C-4B65-819D-37EF53B4571C}">
      <dgm:prSet/>
      <dgm:spPr/>
      <dgm:t>
        <a:bodyPr/>
        <a:lstStyle/>
        <a:p>
          <a:endParaRPr lang="en-US"/>
        </a:p>
      </dgm:t>
    </dgm:pt>
    <dgm:pt modelId="{1891BF9F-1401-4FB9-BF53-2F66218FC5DC}" type="sibTrans" cxnId="{D354E00F-643C-4B65-819D-37EF53B4571C}">
      <dgm:prSet/>
      <dgm:spPr/>
      <dgm:t>
        <a:bodyPr/>
        <a:lstStyle/>
        <a:p>
          <a:endParaRPr lang="en-US"/>
        </a:p>
      </dgm:t>
    </dgm:pt>
    <dgm:pt modelId="{80329943-530C-4498-B2F8-65D4D030BA2F}" type="pres">
      <dgm:prSet presAssocID="{54D24519-4F2E-4E0E-AF66-C4185040D1DC}" presName="outerComposite" presStyleCnt="0">
        <dgm:presLayoutVars>
          <dgm:chMax val="5"/>
          <dgm:dir/>
          <dgm:resizeHandles val="exact"/>
        </dgm:presLayoutVars>
      </dgm:prSet>
      <dgm:spPr/>
    </dgm:pt>
    <dgm:pt modelId="{5C6FEC48-C61F-4A97-B36B-8A8FE370B9FA}" type="pres">
      <dgm:prSet presAssocID="{54D24519-4F2E-4E0E-AF66-C4185040D1DC}" presName="dummyMaxCanvas" presStyleCnt="0">
        <dgm:presLayoutVars/>
      </dgm:prSet>
      <dgm:spPr/>
    </dgm:pt>
    <dgm:pt modelId="{51EF9BEE-B12C-4638-8223-B84D79E38D06}" type="pres">
      <dgm:prSet presAssocID="{54D24519-4F2E-4E0E-AF66-C4185040D1DC}" presName="TwoNodes_1" presStyleLbl="node1" presStyleIdx="0" presStyleCnt="2">
        <dgm:presLayoutVars>
          <dgm:bulletEnabled val="1"/>
        </dgm:presLayoutVars>
      </dgm:prSet>
      <dgm:spPr/>
    </dgm:pt>
    <dgm:pt modelId="{207BC99B-B1BF-4054-9687-F9A1A1B76C76}" type="pres">
      <dgm:prSet presAssocID="{54D24519-4F2E-4E0E-AF66-C4185040D1DC}" presName="TwoNodes_2" presStyleLbl="node1" presStyleIdx="1" presStyleCnt="2">
        <dgm:presLayoutVars>
          <dgm:bulletEnabled val="1"/>
        </dgm:presLayoutVars>
      </dgm:prSet>
      <dgm:spPr/>
    </dgm:pt>
    <dgm:pt modelId="{3C4B9B3D-E745-4EE4-A128-DA038C8A4EDB}" type="pres">
      <dgm:prSet presAssocID="{54D24519-4F2E-4E0E-AF66-C4185040D1DC}" presName="TwoConn_1-2" presStyleLbl="fgAccFollowNode1" presStyleIdx="0" presStyleCnt="1">
        <dgm:presLayoutVars>
          <dgm:bulletEnabled val="1"/>
        </dgm:presLayoutVars>
      </dgm:prSet>
      <dgm:spPr/>
    </dgm:pt>
    <dgm:pt modelId="{5A51C2D2-4B0B-4CEB-A614-9E4CAA383379}" type="pres">
      <dgm:prSet presAssocID="{54D24519-4F2E-4E0E-AF66-C4185040D1DC}" presName="TwoNodes_1_text" presStyleLbl="node1" presStyleIdx="1" presStyleCnt="2">
        <dgm:presLayoutVars>
          <dgm:bulletEnabled val="1"/>
        </dgm:presLayoutVars>
      </dgm:prSet>
      <dgm:spPr/>
    </dgm:pt>
    <dgm:pt modelId="{7CDEC91B-39E4-4C8D-9122-B6B7F397A1CF}" type="pres">
      <dgm:prSet presAssocID="{54D24519-4F2E-4E0E-AF66-C4185040D1DC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354E00F-643C-4B65-819D-37EF53B4571C}" srcId="{54D24519-4F2E-4E0E-AF66-C4185040D1DC}" destId="{A20DB7C3-26D7-4223-B8CD-6DEAE7348970}" srcOrd="1" destOrd="0" parTransId="{FF3CDA15-8979-4692-ABA6-C1FFAEF8EFCA}" sibTransId="{1891BF9F-1401-4FB9-BF53-2F66218FC5DC}"/>
    <dgm:cxn modelId="{9CDC5815-ACE8-41E4-AFC0-3DF825DE8410}" type="presOf" srcId="{539E87F6-DF09-400B-9494-C7C7F48F9BDC}" destId="{3C4B9B3D-E745-4EE4-A128-DA038C8A4EDB}" srcOrd="0" destOrd="0" presId="urn:microsoft.com/office/officeart/2005/8/layout/vProcess5"/>
    <dgm:cxn modelId="{53059438-179C-43C0-B6B8-C4C6CA912A28}" type="presOf" srcId="{B5EDBE78-8485-4118-AB91-3C1AD8EF8CD1}" destId="{51EF9BEE-B12C-4638-8223-B84D79E38D06}" srcOrd="0" destOrd="0" presId="urn:microsoft.com/office/officeart/2005/8/layout/vProcess5"/>
    <dgm:cxn modelId="{E8F84E72-E368-43B7-B182-9404145A2809}" srcId="{54D24519-4F2E-4E0E-AF66-C4185040D1DC}" destId="{B5EDBE78-8485-4118-AB91-3C1AD8EF8CD1}" srcOrd="0" destOrd="0" parTransId="{AC692BB4-EC21-4690-8B20-79D9152979F2}" sibTransId="{539E87F6-DF09-400B-9494-C7C7F48F9BDC}"/>
    <dgm:cxn modelId="{D21D5390-2F6A-41AA-B018-691A808FAF7F}" type="presOf" srcId="{54D24519-4F2E-4E0E-AF66-C4185040D1DC}" destId="{80329943-530C-4498-B2F8-65D4D030BA2F}" srcOrd="0" destOrd="0" presId="urn:microsoft.com/office/officeart/2005/8/layout/vProcess5"/>
    <dgm:cxn modelId="{40653B9F-458B-40BD-82B6-0C6B9CBAB643}" type="presOf" srcId="{A20DB7C3-26D7-4223-B8CD-6DEAE7348970}" destId="{207BC99B-B1BF-4054-9687-F9A1A1B76C76}" srcOrd="0" destOrd="0" presId="urn:microsoft.com/office/officeart/2005/8/layout/vProcess5"/>
    <dgm:cxn modelId="{0B263FBD-621C-4BCC-B7E0-31CAC2BDE23A}" type="presOf" srcId="{A20DB7C3-26D7-4223-B8CD-6DEAE7348970}" destId="{7CDEC91B-39E4-4C8D-9122-B6B7F397A1CF}" srcOrd="1" destOrd="0" presId="urn:microsoft.com/office/officeart/2005/8/layout/vProcess5"/>
    <dgm:cxn modelId="{BDCFBCFE-D372-4B29-97C5-FCC5AA9D58D7}" type="presOf" srcId="{B5EDBE78-8485-4118-AB91-3C1AD8EF8CD1}" destId="{5A51C2D2-4B0B-4CEB-A614-9E4CAA383379}" srcOrd="1" destOrd="0" presId="urn:microsoft.com/office/officeart/2005/8/layout/vProcess5"/>
    <dgm:cxn modelId="{BAFA3433-2A4A-4A50-AC99-C4EBBE2E2D20}" type="presParOf" srcId="{80329943-530C-4498-B2F8-65D4D030BA2F}" destId="{5C6FEC48-C61F-4A97-B36B-8A8FE370B9FA}" srcOrd="0" destOrd="0" presId="urn:microsoft.com/office/officeart/2005/8/layout/vProcess5"/>
    <dgm:cxn modelId="{F1172EE0-E8E0-4E2B-B160-E93E84BCA5C7}" type="presParOf" srcId="{80329943-530C-4498-B2F8-65D4D030BA2F}" destId="{51EF9BEE-B12C-4638-8223-B84D79E38D06}" srcOrd="1" destOrd="0" presId="urn:microsoft.com/office/officeart/2005/8/layout/vProcess5"/>
    <dgm:cxn modelId="{08451809-8795-4A12-AD2A-C47786A1C464}" type="presParOf" srcId="{80329943-530C-4498-B2F8-65D4D030BA2F}" destId="{207BC99B-B1BF-4054-9687-F9A1A1B76C76}" srcOrd="2" destOrd="0" presId="urn:microsoft.com/office/officeart/2005/8/layout/vProcess5"/>
    <dgm:cxn modelId="{AF1849E4-26CD-40FF-95DA-710EAB93DD73}" type="presParOf" srcId="{80329943-530C-4498-B2F8-65D4D030BA2F}" destId="{3C4B9B3D-E745-4EE4-A128-DA038C8A4EDB}" srcOrd="3" destOrd="0" presId="urn:microsoft.com/office/officeart/2005/8/layout/vProcess5"/>
    <dgm:cxn modelId="{1E737FCA-B0C5-4E27-8294-603040773117}" type="presParOf" srcId="{80329943-530C-4498-B2F8-65D4D030BA2F}" destId="{5A51C2D2-4B0B-4CEB-A614-9E4CAA383379}" srcOrd="4" destOrd="0" presId="urn:microsoft.com/office/officeart/2005/8/layout/vProcess5"/>
    <dgm:cxn modelId="{26CB519C-1D40-41EF-9D32-6786550F4835}" type="presParOf" srcId="{80329943-530C-4498-B2F8-65D4D030BA2F}" destId="{7CDEC91B-39E4-4C8D-9122-B6B7F397A1C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F9B1D-83E0-43D4-B403-7BB0AF8AFA1E}">
      <dsp:nvSpPr>
        <dsp:cNvPr id="0" name=""/>
        <dsp:cNvSpPr/>
      </dsp:nvSpPr>
      <dsp:spPr>
        <a:xfrm>
          <a:off x="0" y="0"/>
          <a:ext cx="8185500" cy="1339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NATIONAL INSTITUTES OF HEALTH AND CHILD HEALTH AND HUMAN DEVELOPMENT(1990)</a:t>
          </a:r>
          <a:endParaRPr lang="en-US" sz="2400" kern="1200" dirty="0"/>
        </a:p>
      </dsp:txBody>
      <dsp:txXfrm>
        <a:off x="65410" y="65410"/>
        <a:ext cx="8054680" cy="1209120"/>
      </dsp:txXfrm>
    </dsp:sp>
    <dsp:sp modelId="{E38FFA2B-6159-4990-8798-33FD6BD6999B}">
      <dsp:nvSpPr>
        <dsp:cNvPr id="0" name=""/>
        <dsp:cNvSpPr/>
      </dsp:nvSpPr>
      <dsp:spPr>
        <a:xfrm>
          <a:off x="0" y="1377698"/>
          <a:ext cx="8185500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89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 dirty="0"/>
            <a:t>• Chronic anovulation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• </a:t>
          </a:r>
          <a:r>
            <a:rPr lang="en-US" sz="2800" b="1" kern="1200" dirty="0"/>
            <a:t>Hyperandrogenemia or Clinical signs of hyperandrogenism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 dirty="0"/>
            <a:t>• Exclusion of other androgenic disorders</a:t>
          </a:r>
          <a:endParaRPr lang="en-US" sz="2800" kern="1200" dirty="0"/>
        </a:p>
      </dsp:txBody>
      <dsp:txXfrm>
        <a:off x="0" y="1377698"/>
        <a:ext cx="8185500" cy="1749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91E98-611B-4FB8-B8EB-3DFA8D34D98B}">
      <dsp:nvSpPr>
        <dsp:cNvPr id="0" name=""/>
        <dsp:cNvSpPr/>
      </dsp:nvSpPr>
      <dsp:spPr>
        <a:xfrm>
          <a:off x="0" y="102866"/>
          <a:ext cx="8375731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ROTTERDAM CRITERIA (2003)</a:t>
          </a:r>
          <a:endParaRPr lang="en-US" sz="4000" kern="1200" dirty="0"/>
        </a:p>
      </dsp:txBody>
      <dsp:txXfrm>
        <a:off x="45692" y="148558"/>
        <a:ext cx="8284347" cy="844616"/>
      </dsp:txXfrm>
    </dsp:sp>
    <dsp:sp modelId="{EC14543D-FB46-4A3E-9D2D-7410C6CD57A4}">
      <dsp:nvSpPr>
        <dsp:cNvPr id="0" name=""/>
        <dsp:cNvSpPr/>
      </dsp:nvSpPr>
      <dsp:spPr>
        <a:xfrm>
          <a:off x="0" y="1033010"/>
          <a:ext cx="8375731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(2 out of 3)</a:t>
          </a:r>
          <a:endParaRPr lang="en-US" sz="4000" kern="1200" dirty="0"/>
        </a:p>
      </dsp:txBody>
      <dsp:txXfrm>
        <a:off x="45692" y="1078702"/>
        <a:ext cx="8284347" cy="844616"/>
      </dsp:txXfrm>
    </dsp:sp>
    <dsp:sp modelId="{BFCC92FC-4D0C-42C3-B79C-5DB2E1981462}">
      <dsp:nvSpPr>
        <dsp:cNvPr id="0" name=""/>
        <dsp:cNvSpPr/>
      </dsp:nvSpPr>
      <dsp:spPr>
        <a:xfrm>
          <a:off x="0" y="2015376"/>
          <a:ext cx="8375731" cy="211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2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 dirty="0"/>
            <a:t>Oligo- or anovulation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 dirty="0"/>
            <a:t>Clinical and/or biochemical signs of hyperandrogenism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 dirty="0"/>
            <a:t>Polycystic ovaries (&gt;12 peripheral follicles or increased ovarian volume &gt;10ml)</a:t>
          </a:r>
          <a:endParaRPr lang="en-US" sz="2800" kern="1200" dirty="0"/>
        </a:p>
      </dsp:txBody>
      <dsp:txXfrm>
        <a:off x="0" y="2015376"/>
        <a:ext cx="8375731" cy="2111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D325E-296C-4052-B8C9-0E2D7375CD4E}">
      <dsp:nvSpPr>
        <dsp:cNvPr id="0" name=""/>
        <dsp:cNvSpPr/>
      </dsp:nvSpPr>
      <dsp:spPr>
        <a:xfrm>
          <a:off x="0" y="0"/>
          <a:ext cx="8339328" cy="1090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/>
            <a:t>AE-PCOS SOCIETY 2006</a:t>
          </a:r>
          <a:endParaRPr lang="en-US" sz="4700" kern="1200"/>
        </a:p>
      </dsp:txBody>
      <dsp:txXfrm>
        <a:off x="53229" y="53229"/>
        <a:ext cx="8232870" cy="983935"/>
      </dsp:txXfrm>
    </dsp:sp>
    <dsp:sp modelId="{7CA01F74-DD2D-4360-85D8-4BCFDAA6FAE1}">
      <dsp:nvSpPr>
        <dsp:cNvPr id="0" name=""/>
        <dsp:cNvSpPr/>
      </dsp:nvSpPr>
      <dsp:spPr>
        <a:xfrm>
          <a:off x="0" y="1140341"/>
          <a:ext cx="8339328" cy="3035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77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 dirty="0"/>
            <a:t>Hyperandrogenism: hirsutism and/ or hyperandrogenemia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 dirty="0"/>
            <a:t>Ovarian dysfunction: oligo-anovulation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 dirty="0"/>
            <a:t>Polycystic ovaries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 dirty="0"/>
            <a:t>Exclusion of other androgen excess or related disorders</a:t>
          </a:r>
          <a:endParaRPr lang="en-US" sz="2800" kern="1200" dirty="0"/>
        </a:p>
      </dsp:txBody>
      <dsp:txXfrm>
        <a:off x="0" y="1140341"/>
        <a:ext cx="8339328" cy="30354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ECEDF-E374-40BC-9B27-6E4D55076577}">
      <dsp:nvSpPr>
        <dsp:cNvPr id="0" name=""/>
        <dsp:cNvSpPr/>
      </dsp:nvSpPr>
      <dsp:spPr>
        <a:xfrm>
          <a:off x="0" y="0"/>
          <a:ext cx="6508147" cy="1049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Normal cyclic menses result from normal ovulatory function. The normal inter-menstrual interval ranges between 21 and 35 days</a:t>
          </a:r>
          <a:endParaRPr lang="en-US" sz="1800" kern="1200" dirty="0"/>
        </a:p>
      </dsp:txBody>
      <dsp:txXfrm>
        <a:off x="30729" y="30729"/>
        <a:ext cx="5376000" cy="987722"/>
      </dsp:txXfrm>
    </dsp:sp>
    <dsp:sp modelId="{7A31FE1F-96D0-447D-91F3-764772508E9D}">
      <dsp:nvSpPr>
        <dsp:cNvPr id="0" name=""/>
        <dsp:cNvSpPr/>
      </dsp:nvSpPr>
      <dsp:spPr>
        <a:xfrm>
          <a:off x="574248" y="1224043"/>
          <a:ext cx="6508147" cy="1049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The majority of women with pcos, approximately 60-85%, exhibit gross menstrual dysfunction</a:t>
          </a:r>
          <a:endParaRPr lang="en-US" sz="1800" kern="1200"/>
        </a:p>
      </dsp:txBody>
      <dsp:txXfrm>
        <a:off x="604977" y="1254772"/>
        <a:ext cx="5190473" cy="987722"/>
      </dsp:txXfrm>
    </dsp:sp>
    <dsp:sp modelId="{5BDDAE3B-F04D-4ACE-BA70-46C4988AF1BE}">
      <dsp:nvSpPr>
        <dsp:cNvPr id="0" name=""/>
        <dsp:cNvSpPr/>
      </dsp:nvSpPr>
      <dsp:spPr>
        <a:xfrm>
          <a:off x="1148496" y="2448087"/>
          <a:ext cx="6508147" cy="1049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The most common abnormalities are oligomenorrhea and amenorrhea</a:t>
          </a:r>
          <a:endParaRPr lang="en-US" sz="1800" kern="1200"/>
        </a:p>
      </dsp:txBody>
      <dsp:txXfrm>
        <a:off x="1179225" y="2478816"/>
        <a:ext cx="5190473" cy="987722"/>
      </dsp:txXfrm>
    </dsp:sp>
    <dsp:sp modelId="{EAAD65F8-5741-4B81-B270-42323EB4C13B}">
      <dsp:nvSpPr>
        <dsp:cNvPr id="0" name=""/>
        <dsp:cNvSpPr/>
      </dsp:nvSpPr>
      <dsp:spPr>
        <a:xfrm>
          <a:off x="5826180" y="795628"/>
          <a:ext cx="681967" cy="6819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979623" y="795628"/>
        <a:ext cx="375081" cy="513180"/>
      </dsp:txXfrm>
    </dsp:sp>
    <dsp:sp modelId="{C18B9F51-6E28-49B4-9351-D0FC86A5FE4D}">
      <dsp:nvSpPr>
        <dsp:cNvPr id="0" name=""/>
        <dsp:cNvSpPr/>
      </dsp:nvSpPr>
      <dsp:spPr>
        <a:xfrm>
          <a:off x="6400428" y="2012677"/>
          <a:ext cx="681967" cy="6819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553871" y="2012677"/>
        <a:ext cx="375081" cy="513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59ACE-1E70-4DDE-817D-1012244D6F06}">
      <dsp:nvSpPr>
        <dsp:cNvPr id="0" name=""/>
        <dsp:cNvSpPr/>
      </dsp:nvSpPr>
      <dsp:spPr>
        <a:xfrm>
          <a:off x="1009" y="229666"/>
          <a:ext cx="3544367" cy="3398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C1FAB-1CA9-4AD1-92D4-DC1C84EEEA62}">
      <dsp:nvSpPr>
        <dsp:cNvPr id="0" name=""/>
        <dsp:cNvSpPr/>
      </dsp:nvSpPr>
      <dsp:spPr>
        <a:xfrm>
          <a:off x="394828" y="603794"/>
          <a:ext cx="3544367" cy="3398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In women with PCOS, approximately 60% of circulating androstenedione derives directly from the ovaries and the remainder from the adrenals</a:t>
          </a:r>
          <a:endParaRPr lang="en-US" sz="2300" kern="1200" dirty="0"/>
        </a:p>
      </dsp:txBody>
      <dsp:txXfrm>
        <a:off x="494357" y="703323"/>
        <a:ext cx="3345309" cy="3199121"/>
      </dsp:txXfrm>
    </dsp:sp>
    <dsp:sp modelId="{FAE63783-61EF-46BC-93C9-CFA9AC66B8BD}">
      <dsp:nvSpPr>
        <dsp:cNvPr id="0" name=""/>
        <dsp:cNvSpPr/>
      </dsp:nvSpPr>
      <dsp:spPr>
        <a:xfrm>
          <a:off x="4333014" y="229666"/>
          <a:ext cx="3544367" cy="3155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0D463-939E-4D99-B348-09FB2948619F}">
      <dsp:nvSpPr>
        <dsp:cNvPr id="0" name=""/>
        <dsp:cNvSpPr/>
      </dsp:nvSpPr>
      <dsp:spPr>
        <a:xfrm>
          <a:off x="4726833" y="603794"/>
          <a:ext cx="3544367" cy="3155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Similarly, 60% of circulating testosterone is secreted directly by the ovaries, with most of the remainder deriving from peripheral conversion of androstenedione</a:t>
          </a:r>
          <a:endParaRPr lang="en-US" sz="2300" kern="1200" dirty="0"/>
        </a:p>
      </dsp:txBody>
      <dsp:txXfrm>
        <a:off x="4819266" y="696227"/>
        <a:ext cx="3359501" cy="29710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87DB9-6D6F-484F-8D78-D04D33B0B6CD}">
      <dsp:nvSpPr>
        <dsp:cNvPr id="0" name=""/>
        <dsp:cNvSpPr/>
      </dsp:nvSpPr>
      <dsp:spPr>
        <a:xfrm>
          <a:off x="0" y="26374"/>
          <a:ext cx="8415041" cy="1042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70-80% of PCOS women exhibit clinical manifestations of hyperandrogenism.</a:t>
          </a:r>
          <a:endParaRPr lang="en-US" sz="2700" kern="1200" dirty="0"/>
        </a:p>
      </dsp:txBody>
      <dsp:txXfrm>
        <a:off x="50889" y="77263"/>
        <a:ext cx="8313263" cy="940692"/>
      </dsp:txXfrm>
    </dsp:sp>
    <dsp:sp modelId="{D99B5EE3-A5B1-47AC-99E8-DDD22DF276F1}">
      <dsp:nvSpPr>
        <dsp:cNvPr id="0" name=""/>
        <dsp:cNvSpPr/>
      </dsp:nvSpPr>
      <dsp:spPr>
        <a:xfrm>
          <a:off x="0" y="1068844"/>
          <a:ext cx="8415041" cy="285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17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 dirty="0"/>
            <a:t>Acne: an inflammatory disease of the sebaceous glands, characterized by </a:t>
          </a:r>
          <a:r>
            <a:rPr lang="en-US" sz="2100" b="1" kern="1200" dirty="0" err="1"/>
            <a:t>comedones</a:t>
          </a:r>
          <a:r>
            <a:rPr lang="en-US" sz="2100" b="1" kern="1200" dirty="0"/>
            <a:t> and pimples, especially on the face, back, and chest, and, in severe cases, by cysts and nodules resulting in scarring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/>
            <a:t>Alpecia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/>
            <a:t>Hirsutism: defined as excessive growth of terminal hair in androgen-dependent areas of the body in women </a:t>
          </a:r>
          <a:endParaRPr lang="en-US" sz="2100" kern="1200"/>
        </a:p>
      </dsp:txBody>
      <dsp:txXfrm>
        <a:off x="0" y="1068844"/>
        <a:ext cx="8415041" cy="28503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94BA3-6975-4A6D-A1ED-C9916092A55A}">
      <dsp:nvSpPr>
        <dsp:cNvPr id="0" name=""/>
        <dsp:cNvSpPr/>
      </dsp:nvSpPr>
      <dsp:spPr>
        <a:xfrm>
          <a:off x="0" y="48436"/>
          <a:ext cx="9144000" cy="131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2003: Polycystic ovaries on ultrasound (8 or more subcapsular follicular cysts &lt;10 mm in diameter and increased ovarian stroma)</a:t>
          </a:r>
          <a:br>
            <a:rPr lang="en-US" sz="1800" b="0" i="0" kern="1200" dirty="0"/>
          </a:br>
          <a:endParaRPr lang="en-US" sz="1800" kern="1200" dirty="0"/>
        </a:p>
      </dsp:txBody>
      <dsp:txXfrm>
        <a:off x="64287" y="112723"/>
        <a:ext cx="9015426" cy="1188357"/>
      </dsp:txXfrm>
    </dsp:sp>
    <dsp:sp modelId="{0F8FA9B1-F447-45E9-9F28-A63396CF0D50}">
      <dsp:nvSpPr>
        <dsp:cNvPr id="0" name=""/>
        <dsp:cNvSpPr/>
      </dsp:nvSpPr>
      <dsp:spPr>
        <a:xfrm>
          <a:off x="0" y="1328993"/>
          <a:ext cx="9144000" cy="747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12 or more follicles measuring 2-9 mm and/or increased ovarian volume(&gt;10 ml)</a:t>
          </a:r>
          <a:endParaRPr lang="en-US" sz="1600" kern="1200" dirty="0"/>
        </a:p>
      </dsp:txBody>
      <dsp:txXfrm>
        <a:off x="36498" y="1365491"/>
        <a:ext cx="9071004" cy="6746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F9BEE-B12C-4638-8223-B84D79E38D06}">
      <dsp:nvSpPr>
        <dsp:cNvPr id="0" name=""/>
        <dsp:cNvSpPr/>
      </dsp:nvSpPr>
      <dsp:spPr>
        <a:xfrm>
          <a:off x="0" y="0"/>
          <a:ext cx="7031593" cy="154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/>
            <a:t>In patients </a:t>
          </a:r>
          <a:r>
            <a:rPr lang="en-US" sz="2400" b="1" i="0" kern="1200" baseline="0" dirty="0" err="1"/>
            <a:t>wth</a:t>
          </a:r>
          <a:r>
            <a:rPr lang="en-US" sz="2400" b="1" i="0" kern="1200" baseline="0" dirty="0"/>
            <a:t> irregular </a:t>
          </a:r>
          <a:r>
            <a:rPr lang="en-US" sz="2400" b="1" i="0" kern="1200" baseline="0" dirty="0" err="1"/>
            <a:t>menstural</a:t>
          </a:r>
          <a:r>
            <a:rPr lang="en-US" sz="2400" b="1" i="0" kern="1200" baseline="0" dirty="0"/>
            <a:t> cycles and hyperandrogenism, an ovarian ultrasound is not necessary for PCOS diagnosis;</a:t>
          </a:r>
          <a:endParaRPr lang="en-US" sz="2400" kern="1200" dirty="0"/>
        </a:p>
      </dsp:txBody>
      <dsp:txXfrm>
        <a:off x="45397" y="45397"/>
        <a:ext cx="5429596" cy="1459158"/>
      </dsp:txXfrm>
    </dsp:sp>
    <dsp:sp modelId="{207BC99B-B1BF-4054-9687-F9A1A1B76C76}">
      <dsp:nvSpPr>
        <dsp:cNvPr id="0" name=""/>
        <dsp:cNvSpPr/>
      </dsp:nvSpPr>
      <dsp:spPr>
        <a:xfrm>
          <a:off x="1240869" y="1894385"/>
          <a:ext cx="7031593" cy="154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/>
            <a:t>However, ultrasound will identify the complete PCOS phenotype.</a:t>
          </a:r>
          <a:endParaRPr lang="en-US" sz="2400" kern="1200" dirty="0"/>
        </a:p>
      </dsp:txBody>
      <dsp:txXfrm>
        <a:off x="1286266" y="1939782"/>
        <a:ext cx="4692461" cy="1459158"/>
      </dsp:txXfrm>
    </dsp:sp>
    <dsp:sp modelId="{3C4B9B3D-E745-4EE4-A128-DA038C8A4EDB}">
      <dsp:nvSpPr>
        <dsp:cNvPr id="0" name=""/>
        <dsp:cNvSpPr/>
      </dsp:nvSpPr>
      <dsp:spPr>
        <a:xfrm>
          <a:off x="6024124" y="1218434"/>
          <a:ext cx="1007468" cy="10074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250804" y="1218434"/>
        <a:ext cx="554108" cy="758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37144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590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535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780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267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66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82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52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30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352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41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1164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323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94834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78451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91598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700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AC39-B9B8-436D-94C3-5A41BD258E07}" type="datetimeFigureOut">
              <a:rPr lang="en-GB"/>
              <a:pPr>
                <a:defRPr/>
              </a:pPr>
              <a:t>23/01/2023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6C159-36A9-4912-AB0B-4E93C71E73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10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3759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84721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090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94385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74323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099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28902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68092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828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029E31B-4BB7-4F14-EEFB-F785B6B27B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0959" r="-2" b="17563"/>
          <a:stretch/>
        </p:blipFill>
        <p:spPr>
          <a:xfrm>
            <a:off x="185674" y="111685"/>
            <a:ext cx="9143752" cy="5143499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B68E32D4-E512-45F8-943F-34175191A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8551" y="342900"/>
            <a:ext cx="2777491" cy="4451349"/>
            <a:chOff x="438068" y="457201"/>
            <a:chExt cx="3703320" cy="5935131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768308B-F3A8-4F5D-9C0D-92473029F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41102"/>
              <a:ext cx="3702134" cy="5751230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562A227-84EF-4A95-A0B5-DD9C8F48C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1"/>
              <a:ext cx="370332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0376" y="681318"/>
            <a:ext cx="4560048" cy="962211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dirty="0">
                <a:solidFill>
                  <a:srgbClr val="FFFFFF"/>
                </a:solidFill>
              </a:rPr>
              <a:t>In the name of god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551" y="2157506"/>
            <a:ext cx="2776601" cy="2749176"/>
          </a:xfrm>
        </p:spPr>
        <p:txBody>
          <a:bodyPr vert="horz" lIns="91440" tIns="45720" rIns="91440" bIns="45720" rtlCol="0">
            <a:normAutofit/>
          </a:bodyPr>
          <a:lstStyle/>
          <a:p>
            <a:pPr lvl="1" defTabSz="457200" fontAlgn="base">
              <a:spcAft>
                <a:spcPts val="600"/>
              </a:spcAft>
            </a:pPr>
            <a:r>
              <a:rPr lang="en-US" sz="2800" b="1" cap="none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Polycystic Ovarian Syndrome</a:t>
            </a:r>
          </a:p>
          <a:p>
            <a:pPr lvl="0" defTabSz="457200" fontAlgn="base">
              <a:spcAft>
                <a:spcPts val="600"/>
              </a:spcAft>
              <a:buFont typeface="Wingdings 2" panose="05020102010507070707" pitchFamily="18" charset="2"/>
              <a:buChar char=""/>
            </a:pPr>
            <a:endParaRPr lang="en-US" sz="2800" b="1" cap="none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lvl="0" defTabSz="457200" fontAlgn="base">
              <a:spcAft>
                <a:spcPts val="600"/>
              </a:spcAft>
              <a:buFont typeface="Wingdings 2" panose="05020102010507070707" pitchFamily="18" charset="2"/>
              <a:buChar char=""/>
            </a:pPr>
            <a:endParaRPr lang="en-US" b="1" cap="none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defTabSz="457200">
              <a:spcAft>
                <a:spcPts val="600"/>
              </a:spcAft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98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00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Rectangle 102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Rectangle 104">
            <a:extLst>
              <a:ext uri="{FF2B5EF4-FFF2-40B4-BE49-F238E27FC236}">
                <a16:creationId xmlns:a16="http://schemas.microsoft.com/office/drawing/2014/main" id="{5BB74D4E-F243-4A10-813D-500A1402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8" name="Rectangle 106">
            <a:extLst>
              <a:ext uri="{FF2B5EF4-FFF2-40B4-BE49-F238E27FC236}">
                <a16:creationId xmlns:a16="http://schemas.microsoft.com/office/drawing/2014/main" id="{ABD35255-F6AD-483C-8736-3BA2E77D7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08">
            <a:extLst>
              <a:ext uri="{FF2B5EF4-FFF2-40B4-BE49-F238E27FC236}">
                <a16:creationId xmlns:a16="http://schemas.microsoft.com/office/drawing/2014/main" id="{9E3CC4EC-DB06-46D9-AFDB-90C92162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172586"/>
            <a:ext cx="8447150" cy="1620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361950" y="3321627"/>
            <a:ext cx="8178800" cy="1087009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lvl="0" defTabSz="457200">
              <a:lnSpc>
                <a:spcPct val="90000"/>
              </a:lnSpc>
              <a:spcBef>
                <a:spcPct val="0"/>
              </a:spcBef>
              <a:buSzPct val="111111"/>
            </a:pPr>
            <a:r>
              <a:rPr lang="en-US" sz="2700" dirty="0">
                <a:solidFill>
                  <a:srgbClr val="FFFF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Biochemical evidence of hyperandrogenism</a:t>
            </a:r>
            <a:br>
              <a:rPr lang="en-US" sz="2000" dirty="0">
                <a:solidFill>
                  <a:srgbClr val="FFFFFF"/>
                </a:solidFill>
              </a:rPr>
            </a:b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D1E467B-4F3D-4B02-B4F6-B1F606610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2B8FFC3-0702-4F80-A25F-DCE76F0DC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60FAA44-950B-4B8B-812E-B19BA4A76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Google Shape;94;p8"/>
          <p:cNvSpPr txBox="1">
            <a:spLocks noGrp="1"/>
          </p:cNvSpPr>
          <p:nvPr>
            <p:ph type="body" idx="1"/>
          </p:nvPr>
        </p:nvSpPr>
        <p:spPr>
          <a:xfrm>
            <a:off x="576199" y="595745"/>
            <a:ext cx="7964551" cy="238008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27432" lvl="0" indent="0" defTabSz="457200"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/>
              <a:t>Key feature of PCOS, resulting primarily from excess androgen production in the ovaries and, to a lesser extent, in the adrenals as well as in excess body fat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720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Google Shape;94;p8">
            <a:extLst>
              <a:ext uri="{FF2B5EF4-FFF2-40B4-BE49-F238E27FC236}">
                <a16:creationId xmlns:a16="http://schemas.microsoft.com/office/drawing/2014/main" id="{BF3C1906-5FB6-B112-A0D9-6E52E9A6BEA8}"/>
              </a:ext>
            </a:extLst>
          </p:cNvPr>
          <p:cNvGraphicFramePr/>
          <p:nvPr/>
        </p:nvGraphicFramePr>
        <p:xfrm>
          <a:off x="435894" y="680720"/>
          <a:ext cx="8272211" cy="423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376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B74D4E-F243-4A10-813D-500A1402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935" y="364258"/>
            <a:ext cx="3131058" cy="4416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8E8E6-EC0A-4B13-9B5E-5178CDC90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4" y="835323"/>
            <a:ext cx="2974692" cy="34682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Biochemical evidence of hyperandrogenism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78574-7496-46E8-BF45-12C835483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2028" y="364258"/>
            <a:ext cx="5761384" cy="4482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GB" sz="2600" b="1" i="0" dirty="0">
                <a:effectLst/>
              </a:rPr>
              <a:t>The most often reported parameters are the level of free testosterone (FT) or free androgen(FA) or  the free androgen index (FAI). </a:t>
            </a:r>
          </a:p>
          <a:p>
            <a:pPr marL="114300" indent="0" defTabSz="457200">
              <a:spcBef>
                <a:spcPct val="20000"/>
              </a:spcBef>
              <a:spcAft>
                <a:spcPts val="600"/>
              </a:spcAft>
              <a:buSzPct val="92000"/>
              <a:buNone/>
            </a:pPr>
            <a:endParaRPr lang="en-US" sz="2600" b="1" dirty="0"/>
          </a:p>
          <a:p>
            <a:pPr defTabSz="457200"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2600" b="1" dirty="0"/>
              <a:t>FAI = 100 X ((Total Testosterone (nmol/L)/SHBG (nmol/L))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4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1566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3255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Untitled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16" y="411480"/>
            <a:ext cx="6872378" cy="39002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4405256"/>
            <a:ext cx="8472550" cy="387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215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B36BEBD5-A373-4C8C-8C06-CD8007E22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4" name="Rectangle 223">
            <a:extLst>
              <a:ext uri="{FF2B5EF4-FFF2-40B4-BE49-F238E27FC236}">
                <a16:creationId xmlns:a16="http://schemas.microsoft.com/office/drawing/2014/main" id="{42AC7AAA-F039-4011-98DE-17464A67B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435895" y="362088"/>
            <a:ext cx="7423165" cy="76035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defTabSz="457200">
              <a:spcBef>
                <a:spcPct val="0"/>
              </a:spcBef>
              <a:buSzPct val="111111"/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Clinical hyperandrogenism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5EBB90B-3A54-4B2B-9FA6-7B47E1075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900" y="340232"/>
            <a:ext cx="8474200" cy="73915"/>
            <a:chOff x="446534" y="453643"/>
            <a:chExt cx="11298933" cy="98554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E04116F5-E398-4593-B279-7099177A0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C1AD6AE-28AC-4C67-A749-1BC18D86C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D122DC0F-D6EF-4A88-9742-855D48E4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aphicFrame>
        <p:nvGraphicFramePr>
          <p:cNvPr id="191" name="Google Shape;153;p19">
            <a:extLst>
              <a:ext uri="{FF2B5EF4-FFF2-40B4-BE49-F238E27FC236}">
                <a16:creationId xmlns:a16="http://schemas.microsoft.com/office/drawing/2014/main" id="{8766913C-5B42-BCB6-F8E5-997B94142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798759"/>
              </p:ext>
            </p:extLst>
          </p:nvPr>
        </p:nvGraphicFramePr>
        <p:xfrm>
          <a:off x="394059" y="1122438"/>
          <a:ext cx="8415041" cy="394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recent-2018-eshre-asrm-evidence-based-guidelines-for-pcos-assemen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484073"/>
            <a:ext cx="8735209" cy="42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75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6" name="Rectangle 215">
            <a:extLst>
              <a:ext uri="{FF2B5EF4-FFF2-40B4-BE49-F238E27FC236}">
                <a16:creationId xmlns:a16="http://schemas.microsoft.com/office/drawing/2014/main" id="{9ADDB9E1-AB12-462E-8E0D-83CA31C6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14040EB-4842-44D5-9380-BDF41FB7B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077" y="542924"/>
            <a:ext cx="2777490" cy="4249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602391" y="906888"/>
            <a:ext cx="2316892" cy="35508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defTabSz="457200">
              <a:spcBef>
                <a:spcPct val="0"/>
              </a:spcBef>
              <a:buSzPct val="111111"/>
            </a:pPr>
            <a:r>
              <a:rPr lang="en-US" sz="2400" dirty="0">
                <a:solidFill>
                  <a:srgbClr val="FFFFFF"/>
                </a:solidFill>
              </a:rPr>
              <a:t>Ultrasound and polycystic ovarian morphology (</a:t>
            </a:r>
            <a:r>
              <a:rPr lang="en-US" sz="2400" dirty="0" err="1">
                <a:solidFill>
                  <a:srgbClr val="FFFFFF"/>
                </a:solidFill>
              </a:rPr>
              <a:t>pcom</a:t>
            </a:r>
            <a:r>
              <a:rPr lang="en-US" sz="24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C076E08-C160-41E7-8D09-E2436B591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25A65B62-07C4-4876-A101-9C85F48A0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02BCE7C-4E97-4627-9FD1-DD7B633E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21402" y="542925"/>
            <a:ext cx="5387698" cy="243950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365760" lvl="0" indent="-283464" defTabSz="457200"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600" b="1" dirty="0"/>
              <a:t>Ultrasound should not be used for the diagnosis of PCOS in those with a gynecological age of &lt;8 years (&lt;8years after menarche), due to the high incidence of multi-follicular ovaries in this life stage.</a:t>
            </a:r>
            <a:br>
              <a:rPr lang="en-US" sz="1600" dirty="0"/>
            </a:br>
            <a:br>
              <a:rPr lang="en-US" sz="1600" dirty="0"/>
            </a:br>
            <a:endParaRPr lang="en-US" sz="1600" dirty="0">
              <a:sym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59EB09-A7BC-4EBA-BA6A-F476BEBBE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715" y="2970872"/>
            <a:ext cx="5087072" cy="15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71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B74D4E-F243-4A10-813D-500A1402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9CFA6-5F0A-4217-85DA-FF115690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481239"/>
            <a:ext cx="8272212" cy="821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New regulations 2018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342900"/>
            <a:ext cx="847420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C1220-B32F-43A2-A1BF-1E4D2CCC6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894" y="920376"/>
            <a:ext cx="8272211" cy="215750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Using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endovaginal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ultrasound transducers with a frequency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bandwith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that includes 8MHz, the threshold for PCOM should be on either ovary, a follicle number per ovary of &gt; 20 and / or an ovarian volume &gt; 10ml,  ensuring no corpora lutea, cysts or dominant follicles are present.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3" name="TextBox 5">
            <a:extLst>
              <a:ext uri="{FF2B5EF4-FFF2-40B4-BE49-F238E27FC236}">
                <a16:creationId xmlns:a16="http://schemas.microsoft.com/office/drawing/2014/main" id="{C9A611F6-1C38-CA40-34A2-0652308928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560664"/>
              </p:ext>
            </p:extLst>
          </p:nvPr>
        </p:nvGraphicFramePr>
        <p:xfrm>
          <a:off x="-59764" y="3112666"/>
          <a:ext cx="9144000" cy="2077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065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982B322E-34C4-40A4-91E5-53D60DE97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D96AD-645C-498B-A169-E0475371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F452B-EFC9-4440-AA9C-2C6294440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529" y="1253644"/>
            <a:ext cx="6896847" cy="354695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457200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/>
              <a:t>Transvaginal ultrasound approach is preferred in the diagnosis of PCOS.</a:t>
            </a:r>
          </a:p>
          <a:p>
            <a:pPr defTabSz="457200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endParaRPr lang="en-US" sz="2400" b="1" dirty="0"/>
          </a:p>
          <a:p>
            <a:pPr defTabSz="457200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/>
              <a:t>In Transabdominal ultrasound reporting is best focused on ovarian volume with a threshold of &gt;10 ml , given the difficulty of reliably assessing follicle number with this approach.</a:t>
            </a:r>
          </a:p>
        </p:txBody>
      </p:sp>
      <p:pic>
        <p:nvPicPr>
          <p:cNvPr id="4" name="Picture 3" descr="A close-up of a person&#10;&#10;Description automatically generated with low confidence">
            <a:extLst>
              <a:ext uri="{FF2B5EF4-FFF2-40B4-BE49-F238E27FC236}">
                <a16:creationId xmlns:a16="http://schemas.microsoft.com/office/drawing/2014/main" id="{ADAEE9DC-FD6A-4B1E-B4A9-82B55C729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76" r="-3" b="18388"/>
          <a:stretch/>
        </p:blipFill>
        <p:spPr>
          <a:xfrm>
            <a:off x="7177740" y="1419470"/>
            <a:ext cx="1636059" cy="1652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B0483B-BC08-43E5-819E-102FD4858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5" b="12121"/>
          <a:stretch/>
        </p:blipFill>
        <p:spPr>
          <a:xfrm>
            <a:off x="7177740" y="3140870"/>
            <a:ext cx="1636060" cy="165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81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0">
            <a:extLst>
              <a:ext uri="{FF2B5EF4-FFF2-40B4-BE49-F238E27FC236}">
                <a16:creationId xmlns:a16="http://schemas.microsoft.com/office/drawing/2014/main" id="{1BB1D3B0-1E2E-48E2-ACCC-EE147A9A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2" name="Rectangle 132">
            <a:extLst>
              <a:ext uri="{FF2B5EF4-FFF2-40B4-BE49-F238E27FC236}">
                <a16:creationId xmlns:a16="http://schemas.microsoft.com/office/drawing/2014/main" id="{4BB8B191-5BC6-486A-8E6E-13B1C9EEE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34">
            <a:extLst>
              <a:ext uri="{FF2B5EF4-FFF2-40B4-BE49-F238E27FC236}">
                <a16:creationId xmlns:a16="http://schemas.microsoft.com/office/drawing/2014/main" id="{06E3DE27-4115-4B5D-A9DB-3C7CDC82B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36">
            <a:extLst>
              <a:ext uri="{FF2B5EF4-FFF2-40B4-BE49-F238E27FC236}">
                <a16:creationId xmlns:a16="http://schemas.microsoft.com/office/drawing/2014/main" id="{FC4E03DE-1C4E-4337-B54B-247C1E94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A3EB72A9-BFEE-4E48-A9A1-DDE1A29EE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480"/>
            <a:ext cx="9143999" cy="4732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2C4E3DA-8F70-4030-A5E2-2AF881D5A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782" y="478630"/>
            <a:ext cx="2778993" cy="43219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602391" y="906888"/>
            <a:ext cx="2316892" cy="35508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defTabSz="457200">
              <a:spcBef>
                <a:spcPct val="0"/>
              </a:spcBef>
              <a:buSzPct val="111111"/>
            </a:pPr>
            <a:r>
              <a:rPr lang="en-US" sz="2800">
                <a:solidFill>
                  <a:srgbClr val="FFFF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   Over-diagnosis </a:t>
            </a:r>
            <a:br>
              <a:rPr lang="en-US" sz="2800">
                <a:solidFill>
                  <a:srgbClr val="FFFF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n-US" sz="280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D065910-7F1F-4E33-B7F4-2021BFA77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1FDD904-89A9-4187-909A-B182B160E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1112C27-5A03-4A8E-9C1C-14B9F4215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43442" y="602278"/>
            <a:ext cx="2615420" cy="180464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91529" y="596096"/>
            <a:ext cx="2617571" cy="1804640"/>
          </a:xfrm>
          <a:prstGeom prst="rect">
            <a:avLst/>
          </a:prstGeom>
          <a:noFill/>
        </p:spPr>
      </p:pic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3181372" y="2571750"/>
            <a:ext cx="5875817" cy="19160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 lnSpcReduction="20000"/>
          </a:bodyPr>
          <a:lstStyle/>
          <a:p>
            <a:pPr marL="114300" indent="0" defTabSz="457200">
              <a:spcBef>
                <a:spcPct val="20000"/>
              </a:spcBef>
              <a:spcAft>
                <a:spcPts val="600"/>
              </a:spcAft>
              <a:buSzPct val="92000"/>
              <a:buNone/>
            </a:pPr>
            <a:r>
              <a:rPr lang="en-US" sz="2400" b="1" dirty="0"/>
              <a:t>Increase  PCOM diagnoses since the Rotterdam criteria were published even in normal women. </a:t>
            </a:r>
          </a:p>
          <a:p>
            <a:pPr marL="38100" lvl="0" indent="0" defTabSz="457200">
              <a:spcBef>
                <a:spcPct val="20000"/>
              </a:spcBef>
              <a:spcAft>
                <a:spcPts val="600"/>
              </a:spcAft>
              <a:buSzPct val="92000"/>
              <a:buNone/>
            </a:pPr>
            <a:br>
              <a:rPr lang="en-US" sz="2000" dirty="0"/>
            </a:br>
            <a:endParaRPr lang="en-US" sz="2000" dirty="0"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916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169" y="769854"/>
            <a:ext cx="85039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Classic syndrome originally described by </a:t>
            </a:r>
            <a:r>
              <a:rPr lang="en-US" sz="2800" b="1" dirty="0">
                <a:solidFill>
                  <a:srgbClr val="C00000"/>
                </a:solidFill>
              </a:rPr>
              <a:t>Stein and </a:t>
            </a:r>
            <a:r>
              <a:rPr lang="en-US" sz="2800" b="1" dirty="0" err="1">
                <a:solidFill>
                  <a:srgbClr val="C00000"/>
                </a:solidFill>
              </a:rPr>
              <a:t>Levanthal</a:t>
            </a:r>
            <a:r>
              <a:rPr lang="en-US" sz="2800" b="1" dirty="0">
                <a:solidFill>
                  <a:srgbClr val="C00000"/>
                </a:solidFill>
              </a:rPr>
              <a:t> (1935):</a:t>
            </a:r>
          </a:p>
          <a:p>
            <a:r>
              <a:rPr lang="en-US" sz="2400" b="1" dirty="0"/>
              <a:t>• </a:t>
            </a:r>
            <a:r>
              <a:rPr lang="en-US" sz="2400" b="1" dirty="0" err="1"/>
              <a:t>Hyperandrogenism</a:t>
            </a:r>
            <a:endParaRPr lang="en-US" sz="2400" b="1" dirty="0"/>
          </a:p>
          <a:p>
            <a:r>
              <a:rPr lang="en-US" sz="2400" b="1" dirty="0"/>
              <a:t>• Menstrual irregularity</a:t>
            </a:r>
          </a:p>
          <a:p>
            <a:r>
              <a:rPr lang="en-US" sz="2400" b="1" dirty="0"/>
              <a:t>• Polycystic ovaries</a:t>
            </a:r>
          </a:p>
          <a:p>
            <a:r>
              <a:rPr lang="en-US" sz="2400" b="1" dirty="0"/>
              <a:t>• Central adiposity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 Few of these original features are now considered   consistent findings in PCOS</a:t>
            </a:r>
          </a:p>
        </p:txBody>
      </p:sp>
    </p:spTree>
    <p:extLst>
      <p:ext uri="{BB962C8B-B14F-4D97-AF65-F5344CB8AC3E}">
        <p14:creationId xmlns:p14="http://schemas.microsoft.com/office/powerpoint/2010/main" val="298876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4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36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38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40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2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ext Placeholder 2">
            <a:extLst>
              <a:ext uri="{FF2B5EF4-FFF2-40B4-BE49-F238E27FC236}">
                <a16:creationId xmlns:a16="http://schemas.microsoft.com/office/drawing/2014/main" id="{5D25D48E-A2F8-539F-0B2E-883EAA954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364762"/>
              </p:ext>
            </p:extLst>
          </p:nvPr>
        </p:nvGraphicFramePr>
        <p:xfrm>
          <a:off x="435768" y="950260"/>
          <a:ext cx="8272463" cy="344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339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D441E7DC-C148-4A95-AF2B-D613C282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3FB3E502-7B9D-4CC2-AEF1-61E35D08E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BC3DFB63-5ACC-44EB-A0A9-33D0ADA3E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13">
            <a:extLst>
              <a:ext uri="{FF2B5EF4-FFF2-40B4-BE49-F238E27FC236}">
                <a16:creationId xmlns:a16="http://schemas.microsoft.com/office/drawing/2014/main" id="{5E22EDAF-5B6B-4EDA-874A-D2323A563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447093E9-0FF5-4C8A-87CA-1A77A8A8A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1566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1531B9EF-E1F9-40FE-9CC0-C4C5F7025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3255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A8457049-EBE6-4D4A-9603-74419DBBE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Content Placeholder 3" descr="Untitled17.jpg"/>
          <p:cNvPicPr>
            <a:picLocks noChangeAspect="1"/>
          </p:cNvPicPr>
          <p:nvPr/>
        </p:nvPicPr>
        <p:blipFill rotWithShape="1">
          <a:blip r:embed="rId2"/>
          <a:srcRect r="1" b="12698"/>
          <a:stretch/>
        </p:blipFill>
        <p:spPr>
          <a:xfrm>
            <a:off x="334899" y="449793"/>
            <a:ext cx="8469107" cy="3900240"/>
          </a:xfrm>
          <a:prstGeom prst="rect">
            <a:avLst/>
          </a:prstGeom>
        </p:spPr>
      </p:pic>
      <p:sp>
        <p:nvSpPr>
          <p:cNvPr id="31" name="Rectangle 21">
            <a:extLst>
              <a:ext uri="{FF2B5EF4-FFF2-40B4-BE49-F238E27FC236}">
                <a16:creationId xmlns:a16="http://schemas.microsoft.com/office/drawing/2014/main" id="{D54EC586-DBC6-420F-A910-59AC50AB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4405256"/>
            <a:ext cx="8472550" cy="387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0060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Untitled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35" y="578498"/>
            <a:ext cx="7333861" cy="42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0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6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32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782" y="460805"/>
            <a:ext cx="4207476" cy="42088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4204358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8238" y="342900"/>
            <a:ext cx="4200005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C8BFF5-F293-4CD7-A0CB-FCC400B4288A}"/>
              </a:ext>
            </a:extLst>
          </p:cNvPr>
          <p:cNvSpPr txBox="1"/>
          <p:nvPr/>
        </p:nvSpPr>
        <p:spPr>
          <a:xfrm>
            <a:off x="421640" y="754380"/>
            <a:ext cx="3876316" cy="367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65760" lvl="0" indent="-283464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 threshold of AMH ≥ 5 ng/mL may be used as a further suggestion of PCOS, much like the utility of a reversed FSH/LH ratio in serving to suggest ovulatory dysfunction</a:t>
            </a:r>
          </a:p>
        </p:txBody>
      </p:sp>
      <p:pic>
        <p:nvPicPr>
          <p:cNvPr id="3" name="Content Placeholder 3" descr="Untitled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259" y="154941"/>
            <a:ext cx="4307450" cy="480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30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67;p3">
            <a:extLst>
              <a:ext uri="{FF2B5EF4-FFF2-40B4-BE49-F238E27FC236}">
                <a16:creationId xmlns:a16="http://schemas.microsoft.com/office/drawing/2014/main" id="{D1DB12E7-4EFE-D6A2-2CB2-7DE83ADAD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334398"/>
              </p:ext>
            </p:extLst>
          </p:nvPr>
        </p:nvGraphicFramePr>
        <p:xfrm>
          <a:off x="373453" y="249154"/>
          <a:ext cx="8185500" cy="3164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oogle Shape;72;p4">
            <a:extLst>
              <a:ext uri="{FF2B5EF4-FFF2-40B4-BE49-F238E27FC236}">
                <a16:creationId xmlns:a16="http://schemas.microsoft.com/office/drawing/2014/main" id="{74E47A66-6633-D2D1-9E2A-318B95468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90942"/>
              </p:ext>
            </p:extLst>
          </p:nvPr>
        </p:nvGraphicFramePr>
        <p:xfrm>
          <a:off x="423518" y="219105"/>
          <a:ext cx="8375731" cy="4154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Google Shape;77;p5">
            <a:extLst>
              <a:ext uri="{FF2B5EF4-FFF2-40B4-BE49-F238E27FC236}">
                <a16:creationId xmlns:a16="http://schemas.microsoft.com/office/drawing/2014/main" id="{C05A674A-B75B-1F01-0C10-0CCAEDBF2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268433"/>
              </p:ext>
            </p:extLst>
          </p:nvPr>
        </p:nvGraphicFramePr>
        <p:xfrm>
          <a:off x="322553" y="319369"/>
          <a:ext cx="8339328" cy="422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1566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3255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0BCDB31-A0D7-48A0-8B89-12A1B1C4B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8" y="449793"/>
            <a:ext cx="7083910" cy="390024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4405256"/>
            <a:ext cx="8472550" cy="387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25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A1B076-C02A-406F-87A8-561F6E174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38D5A8-529E-4529-9B7F-EDB280904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342900"/>
            <a:ext cx="930617" cy="43948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5AA12F-1FA3-49E4-A754-412020EC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1294" y="342901"/>
            <a:ext cx="7477805" cy="4392343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8CCACA-2FEE-43F1-8F29-692462DCA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459" y="1632324"/>
            <a:ext cx="3591640" cy="3033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5AA434-3795-4D64-A792-5F54E630F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294" y="342901"/>
            <a:ext cx="3820387" cy="35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9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E22EDAF-5B6B-4EDA-874A-D2323A563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7093E9-0FF5-4C8A-87CA-1A77A8A8A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1566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1B9EF-E1F9-40FE-9CC0-C4C5F7025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3255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457049-EBE6-4D4A-9603-74419DBBE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Untitled1.jpg"/>
          <p:cNvPicPr>
            <a:picLocks noChangeAspect="1"/>
          </p:cNvPicPr>
          <p:nvPr/>
        </p:nvPicPr>
        <p:blipFill rotWithShape="1">
          <a:blip r:embed="rId3"/>
          <a:srcRect t="18038" r="1" b="20559"/>
          <a:stretch/>
        </p:blipFill>
        <p:spPr>
          <a:xfrm>
            <a:off x="334899" y="449793"/>
            <a:ext cx="8469107" cy="39527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54EC586-DBC6-420F-A910-59AC50AB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4405256"/>
            <a:ext cx="8472550" cy="387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311700" y="289249"/>
            <a:ext cx="8520600" cy="72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ct val="111111"/>
            </a:pPr>
            <a:r>
              <a:rPr lang="en-US" sz="4400" b="1" cap="none" dirty="0">
                <a:solidFill>
                  <a:schemeClr val="accent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Chronic anovulation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04" name="Google Shape;62;p2">
            <a:extLst>
              <a:ext uri="{FF2B5EF4-FFF2-40B4-BE49-F238E27FC236}">
                <a16:creationId xmlns:a16="http://schemas.microsoft.com/office/drawing/2014/main" id="{E6357C4E-0E62-423E-FE05-327AC48BB902}"/>
              </a:ext>
            </a:extLst>
          </p:cNvPr>
          <p:cNvGraphicFramePr/>
          <p:nvPr/>
        </p:nvGraphicFramePr>
        <p:xfrm>
          <a:off x="311700" y="1231641"/>
          <a:ext cx="7656644" cy="3497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13432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0</TotalTime>
  <Words>647</Words>
  <Application>Microsoft Office PowerPoint</Application>
  <PresentationFormat>On-screen Show (16:9)</PresentationFormat>
  <Paragraphs>58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Gill Sans MT</vt:lpstr>
      <vt:lpstr>Wingdings 2</vt:lpstr>
      <vt:lpstr>Dividend</vt:lpstr>
      <vt:lpstr>In the name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Chronic anovulation</vt:lpstr>
      <vt:lpstr>Biochemical evidence of hyperandrogenism </vt:lpstr>
      <vt:lpstr>PowerPoint Presentation</vt:lpstr>
      <vt:lpstr>Biochemical evidence of hyperandrogenism</vt:lpstr>
      <vt:lpstr>PowerPoint Presentation</vt:lpstr>
      <vt:lpstr>Clinical hyperandrogenism</vt:lpstr>
      <vt:lpstr>PowerPoint Presentation</vt:lpstr>
      <vt:lpstr>Ultrasound and polycystic ovarian morphology (pcom)</vt:lpstr>
      <vt:lpstr>New regulations 2018</vt:lpstr>
      <vt:lpstr>I</vt:lpstr>
      <vt:lpstr>    Over-diagnosis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hitech</dc:creator>
  <cp:lastModifiedBy>Amene Keshavarzi</cp:lastModifiedBy>
  <cp:revision>313</cp:revision>
  <dcterms:modified xsi:type="dcterms:W3CDTF">2023-01-23T13:12:06Z</dcterms:modified>
</cp:coreProperties>
</file>