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62" r:id="rId2"/>
    <p:sldId id="502" r:id="rId3"/>
    <p:sldId id="491" r:id="rId4"/>
    <p:sldId id="501" r:id="rId5"/>
    <p:sldId id="498" r:id="rId6"/>
    <p:sldId id="512" r:id="rId7"/>
    <p:sldId id="503" r:id="rId8"/>
    <p:sldId id="513" r:id="rId9"/>
    <p:sldId id="504" r:id="rId10"/>
    <p:sldId id="506" r:id="rId11"/>
    <p:sldId id="507" r:id="rId12"/>
    <p:sldId id="372" r:id="rId13"/>
    <p:sldId id="509" r:id="rId14"/>
    <p:sldId id="51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00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22" autoAdjust="0"/>
  </p:normalViewPr>
  <p:slideViewPr>
    <p:cSldViewPr snapToGrid="0">
      <p:cViewPr varScale="1">
        <p:scale>
          <a:sx n="110" d="100"/>
          <a:sy n="110" d="100"/>
        </p:scale>
        <p:origin x="-8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A8C29-BBBC-41FD-B189-5C583D9C31FD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E2F0A-062C-4C32-BE12-27D920EA6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09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6E2F0A-062C-4C32-BE12-27D920EA68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771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BC4371-81E6-4EC7-9AC2-B0C641427F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DA969CE-B607-4C9F-95FA-18FF93174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1D7EF24-13D1-4207-B54C-945E7E3DD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0E8DB29-1EE7-4269-9109-20A596DCC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09D095-C9A5-4AC1-871A-FA5D652E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9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185484-9357-4904-AE0F-BBCE51188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6571D4C-FB3B-44B1-80DE-E7A061E000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D8FB9DD-F64D-4446-A2B3-30A319BAF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2D5CF64-3C8A-4919-B314-6A80AEDC1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17E2451-E6B0-44B7-BEB1-0CD24ADEF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97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3F39313-4051-4F1A-8118-32E81079E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4D0F4A-A3DF-4428-A646-0DCE025F2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D5FB2C-EF32-45EA-971E-0E2041D8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67C4E1F-0649-44CB-9582-DFFB1951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3E214D-C490-4FE6-81C0-432E4B52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33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0A86DC-37BE-48C7-869B-872D325A1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8B717D-E355-4C71-9C19-61E9298BA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25990B-86B5-47E4-9E8E-19B96A9F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6D83864-1BD9-424A-8774-F8771014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5DB2BD-AFE0-411E-B021-2B6553F3A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9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B7305EA-1CDA-43BA-9226-7E2E162F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58A06D5-129F-495C-863C-8EC49A57C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4239B4A-EDB3-4FD3-A5FC-3A724C009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36446E6-D962-47D6-81B5-B6AD2EDFE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466B8C7-E507-409D-8181-3BA997B5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7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B293AE-473D-477A-A117-7DA39F3C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ED927F-C5EF-442D-AF64-7A7FD35DE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EA2B7E4-1C43-4A9B-82CE-009B3B3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C2F53A5-FF20-422A-86F7-907C15CD0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5E024BA-B687-44BB-90D3-0BE1F1CC7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B74533-A04C-4B73-B7AA-1E1D059E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1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BE19F6-96EB-4D5D-A3A1-453E9B133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A85D6B-D4B0-408B-8B07-C8F8236F33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F42A175-824B-40DC-A4DC-E9175669E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E483BB6-DD58-42A6-A615-DA5AE04A02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E50318C-3006-4640-8D11-6DE5E0403C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49FE508-261F-4F6F-BF73-AB78FD486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66AFD5-57E1-4FA6-ABF6-4E992FFC3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2326547-66AC-40BD-941B-07E10BF01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67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271DAD-A1E1-4D13-8A9B-F5C599775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DBDCA42-B47D-45B2-8597-6DE4B184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762ABF-C4C0-4A34-9392-DB672EE9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261C620-A8C8-4FCB-86A3-6579EC75B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5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82D4D0F-E6D5-4A5E-A9EB-8C5AE02A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05F4249-73C0-411E-B965-5428B428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66B8CE-FC50-4483-8B76-2E0A1F419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6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7755F6-62F5-4BAC-AFA0-986F6C89C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53FB85-D8EA-4AFB-BE61-ED676A588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4C35D9F-B016-40E2-9F06-058E93D029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028758C-D714-4D70-A00C-D97D724D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3F1BFBF-2C62-42DC-901B-8D0B8774D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4EFAF4F-7596-4568-8223-BA5FFA84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20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666DD-185A-49BF-B272-56A8ADECD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707F9C0-85B2-4669-B1D5-119BC5ED54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9D73BB7-4618-42B6-A15F-C466B0E8BA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5506117-0322-4956-8570-9F8D72BA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9269822-AD59-4F5E-906E-CDDB935EC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CAD0341-CB07-4720-A668-EC25DAD3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269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4D427D3-FA07-434E-B461-C88E3C9F4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618EBB-08F4-4882-A77F-C77197487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81C7D10-B1EC-41BB-BAEA-8BAA8BCBE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F0144-6255-4503-8253-91EAB0409625}" type="datetimeFigureOut">
              <a:rPr lang="en-US" smtClean="0"/>
              <a:t>1/28/2023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CAB3FDB-A586-4566-B2D2-D85372BCCC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C9EBF6-DE27-47FF-A4C8-16DC025B4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8B1D5-8C93-402E-A6E6-942A060945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0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6E62F3-AEF5-46E4-BAF6-B15A8936B6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0" marR="0" indent="635" hangingPunct="0">
              <a:lnSpc>
                <a:spcPct val="11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latin typeface="Calibri" panose="020F0502020204030204" pitchFamily="34" charset="0"/>
                <a:ea typeface="DengXian" panose="020B0503020204020204" pitchFamily="2" charset="-122"/>
                <a:cs typeface="Arial" panose="020B0604020202020204" pitchFamily="34" charset="0"/>
              </a:rPr>
              <a:t/>
            </a:r>
            <a:br>
              <a:rPr lang="en-US" sz="1400" dirty="0">
                <a:effectLst/>
                <a:latin typeface="Calibri" panose="020F0502020204030204" pitchFamily="34" charset="0"/>
                <a:ea typeface="DengXian" panose="020B0503020204020204" pitchFamily="2" charset="-122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xmlns="" id="{532C474D-F4BB-4208-8041-B50D0A30DD92}"/>
              </a:ext>
            </a:extLst>
          </p:cNvPr>
          <p:cNvSpPr txBox="1">
            <a:spLocks/>
          </p:cNvSpPr>
          <p:nvPr/>
        </p:nvSpPr>
        <p:spPr>
          <a:xfrm>
            <a:off x="6495690" y="3575649"/>
            <a:ext cx="4623759" cy="2919427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114300" dist="114300" dir="5400000" rotWithShape="0">
              <a:srgbClr val="ACCBF9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p:spPr>
        <p:txBody>
          <a:bodyPr vert="horz" lIns="68580" tIns="34290" rIns="68580" bIns="34290" rtlCol="0" anchor="ctr">
            <a:normAutofit fontScale="92500" lnSpcReduction="20000"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                         COORDINATOR; 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                    </a:t>
            </a:r>
            <a:r>
              <a:rPr lang="en-US" sz="1900" b="1" i="1" dirty="0" err="1" smtClean="0">
                <a:solidFill>
                  <a:schemeClr val="bg1"/>
                </a:solidFill>
                <a:latin typeface="Calibri"/>
              </a:rPr>
              <a:t>M.E.Parsanezhad</a:t>
            </a:r>
            <a:r>
              <a:rPr lang="en-US" sz="1900" b="1" i="1" dirty="0" smtClean="0">
                <a:solidFill>
                  <a:schemeClr val="bg1"/>
                </a:solidFill>
                <a:latin typeface="Calibri"/>
              </a:rPr>
              <a:t> M.D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   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                                                     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                             </a:t>
            </a:r>
            <a:r>
              <a:rPr lang="en-US" sz="1900" b="1" i="1" dirty="0" smtClean="0">
                <a:solidFill>
                  <a:schemeClr val="bg1"/>
                </a:solidFill>
                <a:latin typeface="Calibri"/>
              </a:rPr>
              <a:t>PANELISTS.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9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900" b="1" i="1" dirty="0" smtClean="0">
                <a:solidFill>
                  <a:srgbClr val="FFC000"/>
                </a:solidFill>
                <a:latin typeface="Calibri"/>
              </a:rPr>
              <a:t>   </a:t>
            </a:r>
            <a:r>
              <a:rPr lang="en-US" sz="1300" b="1" i="1" dirty="0" err="1" smtClean="0">
                <a:solidFill>
                  <a:srgbClr val="FFC000"/>
                </a:solidFill>
                <a:latin typeface="Calibri"/>
              </a:rPr>
              <a:t>S.Amooee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200" b="1" i="1" dirty="0" smtClean="0">
                <a:solidFill>
                  <a:srgbClr val="FFC000"/>
                </a:solidFill>
                <a:latin typeface="Calibri"/>
              </a:rPr>
              <a:t>M.D.</a:t>
            </a:r>
            <a:endParaRPr lang="en-US" sz="1300" b="1" i="1" dirty="0" smtClean="0">
              <a:solidFill>
                <a:srgbClr val="FFC000"/>
              </a:solidFill>
              <a:latin typeface="Calibri"/>
            </a:endParaRP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                           </a:t>
            </a:r>
            <a:r>
              <a:rPr lang="en-US" sz="1300" b="1" i="1" dirty="0" err="1" smtClean="0">
                <a:solidFill>
                  <a:srgbClr val="FFC000"/>
                </a:solidFill>
                <a:latin typeface="Calibri"/>
              </a:rPr>
              <a:t>A.zarei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200" b="1" i="1" dirty="0" smtClean="0">
                <a:solidFill>
                  <a:srgbClr val="FFC000"/>
                </a:solidFill>
                <a:latin typeface="Calibri"/>
              </a:rPr>
              <a:t>M.D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                                                </a:t>
            </a:r>
            <a:r>
              <a:rPr lang="en-US" sz="1300" b="1" i="1" dirty="0" err="1" smtClean="0">
                <a:solidFill>
                  <a:srgbClr val="FFC000"/>
                </a:solidFill>
                <a:latin typeface="Calibri"/>
              </a:rPr>
              <a:t>Z.Shomali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M.D.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b="1" i="1" dirty="0">
                <a:solidFill>
                  <a:srgbClr val="FFC000"/>
                </a:solidFill>
                <a:latin typeface="Calibri"/>
              </a:rPr>
              <a:t> 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                                                                       </a:t>
            </a:r>
            <a:r>
              <a:rPr lang="en-US" sz="1300" b="1" i="1" dirty="0" err="1" smtClean="0">
                <a:solidFill>
                  <a:srgbClr val="FFC000"/>
                </a:solidFill>
                <a:latin typeface="Calibri"/>
              </a:rPr>
              <a:t>S.Davoodi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M.D..</a:t>
            </a:r>
          </a:p>
          <a:p>
            <a:pPr lvl="0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                                                                                             </a:t>
            </a:r>
            <a:r>
              <a:rPr lang="en-US" sz="1300" b="1" i="1" dirty="0" err="1" smtClean="0">
                <a:solidFill>
                  <a:srgbClr val="FFC000"/>
                </a:solidFill>
                <a:latin typeface="Calibri"/>
              </a:rPr>
              <a:t>N.Namazee</a:t>
            </a:r>
            <a:r>
              <a:rPr lang="en-US" sz="1300" b="1" i="1" dirty="0" smtClean="0">
                <a:solidFill>
                  <a:srgbClr val="FFC000"/>
                </a:solidFill>
                <a:latin typeface="Calibri"/>
              </a:rPr>
              <a:t> M.D</a:t>
            </a:r>
            <a:r>
              <a:rPr lang="en-US" sz="1500" b="1" i="1" dirty="0" smtClean="0">
                <a:solidFill>
                  <a:srgbClr val="FFC000"/>
                </a:solidFill>
                <a:latin typeface="Calibri"/>
              </a:rPr>
              <a:t> </a:t>
            </a:r>
            <a:endParaRPr lang="en-US" sz="1500" b="1" i="1" dirty="0">
              <a:solidFill>
                <a:srgbClr val="FFC000"/>
              </a:solidFill>
              <a:latin typeface="Calibri"/>
            </a:endParaRPr>
          </a:p>
          <a:p>
            <a:pPr lvl="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endParaRPr lang="en-US" sz="1500" b="1" i="1" dirty="0" smtClean="0">
              <a:solidFill>
                <a:schemeClr val="bg1"/>
              </a:solidFill>
              <a:latin typeface="Book Antiqua" pitchFamily="18" charset="0"/>
            </a:endParaRPr>
          </a:p>
          <a:p>
            <a:pPr lvl="0" algn="ctr" eaLnBrk="1" fontAlgn="auto" hangingPunct="1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1500" b="1" i="1" dirty="0" smtClean="0">
                <a:solidFill>
                  <a:schemeClr val="bg1"/>
                </a:solidFill>
                <a:latin typeface="Book Antiqua" pitchFamily="18" charset="0"/>
              </a:rPr>
              <a:t>SUMS CME</a:t>
            </a:r>
            <a:r>
              <a:rPr lang="en-US" sz="1500" b="1" i="1" smtClean="0">
                <a:solidFill>
                  <a:schemeClr val="bg1"/>
                </a:solidFill>
                <a:latin typeface="Book Antiqua" pitchFamily="18" charset="0"/>
              </a:rPr>
              <a:t>, SHIRAZ  </a:t>
            </a:r>
            <a:r>
              <a:rPr lang="en-US" sz="1500" b="1" i="1" dirty="0" smtClean="0">
                <a:solidFill>
                  <a:schemeClr val="bg1"/>
                </a:solidFill>
                <a:latin typeface="Book Antiqua" pitchFamily="18" charset="0"/>
              </a:rPr>
              <a:t>JAN 2023</a:t>
            </a:r>
            <a:endParaRPr lang="en-US" sz="1050" b="1" i="1" dirty="0">
              <a:solidFill>
                <a:schemeClr val="bg1"/>
              </a:solidFill>
              <a:latin typeface="Book Antiqua" pitchFamily="18" charset="0"/>
              <a:ea typeface="DengXia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2913" y="1084652"/>
            <a:ext cx="118354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2060"/>
                </a:solidFill>
                <a:latin typeface="Arial Rounded MT Bold" pitchFamily="34" charset="0"/>
              </a:rPr>
              <a:t>Ovarian Hyperstimulation Syndrome</a:t>
            </a:r>
          </a:p>
        </p:txBody>
      </p:sp>
      <p:pic>
        <p:nvPicPr>
          <p:cNvPr id="5" name="Picture 2" descr="C:\Users\Dr.Parsanejad\Desktop\8182f5c3-a113-4a8f-ae87-6936dbb85e03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883" y="2113472"/>
            <a:ext cx="4779034" cy="2769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128" y="3088258"/>
            <a:ext cx="3140016" cy="580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2563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solidFill>
                  <a:srgbClr val="C00000"/>
                </a:solidFill>
                <a:latin typeface="Arial Black" pitchFamily="34" charset="0"/>
              </a:rPr>
              <a:t>Case </a:t>
            </a:r>
            <a:r>
              <a:rPr lang="en-US" sz="2800" dirty="0" smtClean="0">
                <a:solidFill>
                  <a:srgbClr val="C00000"/>
                </a:solidFill>
                <a:latin typeface="Arial Black" pitchFamily="34" charset="0"/>
              </a:rPr>
              <a:t>Presentation 3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412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35 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y/o, G1L1( NVD), presented with abdominal swelling and pain and 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severe free fluid </a:t>
            </a:r>
            <a:endParaRPr lang="en-US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Med &amp; Surgical </a:t>
            </a:r>
            <a:r>
              <a:rPr lang="en-US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Hx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L</a:t>
            </a:r>
            <a:r>
              <a:rPr lang="en-US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aparascopic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ovarian cystectomy 2 months ago, 1 week 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ago, she took </a:t>
            </a:r>
            <a:r>
              <a:rPr lang="en-US" b="1" dirty="0" err="1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letrozole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 for secondary 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infertility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.</a:t>
            </a:r>
            <a:endParaRPr lang="en-US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Lab data: </a:t>
            </a:r>
            <a:r>
              <a:rPr lang="en-US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wbc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: 6400, </a:t>
            </a:r>
            <a:r>
              <a:rPr lang="en-US" b="1" dirty="0" err="1">
                <a:solidFill>
                  <a:srgbClr val="002060"/>
                </a:solidFill>
                <a:latin typeface="Baskerville Old Face" panose="02020602080505020303" pitchFamily="18" charset="0"/>
              </a:rPr>
              <a:t>Hb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</a:rPr>
              <a:t>: 12.1, plt:136000, Bun:11, </a:t>
            </a:r>
            <a:r>
              <a:rPr lang="en-US" b="1" dirty="0" smtClean="0">
                <a:solidFill>
                  <a:srgbClr val="002060"/>
                </a:solidFill>
                <a:latin typeface="Baskerville Old Face" panose="02020602080505020303" pitchFamily="18" charset="0"/>
              </a:rPr>
              <a:t>Cr:1.6. </a:t>
            </a:r>
            <a:endParaRPr lang="en-US" b="1" dirty="0">
              <a:solidFill>
                <a:srgbClr val="00206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44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739" y="1308040"/>
            <a:ext cx="10515600" cy="246170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</a:rPr>
              <a:t>M</a:t>
            </a:r>
            <a:r>
              <a:rPr lang="en-US" b="1" dirty="0" smtClean="0">
                <a:solidFill>
                  <a:srgbClr val="C00000"/>
                </a:solidFill>
              </a:rPr>
              <a:t>ANAGEMENT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</a:rPr>
              <a:t>With </a:t>
            </a:r>
            <a:r>
              <a:rPr lang="en-US" b="1" dirty="0">
                <a:solidFill>
                  <a:srgbClr val="002060"/>
                </a:solidFill>
              </a:rPr>
              <a:t>suspicious to malignancy, tumor marker was checked.CA125 </a:t>
            </a:r>
            <a:r>
              <a:rPr lang="en-US" b="1" dirty="0" smtClean="0">
                <a:solidFill>
                  <a:srgbClr val="002060"/>
                </a:solidFill>
              </a:rPr>
              <a:t>high Ascites </a:t>
            </a:r>
            <a:r>
              <a:rPr lang="en-US" b="1" dirty="0">
                <a:solidFill>
                  <a:srgbClr val="002060"/>
                </a:solidFill>
              </a:rPr>
              <a:t>analysis: LDH: 157, Sugar: 88, Pro: 287, </a:t>
            </a:r>
            <a:r>
              <a:rPr lang="en-US" b="1" dirty="0" err="1">
                <a:solidFill>
                  <a:srgbClr val="002060"/>
                </a:solidFill>
              </a:rPr>
              <a:t>Alb</a:t>
            </a:r>
            <a:r>
              <a:rPr lang="en-US" b="1" dirty="0">
                <a:solidFill>
                  <a:srgbClr val="002060"/>
                </a:solidFill>
              </a:rPr>
              <a:t>/pro: </a:t>
            </a:r>
            <a:r>
              <a:rPr lang="en-US" b="1" dirty="0" smtClean="0">
                <a:solidFill>
                  <a:srgbClr val="002060"/>
                </a:solidFill>
              </a:rPr>
              <a:t>1.2.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</a:rPr>
              <a:t>Pathology of the ovarian cystectomy was followed that showed cancer.</a:t>
            </a:r>
          </a:p>
        </p:txBody>
      </p:sp>
    </p:spTree>
    <p:extLst>
      <p:ext uri="{BB962C8B-B14F-4D97-AF65-F5344CB8AC3E}">
        <p14:creationId xmlns:p14="http://schemas.microsoft.com/office/powerpoint/2010/main" val="21734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057" y="2576123"/>
            <a:ext cx="10515600" cy="1150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8000" b="1" i="1" dirty="0" smtClean="0">
                <a:solidFill>
                  <a:srgbClr val="002060"/>
                </a:solidFill>
              </a:rPr>
              <a:t>THANK YOU</a:t>
            </a:r>
            <a:endParaRPr lang="en-US" sz="8000" b="1" i="1" dirty="0">
              <a:solidFill>
                <a:srgbClr val="002060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528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76" y="4295415"/>
            <a:ext cx="11809471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 descr="C:\Users\Dr.Parsanejad\Desktop\8 BAH..CME SHIRAZ 2023\OHSS\Assisted.....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604" y="100342"/>
            <a:ext cx="3951214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192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321" y="1040621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600" b="1" dirty="0">
                <a:solidFill>
                  <a:srgbClr val="C00000"/>
                </a:solidFill>
              </a:rPr>
              <a:t>Case History: </a:t>
            </a:r>
            <a:endParaRPr lang="en-US" sz="4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>
                <a:solidFill>
                  <a:srgbClr val="002060"/>
                </a:solidFill>
              </a:rPr>
              <a:t>26-year-old woman presented with a 7-year history of infertility. Workup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identified male factor abnormality, and the woman was offered </a:t>
            </a:r>
            <a:r>
              <a:rPr lang="en-US" dirty="0" err="1">
                <a:solidFill>
                  <a:srgbClr val="002060"/>
                </a:solidFill>
              </a:rPr>
              <a:t>intracytoplasmic</a:t>
            </a:r>
            <a:r>
              <a:rPr lang="en-US" dirty="0">
                <a:solidFill>
                  <a:srgbClr val="002060"/>
                </a:solidFill>
              </a:rPr>
              <a:t> sperm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injection (ICSI) treatment. She underwent standard controlled ovarian stimulation, and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five oocytes were retrieved, of which two fertilized and both embryos were transferred.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Two weeks later she had a positive pregnancy test. Two weeks following the pregnancy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test a transvaginal ultrasound scan showed a regular intrauterine sac with a yolk sac.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One week later she presented with marked abdominal pain and distension. A transvaginal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ultrasound scan showed significant ascites, markedly enlarged </a:t>
            </a:r>
            <a:r>
              <a:rPr lang="en-US" dirty="0" err="1">
                <a:solidFill>
                  <a:srgbClr val="002060"/>
                </a:solidFill>
              </a:rPr>
              <a:t>multicystic</a:t>
            </a:r>
            <a:r>
              <a:rPr lang="en-US" dirty="0">
                <a:solidFill>
                  <a:srgbClr val="002060"/>
                </a:solidFill>
              </a:rPr>
              <a:t> ovaries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(10×6×7 cm each ovary) and a fetal pole with fetal heart.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Laboratory tests results included: hemoglobin 11.2 </a:t>
            </a:r>
            <a:r>
              <a:rPr lang="en-US" dirty="0" err="1">
                <a:solidFill>
                  <a:srgbClr val="002060"/>
                </a:solidFill>
              </a:rPr>
              <a:t>gm</a:t>
            </a:r>
            <a:r>
              <a:rPr lang="en-US" dirty="0">
                <a:solidFill>
                  <a:srgbClr val="002060"/>
                </a:solidFill>
              </a:rPr>
              <a:t>/</a:t>
            </a:r>
            <a:r>
              <a:rPr lang="en-US" dirty="0" err="1">
                <a:solidFill>
                  <a:srgbClr val="002060"/>
                </a:solidFill>
              </a:rPr>
              <a:t>dL</a:t>
            </a:r>
            <a:r>
              <a:rPr lang="en-US" dirty="0">
                <a:solidFill>
                  <a:srgbClr val="002060"/>
                </a:solidFill>
              </a:rPr>
              <a:t>; hematocrit 31.5%; liver enzymes,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renal function and coagulation profile normal, and CA 125 270 U/</a:t>
            </a:r>
            <a:r>
              <a:rPr lang="en-US" dirty="0" err="1">
                <a:solidFill>
                  <a:srgbClr val="002060"/>
                </a:solidFill>
              </a:rPr>
              <a:t>mL.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936" y="684303"/>
            <a:ext cx="10515600" cy="1040981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C00000"/>
                </a:solidFill>
                <a:latin typeface="Arial Black" pitchFamily="34" charset="0"/>
              </a:rPr>
              <a:t>Case Presentation </a:t>
            </a:r>
            <a:r>
              <a:rPr lang="en-US" sz="3600" dirty="0">
                <a:solidFill>
                  <a:srgbClr val="C00000"/>
                </a:solidFill>
                <a:latin typeface="Arial Black" pitchFamily="34" charset="0"/>
              </a:rPr>
              <a:t>1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166" y="1402930"/>
            <a:ext cx="11290540" cy="51445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32 y/o lady ,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nulligravid, known 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case of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irregular menses,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with CC of 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primary infertility for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8 years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No 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abnormal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 finding 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in physical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examination, she is a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white,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tall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, low BMI, with mild hirsutism.</a:t>
            </a:r>
            <a:endParaRPr lang="en-US" sz="24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Other parts of history is not significant.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FSH:4.1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, LH: 9.4, TSH: 2.1, Prolactin: 21, </a:t>
            </a:r>
            <a:endParaRPr lang="en-US" sz="2400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AMH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: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6.2, S/A: NL</a:t>
            </a:r>
            <a:r>
              <a:rPr lang="en-US" sz="2400" b="1" dirty="0">
                <a:solidFill>
                  <a:srgbClr val="002060"/>
                </a:solidFill>
                <a:latin typeface="Baskerville Old Face" pitchFamily="18" charset="0"/>
              </a:rPr>
              <a:t>. </a:t>
            </a: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No conception after 3 cycles of IUI…</a:t>
            </a:r>
            <a:endParaRPr lang="en-US" sz="2400" b="1" dirty="0">
              <a:latin typeface="Baskerville Old Face" pitchFamily="18" charset="0"/>
            </a:endParaRPr>
          </a:p>
          <a:p>
            <a:pPr marL="0" indent="0">
              <a:buNone/>
            </a:pPr>
            <a:endParaRPr lang="en-US" sz="24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ART was planned….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2060"/>
                </a:solidFill>
                <a:latin typeface="Baskerville Old Face" pitchFamily="18" charset="0"/>
              </a:rPr>
              <a:t>What stimulation protocols do you suggest?</a:t>
            </a:r>
            <a:endParaRPr lang="en-US" sz="24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753" y="4045788"/>
            <a:ext cx="2705161" cy="2488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19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572" y="1006115"/>
            <a:ext cx="11178397" cy="556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F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ollicle </a:t>
            </a: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monitoring, on the 12th day of the cycle, sonography reveals: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2060"/>
                </a:solidFill>
                <a:latin typeface="Baskerville Old Face" pitchFamily="18" charset="0"/>
              </a:rPr>
              <a:t>Rt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ovary: contains 15 follicles( 2x 18mm, 4x 17mm, others 15-16mm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)</a:t>
            </a:r>
            <a:endParaRPr lang="en-US" sz="18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Lt ovary: contains 13 follicles( 4x18mm, 3x17mm, others 12-16 mm)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Baskerville Old Face" pitchFamily="18" charset="0"/>
              </a:rPr>
              <a:t>What is your order to con….the ART process?</a:t>
            </a:r>
            <a:endParaRPr lang="en-US" b="1" dirty="0">
              <a:solidFill>
                <a:srgbClr val="C00000"/>
              </a:solidFill>
              <a:latin typeface="Baskerville Old Face" pitchFamily="18" charset="0"/>
            </a:endParaRPr>
          </a:p>
        </p:txBody>
      </p:sp>
      <p:pic>
        <p:nvPicPr>
          <p:cNvPr id="12290" name="Picture 2" descr="Ultrasound in Polycystic Ovarian Syndrome: What? When? How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4926" y="1797616"/>
            <a:ext cx="3778369" cy="259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72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1705" y="1109631"/>
            <a:ext cx="11128075" cy="481671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After 5 days 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of ovum </a:t>
            </a: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pick up, the patient runs in to ER with complaint 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of abdominal </a:t>
            </a: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pain and 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dyspnea…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Physical Exam including abdominal and pelvic exam;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Tense protruded  abdomen, full posterior and lateral CUL-DE-SAC…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BP: 100/60 , PR:107</a:t>
            </a: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, RR:30, O2 sat: 90%</a:t>
            </a:r>
          </a:p>
          <a:p>
            <a:pPr marL="0" indent="0">
              <a:buNone/>
            </a:pPr>
            <a:endParaRPr lang="en-US" b="1" dirty="0" smtClean="0"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C00000"/>
                </a:solidFill>
                <a:latin typeface="Baskerville Old Face" pitchFamily="18" charset="0"/>
              </a:rPr>
              <a:t>Which of the followings do you suggest?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           A: 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Sonography</a:t>
            </a:r>
            <a:endParaRPr lang="en-US" sz="1800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           B: 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LFT , RFT, CBC</a:t>
            </a:r>
            <a:endParaRPr lang="en-US" sz="1800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           C: 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Abdominal CT 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           D: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K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eep her NPO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219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717" y="388189"/>
            <a:ext cx="11005868" cy="5840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Baskerville Old Face" pitchFamily="18" charset="0"/>
              </a:rPr>
              <a:t>Abdominal Sonography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Large bilateral ovarian enlargement,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2060"/>
                </a:solidFill>
                <a:latin typeface="Baskerville Old Face" pitchFamily="18" charset="0"/>
              </a:rPr>
              <a:t>e</a:t>
            </a: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ach M 20 x 15 cm.., containing multiple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Large follicles M 30 mm.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2060"/>
                </a:solidFill>
                <a:latin typeface="Baskerville Old Face" pitchFamily="18" charset="0"/>
              </a:rPr>
              <a:t>Severe free fluid in peritoneal cavity… </a:t>
            </a:r>
          </a:p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Which of the followings do you suggest?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A: 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…………..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B</a:t>
            </a: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LFT , RFT, CBC</a:t>
            </a:r>
            <a:endParaRPr lang="en-US" sz="1800" b="1" dirty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C: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Abdominal CT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D: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Keep her NPO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7126" y="621103"/>
            <a:ext cx="4166558" cy="3140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575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7822" y="1440611"/>
            <a:ext cx="6151941" cy="369249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C00000"/>
                </a:solidFill>
                <a:latin typeface="Baskerville Old Face" pitchFamily="18" charset="0"/>
              </a:rPr>
              <a:t>Which of the followings do you suggest?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A: </a:t>
            </a:r>
            <a:r>
              <a:rPr lang="en-US" sz="1800" b="1" dirty="0" smtClean="0">
                <a:solidFill>
                  <a:srgbClr val="002060"/>
                </a:solidFill>
                <a:latin typeface="Baskerville Old Face" pitchFamily="18" charset="0"/>
              </a:rPr>
              <a:t>…………..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  <a:latin typeface="Baskerville Old Face" pitchFamily="18" charset="0"/>
              </a:rPr>
              <a:t>B</a:t>
            </a: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LFT , RFT, CBC</a:t>
            </a:r>
            <a:endParaRPr lang="en-US" sz="1800" b="1" dirty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C: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Abdominal CT 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Baskerville Old Face" pitchFamily="18" charset="0"/>
              </a:rPr>
              <a:t>D: </a:t>
            </a:r>
            <a:r>
              <a:rPr lang="en-US" sz="1800" b="1" dirty="0">
                <a:solidFill>
                  <a:srgbClr val="002060"/>
                </a:solidFill>
                <a:latin typeface="Baskerville Old Face" pitchFamily="18" charset="0"/>
              </a:rPr>
              <a:t>Keep her NPO</a:t>
            </a:r>
          </a:p>
          <a:p>
            <a:pPr marL="0" indent="0">
              <a:buNone/>
            </a:pP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4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  <a:latin typeface="Arial Black" pitchFamily="34" charset="0"/>
              </a:rPr>
              <a:t>Case Presentation </a:t>
            </a:r>
            <a:r>
              <a:rPr lang="en-US" sz="3200" dirty="0" smtClean="0">
                <a:solidFill>
                  <a:srgbClr val="C00000"/>
                </a:solidFill>
                <a:latin typeface="Arial Black" pitchFamily="34" charset="0"/>
              </a:rPr>
              <a:t>2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7378" y="1834252"/>
            <a:ext cx="10515600" cy="385918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26 y/o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lady, G1, CC: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Abdominal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pain from 2 days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ago…</a:t>
            </a:r>
          </a:p>
          <a:p>
            <a:pPr marL="0" indent="0">
              <a:buNone/>
            </a:pPr>
            <a:endParaRPr lang="en-US" sz="96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9600" b="1" dirty="0" err="1" smtClean="0">
                <a:solidFill>
                  <a:srgbClr val="C00000"/>
                </a:solidFill>
                <a:latin typeface="Baskerville Old Face" pitchFamily="18" charset="0"/>
              </a:rPr>
              <a:t>Hx</a:t>
            </a:r>
            <a:r>
              <a:rPr lang="en-US" sz="9600" b="1" dirty="0" smtClean="0">
                <a:solidFill>
                  <a:srgbClr val="C00000"/>
                </a:solidFill>
                <a:latin typeface="Baskerville Old Face" pitchFamily="18" charset="0"/>
              </a:rPr>
              <a:t> &amp; physical exam: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Primary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infertility 5 years, IUI about 3 weeks ago</a:t>
            </a:r>
          </a:p>
          <a:p>
            <a:pPr marL="0" indent="0">
              <a:buNone/>
            </a:pPr>
            <a:r>
              <a:rPr lang="en-US" sz="9600" b="1" dirty="0" smtClean="0">
                <a:solidFill>
                  <a:srgbClr val="C00000"/>
                </a:solidFill>
                <a:latin typeface="Baskerville Old Face" pitchFamily="18" charset="0"/>
              </a:rPr>
              <a:t>Stimulation Protocol: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US" sz="9600" b="1" dirty="0" err="1">
                <a:solidFill>
                  <a:srgbClr val="002060"/>
                </a:solidFill>
                <a:latin typeface="Baskerville Old Face" pitchFamily="18" charset="0"/>
              </a:rPr>
              <a:t>Cinal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F(???!!!)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and </a:t>
            </a:r>
            <a:r>
              <a:rPr lang="en-US" sz="9600" b="1" dirty="0" err="1" smtClean="0">
                <a:solidFill>
                  <a:srgbClr val="002060"/>
                </a:solidFill>
                <a:latin typeface="Baskerville Old Face" pitchFamily="18" charset="0"/>
              </a:rPr>
              <a:t>Letrozole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.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Tense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abdomen,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dyspnea …</a:t>
            </a:r>
          </a:p>
          <a:p>
            <a:pPr marL="0" indent="0">
              <a:buNone/>
            </a:pPr>
            <a:endParaRPr lang="en-US" sz="9600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9600" b="1" dirty="0" smtClean="0">
                <a:solidFill>
                  <a:srgbClr val="C00000"/>
                </a:solidFill>
                <a:latin typeface="Baskerville Old Face" pitchFamily="18" charset="0"/>
              </a:rPr>
              <a:t>Sonography( 2 days ago):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Single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gestational sac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that was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seen with MSD</a:t>
            </a:r>
          </a:p>
          <a:p>
            <a:pPr marL="0" indent="0">
              <a:buNone/>
            </a:pP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about 5.3 compatible with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GA:5 wk. No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sign of fetal pole or yolk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sac.</a:t>
            </a:r>
            <a:endParaRPr lang="en-US" sz="9600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Enlarged both ovaries with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multiple cystic lesions. </a:t>
            </a:r>
            <a:endParaRPr lang="en-US" sz="9600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Severe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free </a:t>
            </a:r>
            <a:r>
              <a:rPr lang="en-US" sz="9600" b="1" dirty="0" smtClean="0">
                <a:solidFill>
                  <a:srgbClr val="002060"/>
                </a:solidFill>
                <a:latin typeface="Baskerville Old Face" pitchFamily="18" charset="0"/>
              </a:rPr>
              <a:t>fluid in </a:t>
            </a:r>
            <a:r>
              <a:rPr lang="en-US" sz="9600" b="1" dirty="0">
                <a:solidFill>
                  <a:srgbClr val="002060"/>
                </a:solidFill>
                <a:latin typeface="Baskerville Old Face" pitchFamily="18" charset="0"/>
              </a:rPr>
              <a:t>pelvic cavity.</a:t>
            </a:r>
          </a:p>
          <a:p>
            <a:pPr marL="0" indent="0">
              <a:buNone/>
            </a:pPr>
            <a:endParaRPr lang="en-US" sz="9600" b="1" dirty="0">
              <a:solidFill>
                <a:srgbClr val="00206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5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411" y="1515072"/>
            <a:ext cx="10515600" cy="36003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Baskerville Old Face" pitchFamily="18" charset="0"/>
              </a:rPr>
              <a:t>Which of the following choice do you suggest as the next step?</a:t>
            </a:r>
            <a:endParaRPr lang="en-US" b="1" dirty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A: </a:t>
            </a:r>
            <a:r>
              <a:rPr lang="en-US" sz="1800" b="1" dirty="0" smtClean="0">
                <a:solidFill>
                  <a:srgbClr val="002060"/>
                </a:solidFill>
              </a:rPr>
              <a:t>HCT &amp; </a:t>
            </a:r>
            <a:r>
              <a:rPr lang="en-US" sz="1800" b="1" dirty="0" err="1" smtClean="0">
                <a:solidFill>
                  <a:srgbClr val="002060"/>
                </a:solidFill>
              </a:rPr>
              <a:t>Hb</a:t>
            </a:r>
            <a:r>
              <a:rPr lang="en-US" sz="1800" b="1" dirty="0" smtClean="0">
                <a:solidFill>
                  <a:srgbClr val="002060"/>
                </a:solidFill>
              </a:rPr>
              <a:t>%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B: </a:t>
            </a:r>
            <a:r>
              <a:rPr lang="en-US" sz="1800" b="1" dirty="0" smtClean="0">
                <a:solidFill>
                  <a:srgbClr val="002060"/>
                </a:solidFill>
              </a:rPr>
              <a:t>CA 125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C: </a:t>
            </a:r>
            <a:r>
              <a:rPr lang="en-US" sz="1800" b="1" dirty="0" smtClean="0">
                <a:solidFill>
                  <a:srgbClr val="002060"/>
                </a:solidFill>
              </a:rPr>
              <a:t>B.HCG level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             D: </a:t>
            </a:r>
            <a:r>
              <a:rPr lang="en-US" sz="1800" b="1" dirty="0" smtClean="0">
                <a:solidFill>
                  <a:srgbClr val="002060"/>
                </a:solidFill>
              </a:rPr>
              <a:t>Chest sonography</a:t>
            </a:r>
            <a:endParaRPr lang="en-US" sz="18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53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5234" y="1316667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Baskerville Old Face" pitchFamily="18" charset="0"/>
              </a:rPr>
              <a:t>Chest </a:t>
            </a:r>
            <a:r>
              <a:rPr lang="en-US" b="1" dirty="0" err="1">
                <a:solidFill>
                  <a:srgbClr val="C00000"/>
                </a:solidFill>
                <a:latin typeface="Baskerville Old Face" pitchFamily="18" charset="0"/>
              </a:rPr>
              <a:t>sono</a:t>
            </a:r>
            <a:r>
              <a:rPr lang="en-US" b="1" dirty="0">
                <a:solidFill>
                  <a:srgbClr val="C00000"/>
                </a:solidFill>
                <a:latin typeface="Baskerville Old Face" pitchFamily="18" charset="0"/>
              </a:rPr>
              <a:t>: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Moderate pleural bilateral 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effusion….</a:t>
            </a:r>
            <a:endParaRPr lang="en-US" b="1" dirty="0" smtClean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Baskerville Old Face" pitchFamily="18" charset="0"/>
              </a:rPr>
              <a:t>Abdominal </a:t>
            </a:r>
            <a:r>
              <a:rPr lang="en-US" b="1" dirty="0" err="1" smtClean="0">
                <a:solidFill>
                  <a:srgbClr val="C00000"/>
                </a:solidFill>
                <a:latin typeface="Baskerville Old Face" pitchFamily="18" charset="0"/>
              </a:rPr>
              <a:t>Sono</a:t>
            </a:r>
            <a:r>
              <a:rPr lang="en-US" b="1" dirty="0" smtClean="0">
                <a:solidFill>
                  <a:srgbClr val="C00000"/>
                </a:solidFill>
                <a:latin typeface="Baskerville Old Face" pitchFamily="18" charset="0"/>
              </a:rPr>
              <a:t>: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Single gestational sac that was seen with 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MSD, about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5.3 compatible with GA:5 wk. No sign of fetal pole or yolk sac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. Enlarged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both ovaries with multiple cystic lesions. 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Severe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free fluid in pelvic cavity.</a:t>
            </a:r>
            <a:endParaRPr lang="en-US" b="1" dirty="0">
              <a:solidFill>
                <a:srgbClr val="00206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endParaRPr lang="en-US" b="1" dirty="0">
              <a:solidFill>
                <a:srgbClr val="C00000"/>
              </a:solidFill>
              <a:latin typeface="Baskerville Old Face" pitchFamily="18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Baskerville Old Face" pitchFamily="18" charset="0"/>
              </a:rPr>
              <a:t>Lab data: 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WBC: 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8900, </a:t>
            </a:r>
            <a:r>
              <a:rPr lang="en-US" sz="2200" b="1" dirty="0" err="1">
                <a:solidFill>
                  <a:srgbClr val="002060"/>
                </a:solidFill>
                <a:latin typeface="Baskerville Old Face" pitchFamily="18" charset="0"/>
              </a:rPr>
              <a:t>Hb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: 14.3, </a:t>
            </a:r>
            <a:r>
              <a:rPr lang="en-US" sz="2200" b="1" dirty="0" err="1">
                <a:solidFill>
                  <a:srgbClr val="002060"/>
                </a:solidFill>
                <a:latin typeface="Baskerville Old Face" pitchFamily="18" charset="0"/>
              </a:rPr>
              <a:t>Hct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: 44.1, </a:t>
            </a:r>
            <a:r>
              <a:rPr lang="en-US" sz="2200" b="1" dirty="0" err="1">
                <a:solidFill>
                  <a:srgbClr val="002060"/>
                </a:solidFill>
                <a:latin typeface="Baskerville Old Face" pitchFamily="18" charset="0"/>
              </a:rPr>
              <a:t>Ast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: 40, Alt: 63, Alb: 2.9, </a:t>
            </a:r>
            <a:r>
              <a:rPr lang="en-US" sz="2200" b="1" dirty="0" smtClean="0">
                <a:solidFill>
                  <a:srgbClr val="002060"/>
                </a:solidFill>
                <a:latin typeface="Baskerville Old Face" pitchFamily="18" charset="0"/>
              </a:rPr>
              <a:t>Cr</a:t>
            </a:r>
            <a:r>
              <a:rPr lang="en-US" sz="2200" b="1" dirty="0">
                <a:solidFill>
                  <a:srgbClr val="002060"/>
                </a:solidFill>
                <a:latin typeface="Baskerville Old Face" pitchFamily="18" charset="0"/>
              </a:rPr>
              <a:t>: 1.1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C00000"/>
                </a:solidFill>
                <a:latin typeface="Bahnschrift SemiBold" pitchFamily="34" charset="0"/>
              </a:rPr>
              <a:t>Five days later…..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Bahnschrift SemiBold" pitchFamily="34" charset="0"/>
              </a:rPr>
              <a:t>Wbc</a:t>
            </a:r>
            <a:r>
              <a:rPr lang="en-US" dirty="0">
                <a:solidFill>
                  <a:srgbClr val="002060"/>
                </a:solidFill>
                <a:latin typeface="Bahnschrift SemiBold" pitchFamily="34" charset="0"/>
              </a:rPr>
              <a:t>: 8100, </a:t>
            </a:r>
            <a:r>
              <a:rPr lang="en-US" dirty="0" err="1">
                <a:solidFill>
                  <a:srgbClr val="002060"/>
                </a:solidFill>
                <a:latin typeface="Bahnschrift SemiBold" pitchFamily="34" charset="0"/>
              </a:rPr>
              <a:t>Hb</a:t>
            </a:r>
            <a:r>
              <a:rPr lang="en-US" dirty="0">
                <a:solidFill>
                  <a:srgbClr val="002060"/>
                </a:solidFill>
                <a:latin typeface="Bahnschrift SemiBold" pitchFamily="34" charset="0"/>
              </a:rPr>
              <a:t>: 11.2, </a:t>
            </a:r>
            <a:r>
              <a:rPr lang="en-US" dirty="0" err="1">
                <a:solidFill>
                  <a:srgbClr val="002060"/>
                </a:solidFill>
                <a:latin typeface="Bahnschrift SemiBold" pitchFamily="34" charset="0"/>
              </a:rPr>
              <a:t>Hct</a:t>
            </a:r>
            <a:r>
              <a:rPr lang="en-US" dirty="0">
                <a:solidFill>
                  <a:srgbClr val="002060"/>
                </a:solidFill>
                <a:latin typeface="Bahnschrift SemiBold" pitchFamily="34" charset="0"/>
              </a:rPr>
              <a:t>: 35, </a:t>
            </a:r>
            <a:r>
              <a:rPr lang="en-US" dirty="0" err="1">
                <a:solidFill>
                  <a:srgbClr val="002060"/>
                </a:solidFill>
                <a:latin typeface="Bahnschrift SemiBold" pitchFamily="34" charset="0"/>
              </a:rPr>
              <a:t>Alb</a:t>
            </a:r>
            <a:r>
              <a:rPr lang="en-US" dirty="0">
                <a:solidFill>
                  <a:srgbClr val="002060"/>
                </a:solidFill>
                <a:latin typeface="Bahnschrift SemiBold" pitchFamily="34" charset="0"/>
              </a:rPr>
              <a:t>: 3.6, Cr: 0.9, Ast:23, Alt: </a:t>
            </a:r>
            <a:r>
              <a:rPr lang="en-US" dirty="0" smtClean="0">
                <a:solidFill>
                  <a:srgbClr val="002060"/>
                </a:solidFill>
                <a:latin typeface="Bahnschrift SemiBold" pitchFamily="34" charset="0"/>
              </a:rPr>
              <a:t>32</a:t>
            </a:r>
            <a:endParaRPr lang="en-US" dirty="0">
              <a:solidFill>
                <a:srgbClr val="002060"/>
              </a:solidFill>
              <a:latin typeface="Bahnschrift SemiBold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Bahnschrift SemiBold" pitchFamily="34" charset="0"/>
              </a:rPr>
              <a:t>Pt</a:t>
            </a:r>
            <a:r>
              <a:rPr lang="en-US" dirty="0">
                <a:solidFill>
                  <a:srgbClr val="002060"/>
                </a:solidFill>
                <a:latin typeface="Bahnschrift SemiBold" pitchFamily="34" charset="0"/>
              </a:rPr>
              <a:t> has no abdominal pain or dyspnea.</a:t>
            </a:r>
          </a:p>
        </p:txBody>
      </p:sp>
    </p:spTree>
    <p:extLst>
      <p:ext uri="{BB962C8B-B14F-4D97-AF65-F5344CB8AC3E}">
        <p14:creationId xmlns:p14="http://schemas.microsoft.com/office/powerpoint/2010/main" val="1279975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6608</TotalTime>
  <Words>857</Words>
  <Application>Microsoft Office PowerPoint</Application>
  <PresentationFormat>Custom</PresentationFormat>
  <Paragraphs>107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</vt:lpstr>
      <vt:lpstr>Case Presentation 1 </vt:lpstr>
      <vt:lpstr>PowerPoint Presentation</vt:lpstr>
      <vt:lpstr>PowerPoint Presentation</vt:lpstr>
      <vt:lpstr>PowerPoint Presentation</vt:lpstr>
      <vt:lpstr>PowerPoint Presentation</vt:lpstr>
      <vt:lpstr>Case Presentation 2</vt:lpstr>
      <vt:lpstr>PowerPoint Presentation</vt:lpstr>
      <vt:lpstr>PowerPoint Presentation</vt:lpstr>
      <vt:lpstr>Case Presentation 3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ORGINAL</dc:creator>
  <cp:lastModifiedBy>Windows User</cp:lastModifiedBy>
  <cp:revision>428</cp:revision>
  <dcterms:created xsi:type="dcterms:W3CDTF">2022-12-02T06:53:58Z</dcterms:created>
  <dcterms:modified xsi:type="dcterms:W3CDTF">2023-01-28T03:57:59Z</dcterms:modified>
</cp:coreProperties>
</file>