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4" r:id="rId39"/>
    <p:sldId id="296" r:id="rId4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8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3668E-F1DD-4344-8D4F-063C50E0C8E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7EA0B-C20A-42B6-86D2-6A16765A5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7EA0B-C20A-42B6-86D2-6A16765A5F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9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7EA0B-C20A-42B6-86D2-6A16765A5FC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6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669279"/>
            <a:ext cx="12192000" cy="118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3787" y="436710"/>
            <a:ext cx="5360035" cy="719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EF00F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01418" y="3565652"/>
            <a:ext cx="9789162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16B85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4822190" algn="l"/>
                <a:tab pos="7041515" algn="l"/>
                <a:tab pos="8935720" algn="l"/>
              </a:tabLst>
            </a:pPr>
            <a:r>
              <a:rPr spc="-5" dirty="0"/>
              <a:t>American </a:t>
            </a:r>
            <a:r>
              <a:rPr dirty="0"/>
              <a:t>College of </a:t>
            </a:r>
            <a:r>
              <a:rPr spc="-5" dirty="0"/>
              <a:t>Osteopathic Obstetricians and</a:t>
            </a:r>
            <a:r>
              <a:rPr spc="40" dirty="0"/>
              <a:t> </a:t>
            </a:r>
            <a:r>
              <a:rPr spc="-5" dirty="0"/>
              <a:t>Gynecologists</a:t>
            </a:r>
            <a:r>
              <a:rPr spc="20" dirty="0"/>
              <a:t> </a:t>
            </a:r>
            <a:r>
              <a:rPr b="0" dirty="0">
                <a:latin typeface="Times New Roman"/>
                <a:cs typeface="Times New Roman"/>
              </a:rPr>
              <a:t>●	</a:t>
            </a:r>
            <a:r>
              <a:rPr spc="-5" dirty="0"/>
              <a:t>The </a:t>
            </a:r>
            <a:r>
              <a:rPr spc="-25" dirty="0"/>
              <a:t>87</a:t>
            </a:r>
            <a:r>
              <a:rPr sz="1200" spc="-37" baseline="27777" dirty="0">
                <a:latin typeface="Georgia"/>
                <a:cs typeface="Georgia"/>
              </a:rPr>
              <a:t>th  </a:t>
            </a:r>
            <a:r>
              <a:rPr sz="1200" spc="-5" dirty="0"/>
              <a:t>Annual</a:t>
            </a:r>
            <a:r>
              <a:rPr sz="1200" spc="-70" dirty="0"/>
              <a:t> </a:t>
            </a:r>
            <a:r>
              <a:rPr sz="1200" spc="-5" dirty="0"/>
              <a:t>Conference</a:t>
            </a:r>
            <a:r>
              <a:rPr sz="1200" spc="10" dirty="0"/>
              <a:t> </a:t>
            </a:r>
            <a:r>
              <a:rPr sz="1200" b="0" dirty="0">
                <a:latin typeface="Times New Roman"/>
                <a:cs typeface="Times New Roman"/>
              </a:rPr>
              <a:t>●	</a:t>
            </a:r>
            <a:r>
              <a:rPr sz="1200" spc="-5" dirty="0"/>
              <a:t>March 29-April </a:t>
            </a:r>
            <a:r>
              <a:rPr sz="1200" dirty="0"/>
              <a:t>3,</a:t>
            </a:r>
            <a:r>
              <a:rPr sz="1200" spc="5" dirty="0"/>
              <a:t> </a:t>
            </a:r>
            <a:r>
              <a:rPr sz="1200" dirty="0"/>
              <a:t>2020 </a:t>
            </a:r>
            <a:r>
              <a:rPr sz="1200" b="0" dirty="0">
                <a:latin typeface="Times New Roman"/>
                <a:cs typeface="Times New Roman"/>
              </a:rPr>
              <a:t>●	</a:t>
            </a:r>
            <a:r>
              <a:rPr sz="1200" dirty="0"/>
              <a:t>La </a:t>
            </a:r>
            <a:r>
              <a:rPr sz="1200" spc="-5" dirty="0"/>
              <a:t>Jolla,</a:t>
            </a:r>
            <a:r>
              <a:rPr sz="1200" spc="-70" dirty="0"/>
              <a:t> </a:t>
            </a:r>
            <a:r>
              <a:rPr sz="1200" spc="-5" dirty="0"/>
              <a:t>CA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16B85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4822190" algn="l"/>
                <a:tab pos="7041515" algn="l"/>
                <a:tab pos="8935720" algn="l"/>
              </a:tabLst>
            </a:pPr>
            <a:r>
              <a:rPr spc="-5" dirty="0"/>
              <a:t>American </a:t>
            </a:r>
            <a:r>
              <a:rPr dirty="0"/>
              <a:t>College of </a:t>
            </a:r>
            <a:r>
              <a:rPr spc="-5" dirty="0"/>
              <a:t>Osteopathic Obstetricians and</a:t>
            </a:r>
            <a:r>
              <a:rPr spc="40" dirty="0"/>
              <a:t> </a:t>
            </a:r>
            <a:r>
              <a:rPr spc="-5" dirty="0"/>
              <a:t>Gynecologists</a:t>
            </a:r>
            <a:r>
              <a:rPr spc="20" dirty="0"/>
              <a:t> </a:t>
            </a:r>
            <a:r>
              <a:rPr b="0" dirty="0">
                <a:latin typeface="Times New Roman"/>
                <a:cs typeface="Times New Roman"/>
              </a:rPr>
              <a:t>●	</a:t>
            </a:r>
            <a:r>
              <a:rPr spc="-5" dirty="0"/>
              <a:t>The </a:t>
            </a:r>
            <a:r>
              <a:rPr spc="-25" dirty="0"/>
              <a:t>87</a:t>
            </a:r>
            <a:r>
              <a:rPr sz="1200" spc="-37" baseline="27777" dirty="0">
                <a:latin typeface="Georgia"/>
                <a:cs typeface="Georgia"/>
              </a:rPr>
              <a:t>th  </a:t>
            </a:r>
            <a:r>
              <a:rPr sz="1200" spc="-5" dirty="0"/>
              <a:t>Annual</a:t>
            </a:r>
            <a:r>
              <a:rPr sz="1200" spc="-70" dirty="0"/>
              <a:t> </a:t>
            </a:r>
            <a:r>
              <a:rPr sz="1200" spc="-5" dirty="0"/>
              <a:t>Conference</a:t>
            </a:r>
            <a:r>
              <a:rPr sz="1200" spc="10" dirty="0"/>
              <a:t> </a:t>
            </a:r>
            <a:r>
              <a:rPr sz="1200" b="0" dirty="0">
                <a:latin typeface="Times New Roman"/>
                <a:cs typeface="Times New Roman"/>
              </a:rPr>
              <a:t>●	</a:t>
            </a:r>
            <a:r>
              <a:rPr sz="1200" spc="-5" dirty="0"/>
              <a:t>March 29-April </a:t>
            </a:r>
            <a:r>
              <a:rPr sz="1200" dirty="0"/>
              <a:t>3,</a:t>
            </a:r>
            <a:r>
              <a:rPr sz="1200" spc="5" dirty="0"/>
              <a:t> </a:t>
            </a:r>
            <a:r>
              <a:rPr sz="1200" dirty="0"/>
              <a:t>2020 </a:t>
            </a:r>
            <a:r>
              <a:rPr sz="1200" b="0" dirty="0">
                <a:latin typeface="Times New Roman"/>
                <a:cs typeface="Times New Roman"/>
              </a:rPr>
              <a:t>●	</a:t>
            </a:r>
            <a:r>
              <a:rPr sz="1200" dirty="0"/>
              <a:t>La </a:t>
            </a:r>
            <a:r>
              <a:rPr sz="1200" spc="-5" dirty="0"/>
              <a:t>Jolla,</a:t>
            </a:r>
            <a:r>
              <a:rPr sz="1200" spc="-70" dirty="0"/>
              <a:t> </a:t>
            </a:r>
            <a:r>
              <a:rPr sz="1200" spc="-5" dirty="0"/>
              <a:t>CA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16B85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4822190" algn="l"/>
                <a:tab pos="7041515" algn="l"/>
                <a:tab pos="8935720" algn="l"/>
              </a:tabLst>
            </a:pPr>
            <a:r>
              <a:rPr spc="-5" dirty="0"/>
              <a:t>American </a:t>
            </a:r>
            <a:r>
              <a:rPr dirty="0"/>
              <a:t>College of </a:t>
            </a:r>
            <a:r>
              <a:rPr spc="-5" dirty="0"/>
              <a:t>Osteopathic Obstetricians and</a:t>
            </a:r>
            <a:r>
              <a:rPr spc="40" dirty="0"/>
              <a:t> </a:t>
            </a:r>
            <a:r>
              <a:rPr spc="-5" dirty="0"/>
              <a:t>Gynecologists</a:t>
            </a:r>
            <a:r>
              <a:rPr spc="20" dirty="0"/>
              <a:t> </a:t>
            </a:r>
            <a:r>
              <a:rPr b="0" dirty="0">
                <a:latin typeface="Times New Roman"/>
                <a:cs typeface="Times New Roman"/>
              </a:rPr>
              <a:t>●	</a:t>
            </a:r>
            <a:r>
              <a:rPr spc="-5" dirty="0"/>
              <a:t>The </a:t>
            </a:r>
            <a:r>
              <a:rPr spc="-25" dirty="0"/>
              <a:t>87</a:t>
            </a:r>
            <a:r>
              <a:rPr sz="1200" spc="-37" baseline="27777" dirty="0">
                <a:latin typeface="Georgia"/>
                <a:cs typeface="Georgia"/>
              </a:rPr>
              <a:t>th  </a:t>
            </a:r>
            <a:r>
              <a:rPr sz="1200" spc="-5" dirty="0"/>
              <a:t>Annual</a:t>
            </a:r>
            <a:r>
              <a:rPr sz="1200" spc="-70" dirty="0"/>
              <a:t> </a:t>
            </a:r>
            <a:r>
              <a:rPr sz="1200" spc="-5" dirty="0"/>
              <a:t>Conference</a:t>
            </a:r>
            <a:r>
              <a:rPr sz="1200" spc="10" dirty="0"/>
              <a:t> </a:t>
            </a:r>
            <a:r>
              <a:rPr sz="1200" b="0" dirty="0">
                <a:latin typeface="Times New Roman"/>
                <a:cs typeface="Times New Roman"/>
              </a:rPr>
              <a:t>●	</a:t>
            </a:r>
            <a:r>
              <a:rPr sz="1200" spc="-5" dirty="0"/>
              <a:t>March 29-April </a:t>
            </a:r>
            <a:r>
              <a:rPr sz="1200" dirty="0"/>
              <a:t>3,</a:t>
            </a:r>
            <a:r>
              <a:rPr sz="1200" spc="5" dirty="0"/>
              <a:t> </a:t>
            </a:r>
            <a:r>
              <a:rPr sz="1200" dirty="0"/>
              <a:t>2020 </a:t>
            </a:r>
            <a:r>
              <a:rPr sz="1200" b="0" dirty="0">
                <a:latin typeface="Times New Roman"/>
                <a:cs typeface="Times New Roman"/>
              </a:rPr>
              <a:t>●	</a:t>
            </a:r>
            <a:r>
              <a:rPr sz="1200" dirty="0"/>
              <a:t>La </a:t>
            </a:r>
            <a:r>
              <a:rPr sz="1200" spc="-5" dirty="0"/>
              <a:t>Jolla,</a:t>
            </a:r>
            <a:r>
              <a:rPr sz="1200" spc="-70" dirty="0"/>
              <a:t> </a:t>
            </a:r>
            <a:r>
              <a:rPr sz="1200" spc="-5" dirty="0"/>
              <a:t>CA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669279"/>
            <a:ext cx="12192000" cy="118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45171" y="1690687"/>
            <a:ext cx="9927624" cy="4412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16B85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4822190" algn="l"/>
                <a:tab pos="7041515" algn="l"/>
                <a:tab pos="8935720" algn="l"/>
              </a:tabLst>
            </a:pPr>
            <a:r>
              <a:rPr spc="-5" dirty="0"/>
              <a:t>American </a:t>
            </a:r>
            <a:r>
              <a:rPr dirty="0"/>
              <a:t>College of </a:t>
            </a:r>
            <a:r>
              <a:rPr spc="-5" dirty="0"/>
              <a:t>Osteopathic Obstetricians and</a:t>
            </a:r>
            <a:r>
              <a:rPr spc="40" dirty="0"/>
              <a:t> </a:t>
            </a:r>
            <a:r>
              <a:rPr spc="-5" dirty="0"/>
              <a:t>Gynecologists</a:t>
            </a:r>
            <a:r>
              <a:rPr spc="20" dirty="0"/>
              <a:t> </a:t>
            </a:r>
            <a:r>
              <a:rPr b="0" dirty="0">
                <a:latin typeface="Times New Roman"/>
                <a:cs typeface="Times New Roman"/>
              </a:rPr>
              <a:t>●	</a:t>
            </a:r>
            <a:r>
              <a:rPr spc="-5" dirty="0"/>
              <a:t>The </a:t>
            </a:r>
            <a:r>
              <a:rPr spc="-25" dirty="0"/>
              <a:t>87</a:t>
            </a:r>
            <a:r>
              <a:rPr sz="1200" spc="-37" baseline="27777" dirty="0">
                <a:latin typeface="Georgia"/>
                <a:cs typeface="Georgia"/>
              </a:rPr>
              <a:t>th  </a:t>
            </a:r>
            <a:r>
              <a:rPr sz="1200" spc="-5" dirty="0"/>
              <a:t>Annual</a:t>
            </a:r>
            <a:r>
              <a:rPr sz="1200" spc="-70" dirty="0"/>
              <a:t> </a:t>
            </a:r>
            <a:r>
              <a:rPr sz="1200" spc="-5" dirty="0"/>
              <a:t>Conference</a:t>
            </a:r>
            <a:r>
              <a:rPr sz="1200" spc="10" dirty="0"/>
              <a:t> </a:t>
            </a:r>
            <a:r>
              <a:rPr sz="1200" b="0" dirty="0">
                <a:latin typeface="Times New Roman"/>
                <a:cs typeface="Times New Roman"/>
              </a:rPr>
              <a:t>●	</a:t>
            </a:r>
            <a:r>
              <a:rPr sz="1200" spc="-5" dirty="0"/>
              <a:t>March 29-April </a:t>
            </a:r>
            <a:r>
              <a:rPr sz="1200" dirty="0"/>
              <a:t>3,</a:t>
            </a:r>
            <a:r>
              <a:rPr sz="1200" spc="5" dirty="0"/>
              <a:t> </a:t>
            </a:r>
            <a:r>
              <a:rPr sz="1200" dirty="0"/>
              <a:t>2020 </a:t>
            </a:r>
            <a:r>
              <a:rPr sz="1200" b="0" dirty="0">
                <a:latin typeface="Times New Roman"/>
                <a:cs typeface="Times New Roman"/>
              </a:rPr>
              <a:t>●	</a:t>
            </a:r>
            <a:r>
              <a:rPr sz="1200" dirty="0"/>
              <a:t>La </a:t>
            </a:r>
            <a:r>
              <a:rPr sz="1200" spc="-5" dirty="0"/>
              <a:t>Jolla,</a:t>
            </a:r>
            <a:r>
              <a:rPr sz="1200" spc="-70" dirty="0"/>
              <a:t> </a:t>
            </a:r>
            <a:r>
              <a:rPr sz="1200" spc="-5" dirty="0"/>
              <a:t>CA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16B85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4822190" algn="l"/>
                <a:tab pos="7041515" algn="l"/>
                <a:tab pos="8935720" algn="l"/>
              </a:tabLst>
            </a:pPr>
            <a:r>
              <a:rPr spc="-5" dirty="0"/>
              <a:t>American </a:t>
            </a:r>
            <a:r>
              <a:rPr dirty="0"/>
              <a:t>College of </a:t>
            </a:r>
            <a:r>
              <a:rPr spc="-5" dirty="0"/>
              <a:t>Osteopathic Obstetricians and</a:t>
            </a:r>
            <a:r>
              <a:rPr spc="40" dirty="0"/>
              <a:t> </a:t>
            </a:r>
            <a:r>
              <a:rPr spc="-5" dirty="0"/>
              <a:t>Gynecologists</a:t>
            </a:r>
            <a:r>
              <a:rPr spc="20" dirty="0"/>
              <a:t> </a:t>
            </a:r>
            <a:r>
              <a:rPr b="0" dirty="0">
                <a:latin typeface="Times New Roman"/>
                <a:cs typeface="Times New Roman"/>
              </a:rPr>
              <a:t>●	</a:t>
            </a:r>
            <a:r>
              <a:rPr spc="-5" dirty="0"/>
              <a:t>The </a:t>
            </a:r>
            <a:r>
              <a:rPr spc="-25" dirty="0"/>
              <a:t>87</a:t>
            </a:r>
            <a:r>
              <a:rPr sz="1200" spc="-37" baseline="27777" dirty="0">
                <a:latin typeface="Georgia"/>
                <a:cs typeface="Georgia"/>
              </a:rPr>
              <a:t>th  </a:t>
            </a:r>
            <a:r>
              <a:rPr sz="1200" spc="-5" dirty="0"/>
              <a:t>Annual</a:t>
            </a:r>
            <a:r>
              <a:rPr sz="1200" spc="-70" dirty="0"/>
              <a:t> </a:t>
            </a:r>
            <a:r>
              <a:rPr sz="1200" spc="-5" dirty="0"/>
              <a:t>Conference</a:t>
            </a:r>
            <a:r>
              <a:rPr sz="1200" spc="10" dirty="0"/>
              <a:t> </a:t>
            </a:r>
            <a:r>
              <a:rPr sz="1200" b="0" dirty="0">
                <a:latin typeface="Times New Roman"/>
                <a:cs typeface="Times New Roman"/>
              </a:rPr>
              <a:t>●	</a:t>
            </a:r>
            <a:r>
              <a:rPr sz="1200" spc="-5" dirty="0"/>
              <a:t>March 29-April </a:t>
            </a:r>
            <a:r>
              <a:rPr sz="1200" dirty="0"/>
              <a:t>3,</a:t>
            </a:r>
            <a:r>
              <a:rPr sz="1200" spc="5" dirty="0"/>
              <a:t> </a:t>
            </a:r>
            <a:r>
              <a:rPr sz="1200" dirty="0"/>
              <a:t>2020 </a:t>
            </a:r>
            <a:r>
              <a:rPr sz="1200" b="0" dirty="0">
                <a:latin typeface="Times New Roman"/>
                <a:cs typeface="Times New Roman"/>
              </a:rPr>
              <a:t>●	</a:t>
            </a:r>
            <a:r>
              <a:rPr sz="1200" dirty="0"/>
              <a:t>La </a:t>
            </a:r>
            <a:r>
              <a:rPr sz="1200" spc="-5" dirty="0"/>
              <a:t>Jolla,</a:t>
            </a:r>
            <a:r>
              <a:rPr sz="1200" spc="-70" dirty="0"/>
              <a:t> </a:t>
            </a:r>
            <a:r>
              <a:rPr sz="1200" spc="-5" dirty="0"/>
              <a:t>CA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669279"/>
            <a:ext cx="12192000" cy="1188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1218" y="623315"/>
            <a:ext cx="1044956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0586" y="1507235"/>
            <a:ext cx="10450827" cy="4713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38573" y="6556736"/>
            <a:ext cx="9718040" cy="20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16B85"/>
                </a:solidFill>
                <a:latin typeface="Caladea"/>
                <a:cs typeface="Caladea"/>
              </a:defRPr>
            </a:lvl1pPr>
          </a:lstStyle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4822190" algn="l"/>
                <a:tab pos="7041515" algn="l"/>
                <a:tab pos="8935720" algn="l"/>
              </a:tabLst>
            </a:pPr>
            <a:r>
              <a:rPr spc="-5" dirty="0"/>
              <a:t>American </a:t>
            </a:r>
            <a:r>
              <a:rPr dirty="0"/>
              <a:t>College of </a:t>
            </a:r>
            <a:r>
              <a:rPr spc="-5" dirty="0"/>
              <a:t>Osteopathic Obstetricians and</a:t>
            </a:r>
            <a:r>
              <a:rPr spc="40" dirty="0"/>
              <a:t> </a:t>
            </a:r>
            <a:r>
              <a:rPr spc="-5" dirty="0"/>
              <a:t>Gynecologists</a:t>
            </a:r>
            <a:r>
              <a:rPr spc="20" dirty="0"/>
              <a:t> </a:t>
            </a:r>
            <a:r>
              <a:rPr b="0" dirty="0">
                <a:latin typeface="Times New Roman"/>
                <a:cs typeface="Times New Roman"/>
              </a:rPr>
              <a:t>●	</a:t>
            </a:r>
            <a:r>
              <a:rPr spc="-5" dirty="0"/>
              <a:t>The </a:t>
            </a:r>
            <a:r>
              <a:rPr spc="-25" dirty="0"/>
              <a:t>87</a:t>
            </a:r>
            <a:r>
              <a:rPr sz="1200" spc="-37" baseline="27777" dirty="0">
                <a:latin typeface="Georgia"/>
                <a:cs typeface="Georgia"/>
              </a:rPr>
              <a:t>th  </a:t>
            </a:r>
            <a:r>
              <a:rPr sz="1200" spc="-5" dirty="0"/>
              <a:t>Annual</a:t>
            </a:r>
            <a:r>
              <a:rPr sz="1200" spc="-70" dirty="0"/>
              <a:t> </a:t>
            </a:r>
            <a:r>
              <a:rPr sz="1200" spc="-5" dirty="0"/>
              <a:t>Conference</a:t>
            </a:r>
            <a:r>
              <a:rPr sz="1200" spc="10" dirty="0"/>
              <a:t> </a:t>
            </a:r>
            <a:r>
              <a:rPr sz="1200" b="0" dirty="0">
                <a:latin typeface="Times New Roman"/>
                <a:cs typeface="Times New Roman"/>
              </a:rPr>
              <a:t>●	</a:t>
            </a:r>
            <a:r>
              <a:rPr sz="1200" spc="-5" dirty="0"/>
              <a:t>March 29-April </a:t>
            </a:r>
            <a:r>
              <a:rPr sz="1200" dirty="0"/>
              <a:t>3,</a:t>
            </a:r>
            <a:r>
              <a:rPr sz="1200" spc="5" dirty="0"/>
              <a:t> </a:t>
            </a:r>
            <a:r>
              <a:rPr sz="1200" dirty="0"/>
              <a:t>2020 </a:t>
            </a:r>
            <a:r>
              <a:rPr sz="1200" b="0" dirty="0">
                <a:latin typeface="Times New Roman"/>
                <a:cs typeface="Times New Roman"/>
              </a:rPr>
              <a:t>●	</a:t>
            </a:r>
            <a:r>
              <a:rPr sz="1200" dirty="0"/>
              <a:t>La </a:t>
            </a:r>
            <a:r>
              <a:rPr sz="1200" spc="-5" dirty="0"/>
              <a:t>Jolla,</a:t>
            </a:r>
            <a:r>
              <a:rPr sz="1200" spc="-70" dirty="0"/>
              <a:t> </a:t>
            </a:r>
            <a:r>
              <a:rPr sz="1200" spc="-5" dirty="0"/>
              <a:t>CA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774" y="0"/>
            <a:ext cx="12192000" cy="6858317"/>
            <a:chOff x="0" y="0"/>
            <a:chExt cx="12192000" cy="6858317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78102" y="14287"/>
              <a:ext cx="4613897" cy="68437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75550" y="14287"/>
              <a:ext cx="45720" cy="6844030"/>
            </a:xfrm>
            <a:custGeom>
              <a:avLst/>
              <a:gdLst/>
              <a:ahLst/>
              <a:cxnLst/>
              <a:rect l="l" t="t" r="r" b="b"/>
              <a:pathLst>
                <a:path w="45720" h="6844030">
                  <a:moveTo>
                    <a:pt x="0" y="0"/>
                  </a:moveTo>
                  <a:lnTo>
                    <a:pt x="45720" y="0"/>
                  </a:lnTo>
                  <a:lnTo>
                    <a:pt x="45720" y="6843712"/>
                  </a:lnTo>
                  <a:lnTo>
                    <a:pt x="0" y="6843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75550" y="14287"/>
              <a:ext cx="45720" cy="6844030"/>
            </a:xfrm>
            <a:custGeom>
              <a:avLst/>
              <a:gdLst/>
              <a:ahLst/>
              <a:cxnLst/>
              <a:rect l="l" t="t" r="r" b="b"/>
              <a:pathLst>
                <a:path w="45720" h="6844030">
                  <a:moveTo>
                    <a:pt x="0" y="0"/>
                  </a:moveTo>
                  <a:lnTo>
                    <a:pt x="45696" y="0"/>
                  </a:lnTo>
                  <a:lnTo>
                    <a:pt x="45696" y="6843712"/>
                  </a:lnTo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69203" y="14287"/>
              <a:ext cx="12700" cy="6844030"/>
            </a:xfrm>
            <a:custGeom>
              <a:avLst/>
              <a:gdLst/>
              <a:ahLst/>
              <a:cxnLst/>
              <a:rect l="l" t="t" r="r" b="b"/>
              <a:pathLst>
                <a:path w="12700" h="6844030">
                  <a:moveTo>
                    <a:pt x="0" y="0"/>
                  </a:moveTo>
                  <a:lnTo>
                    <a:pt x="12693" y="0"/>
                  </a:lnTo>
                  <a:lnTo>
                    <a:pt x="12693" y="6843712"/>
                  </a:lnTo>
                  <a:lnTo>
                    <a:pt x="0" y="6843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9200" y="1073856"/>
            <a:ext cx="6324481" cy="3899144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681355" marR="481965" algn="ctr">
              <a:lnSpc>
                <a:spcPct val="89200"/>
              </a:lnSpc>
              <a:spcBef>
                <a:spcPts val="565"/>
              </a:spcBef>
            </a:pPr>
            <a:r>
              <a:rPr sz="3600" spc="-155" dirty="0">
                <a:latin typeface="Georgia"/>
                <a:cs typeface="Georgia"/>
              </a:rPr>
              <a:t>Current </a:t>
            </a:r>
            <a:r>
              <a:rPr sz="3600" spc="-190" dirty="0">
                <a:latin typeface="Georgia"/>
                <a:cs typeface="Georgia"/>
              </a:rPr>
              <a:t>Recommendations </a:t>
            </a:r>
            <a:r>
              <a:rPr sz="3600" spc="-200" dirty="0">
                <a:latin typeface="Georgia"/>
                <a:cs typeface="Georgia"/>
              </a:rPr>
              <a:t>and  </a:t>
            </a:r>
            <a:r>
              <a:rPr sz="3600" spc="-145" dirty="0">
                <a:latin typeface="Georgia"/>
                <a:cs typeface="Georgia"/>
              </a:rPr>
              <a:t>Guidelines </a:t>
            </a:r>
            <a:r>
              <a:rPr sz="3600" spc="-120" dirty="0">
                <a:latin typeface="Georgia"/>
                <a:cs typeface="Georgia"/>
              </a:rPr>
              <a:t>for </a:t>
            </a:r>
            <a:r>
              <a:rPr sz="3600" spc="-155" dirty="0">
                <a:latin typeface="Georgia"/>
                <a:cs typeface="Georgia"/>
              </a:rPr>
              <a:t>Diagnosis </a:t>
            </a:r>
            <a:r>
              <a:rPr sz="3600" spc="-185" dirty="0">
                <a:latin typeface="Georgia"/>
                <a:cs typeface="Georgia"/>
              </a:rPr>
              <a:t>&amp;  </a:t>
            </a:r>
            <a:r>
              <a:rPr sz="3600" spc="-200" dirty="0">
                <a:latin typeface="Georgia"/>
                <a:cs typeface="Georgia"/>
              </a:rPr>
              <a:t>Management </a:t>
            </a:r>
            <a:r>
              <a:rPr sz="3600" spc="-114" dirty="0">
                <a:latin typeface="Georgia"/>
                <a:cs typeface="Georgia"/>
              </a:rPr>
              <a:t>of</a:t>
            </a:r>
            <a:r>
              <a:rPr sz="3600" spc="30" dirty="0">
                <a:latin typeface="Georgia"/>
                <a:cs typeface="Georgia"/>
              </a:rPr>
              <a:t> </a:t>
            </a:r>
            <a:r>
              <a:rPr sz="3600" spc="-150" dirty="0">
                <a:latin typeface="Georgia"/>
                <a:cs typeface="Georgia"/>
              </a:rPr>
              <a:t>PCOS</a:t>
            </a:r>
            <a:endParaRPr sz="3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5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lang="en-US" sz="2800" spc="-140" dirty="0">
                <a:latin typeface="Arial"/>
                <a:cs typeface="Arial"/>
              </a:rPr>
              <a:t>By: Dr. Sirous Rostami</a:t>
            </a:r>
          </a:p>
          <a:p>
            <a:pPr algn="ctr"/>
            <a:r>
              <a:rPr lang="en-US" sz="2400" b="1" spc="20" dirty="0">
                <a:solidFill>
                  <a:srgbClr val="016B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Shiraz Fertility Center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</p:txBody>
      </p:sp>
      <p:pic>
        <p:nvPicPr>
          <p:cNvPr id="13" name="Picture 4" descr="FERTILITY-CENTER-logo">
            <a:extLst>
              <a:ext uri="{FF2B5EF4-FFF2-40B4-BE49-F238E27FC236}">
                <a16:creationId xmlns:a16="http://schemas.microsoft.com/office/drawing/2014/main" id="{AE156A09-FAFB-8A30-BE50-29D14947A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52400" y="381000"/>
            <a:ext cx="1816100" cy="38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5628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Diagnosis </a:t>
            </a:r>
            <a:r>
              <a:rPr spc="-180" dirty="0"/>
              <a:t>in</a:t>
            </a:r>
            <a:r>
              <a:rPr spc="-20" dirty="0"/>
              <a:t> </a:t>
            </a:r>
            <a:r>
              <a:rPr spc="-195" dirty="0"/>
              <a:t>Adolescents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18" y="1900428"/>
            <a:ext cx="10116185" cy="307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600" spc="-85" dirty="0">
                <a:latin typeface="Arial"/>
                <a:cs typeface="Arial"/>
              </a:rPr>
              <a:t>Requires </a:t>
            </a:r>
            <a:r>
              <a:rPr sz="2600" spc="-30" dirty="0">
                <a:latin typeface="Arial"/>
                <a:cs typeface="Arial"/>
              </a:rPr>
              <a:t>both </a:t>
            </a:r>
            <a:r>
              <a:rPr sz="2600" spc="-60" dirty="0">
                <a:latin typeface="Arial"/>
                <a:cs typeface="Arial"/>
              </a:rPr>
              <a:t>oligo-anovulation </a:t>
            </a:r>
            <a:r>
              <a:rPr sz="26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hyperandrogenism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200">
              <a:latin typeface="Arial"/>
              <a:cs typeface="Arial"/>
            </a:endParaRPr>
          </a:p>
          <a:p>
            <a:pPr marL="240665" marR="121285" indent="-228600">
              <a:lnSpc>
                <a:spcPts val="278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600" spc="-65" dirty="0">
                <a:latin typeface="Arial"/>
                <a:cs typeface="Arial"/>
              </a:rPr>
              <a:t>Ultrasound </a:t>
            </a:r>
            <a:r>
              <a:rPr sz="2600" spc="-20" dirty="0">
                <a:latin typeface="Arial"/>
                <a:cs typeface="Arial"/>
              </a:rPr>
              <a:t>not </a:t>
            </a:r>
            <a:r>
              <a:rPr sz="2600" spc="-70" dirty="0">
                <a:latin typeface="Arial"/>
                <a:cs typeface="Arial"/>
              </a:rPr>
              <a:t>recommended </a:t>
            </a:r>
            <a:r>
              <a:rPr sz="2600" spc="-20" dirty="0">
                <a:latin typeface="Arial"/>
                <a:cs typeface="Arial"/>
              </a:rPr>
              <a:t>for </a:t>
            </a:r>
            <a:r>
              <a:rPr sz="2600" spc="-70" dirty="0">
                <a:latin typeface="Arial"/>
                <a:cs typeface="Arial"/>
              </a:rPr>
              <a:t>diagnosis </a:t>
            </a:r>
            <a:r>
              <a:rPr sz="2600" spc="-10" dirty="0">
                <a:latin typeface="Arial"/>
                <a:cs typeface="Arial"/>
              </a:rPr>
              <a:t>(&lt;8 </a:t>
            </a:r>
            <a:r>
              <a:rPr sz="2600" spc="-100" dirty="0">
                <a:latin typeface="Arial"/>
                <a:cs typeface="Arial"/>
              </a:rPr>
              <a:t>years </a:t>
            </a:r>
            <a:r>
              <a:rPr sz="2600" spc="-10" dirty="0">
                <a:latin typeface="Arial"/>
                <a:cs typeface="Arial"/>
              </a:rPr>
              <a:t>after</a:t>
            </a:r>
            <a:r>
              <a:rPr sz="2600" spc="-19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menarche)  </a:t>
            </a:r>
            <a:r>
              <a:rPr sz="2600" spc="-65" dirty="0">
                <a:latin typeface="Arial"/>
                <a:cs typeface="Arial"/>
              </a:rPr>
              <a:t>due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75" dirty="0">
                <a:latin typeface="Arial"/>
                <a:cs typeface="Arial"/>
              </a:rPr>
              <a:t>a </a:t>
            </a:r>
            <a:r>
              <a:rPr sz="2600" spc="-65" dirty="0">
                <a:latin typeface="Arial"/>
                <a:cs typeface="Arial"/>
              </a:rPr>
              <a:t>high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335" dirty="0">
                <a:latin typeface="Arial"/>
                <a:cs typeface="Arial"/>
              </a:rPr>
              <a:t>AFC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250">
              <a:latin typeface="Arial"/>
              <a:cs typeface="Arial"/>
            </a:endParaRPr>
          </a:p>
          <a:p>
            <a:pPr marL="240665" marR="5080" indent="-228600">
              <a:lnSpc>
                <a:spcPts val="2810"/>
              </a:lnSpc>
              <a:buChar char="•"/>
              <a:tabLst>
                <a:tab pos="241300" algn="l"/>
              </a:tabLst>
            </a:pPr>
            <a:r>
              <a:rPr sz="2600" spc="-130" dirty="0">
                <a:latin typeface="Arial"/>
                <a:cs typeface="Arial"/>
              </a:rPr>
              <a:t>Be </a:t>
            </a:r>
            <a:r>
              <a:rPr sz="2600" spc="-35" dirty="0">
                <a:latin typeface="Arial"/>
                <a:cs typeface="Arial"/>
              </a:rPr>
              <a:t>careful </a:t>
            </a:r>
            <a:r>
              <a:rPr sz="2600" spc="-20" dirty="0">
                <a:latin typeface="Arial"/>
                <a:cs typeface="Arial"/>
              </a:rPr>
              <a:t>not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85" dirty="0">
                <a:latin typeface="Arial"/>
                <a:cs typeface="Arial"/>
              </a:rPr>
              <a:t>over </a:t>
            </a:r>
            <a:r>
              <a:rPr sz="2600" spc="-80" dirty="0">
                <a:latin typeface="Arial"/>
                <a:cs typeface="Arial"/>
              </a:rPr>
              <a:t>diagnose: </a:t>
            </a:r>
            <a:r>
              <a:rPr sz="2600" spc="-85" dirty="0">
                <a:latin typeface="Arial"/>
                <a:cs typeface="Arial"/>
              </a:rPr>
              <a:t>Abnormal </a:t>
            </a:r>
            <a:r>
              <a:rPr sz="2600" spc="-35" dirty="0">
                <a:latin typeface="Arial"/>
                <a:cs typeface="Arial"/>
              </a:rPr>
              <a:t>menstrual </a:t>
            </a:r>
            <a:r>
              <a:rPr sz="2600" spc="-100" dirty="0">
                <a:latin typeface="Arial"/>
                <a:cs typeface="Arial"/>
              </a:rPr>
              <a:t>cycles </a:t>
            </a:r>
            <a:r>
              <a:rPr sz="2600" spc="-60" dirty="0">
                <a:latin typeface="Arial"/>
                <a:cs typeface="Arial"/>
              </a:rPr>
              <a:t>are </a:t>
            </a:r>
            <a:r>
              <a:rPr sz="2600" spc="-45" dirty="0">
                <a:latin typeface="Arial"/>
                <a:cs typeface="Arial"/>
              </a:rPr>
              <a:t>normal 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5" dirty="0">
                <a:latin typeface="Arial"/>
                <a:cs typeface="Arial"/>
              </a:rPr>
              <a:t>first </a:t>
            </a:r>
            <a:r>
              <a:rPr sz="2600" spc="-105" dirty="0">
                <a:latin typeface="Arial"/>
                <a:cs typeface="Arial"/>
              </a:rPr>
              <a:t>year </a:t>
            </a:r>
            <a:r>
              <a:rPr sz="2600" spc="-50" dirty="0">
                <a:latin typeface="Arial"/>
                <a:cs typeface="Arial"/>
              </a:rPr>
              <a:t>post </a:t>
            </a:r>
            <a:r>
              <a:rPr sz="2600" spc="-65" dirty="0">
                <a:latin typeface="Arial"/>
                <a:cs typeface="Arial"/>
              </a:rPr>
              <a:t>menarche </a:t>
            </a:r>
            <a:r>
              <a:rPr sz="2600" spc="-85" dirty="0">
                <a:latin typeface="Arial"/>
                <a:cs typeface="Arial"/>
              </a:rPr>
              <a:t>as </a:t>
            </a:r>
            <a:r>
              <a:rPr sz="2600" spc="-20" dirty="0">
                <a:latin typeface="Arial"/>
                <a:cs typeface="Arial"/>
              </a:rPr>
              <a:t>part </a:t>
            </a:r>
            <a:r>
              <a:rPr sz="2600" spc="-25" dirty="0">
                <a:latin typeface="Arial"/>
                <a:cs typeface="Arial"/>
              </a:rPr>
              <a:t>of the </a:t>
            </a:r>
            <a:r>
              <a:rPr sz="2600" spc="-30" dirty="0">
                <a:latin typeface="Arial"/>
                <a:cs typeface="Arial"/>
              </a:rPr>
              <a:t>pubertal</a:t>
            </a:r>
            <a:r>
              <a:rPr sz="2600" spc="-39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transition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7E2EE21F-DC2C-AC5C-16BA-297A97678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5628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Diagnosis </a:t>
            </a:r>
            <a:r>
              <a:rPr spc="-180" dirty="0"/>
              <a:t>in</a:t>
            </a:r>
            <a:r>
              <a:rPr spc="-20" dirty="0"/>
              <a:t> </a:t>
            </a:r>
            <a:r>
              <a:rPr spc="-195" dirty="0"/>
              <a:t>Adolescents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0888" y="1787525"/>
            <a:ext cx="10365740" cy="380872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241935" algn="l"/>
              </a:tabLst>
            </a:pPr>
            <a:r>
              <a:rPr sz="2600" spc="-85" dirty="0">
                <a:latin typeface="Arial"/>
                <a:cs typeface="Arial"/>
              </a:rPr>
              <a:t>Abnormal </a:t>
            </a:r>
            <a:r>
              <a:rPr sz="2600" spc="-25" dirty="0">
                <a:latin typeface="Arial"/>
                <a:cs typeface="Arial"/>
              </a:rPr>
              <a:t>uterine </a:t>
            </a:r>
            <a:r>
              <a:rPr sz="2600" spc="-60" dirty="0">
                <a:latin typeface="Arial"/>
                <a:cs typeface="Arial"/>
              </a:rPr>
              <a:t>bleeding </a:t>
            </a:r>
            <a:r>
              <a:rPr sz="2600" spc="-45" dirty="0">
                <a:latin typeface="Arial"/>
                <a:cs typeface="Arial"/>
              </a:rPr>
              <a:t>requiring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evaluation</a:t>
            </a:r>
            <a:endParaRPr sz="26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1156335" algn="l"/>
              </a:tabLst>
            </a:pPr>
            <a:r>
              <a:rPr sz="2600" spc="75" dirty="0">
                <a:latin typeface="Arial"/>
                <a:cs typeface="Arial"/>
              </a:rPr>
              <a:t>1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to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40" dirty="0">
                <a:latin typeface="Arial"/>
                <a:cs typeface="Arial"/>
              </a:rPr>
              <a:t>&lt;3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years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post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menarche: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&lt;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75" dirty="0">
                <a:latin typeface="Arial"/>
                <a:cs typeface="Arial"/>
              </a:rPr>
              <a:t>21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or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&gt;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75" dirty="0">
                <a:latin typeface="Arial"/>
                <a:cs typeface="Arial"/>
              </a:rPr>
              <a:t>45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days</a:t>
            </a:r>
            <a:endParaRPr sz="26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195"/>
              </a:spcBef>
              <a:buChar char="•"/>
              <a:tabLst>
                <a:tab pos="1156335" algn="l"/>
              </a:tabLst>
            </a:pPr>
            <a:r>
              <a:rPr sz="2600" spc="75" dirty="0">
                <a:latin typeface="Arial"/>
                <a:cs typeface="Arial"/>
              </a:rPr>
              <a:t>1 </a:t>
            </a:r>
            <a:r>
              <a:rPr sz="2600" spc="-105" dirty="0">
                <a:latin typeface="Arial"/>
                <a:cs typeface="Arial"/>
              </a:rPr>
              <a:t>year </a:t>
            </a:r>
            <a:r>
              <a:rPr sz="2600" spc="-50" dirty="0">
                <a:latin typeface="Arial"/>
                <a:cs typeface="Arial"/>
              </a:rPr>
              <a:t>post </a:t>
            </a:r>
            <a:r>
              <a:rPr sz="2600" spc="-65" dirty="0">
                <a:latin typeface="Arial"/>
                <a:cs typeface="Arial"/>
              </a:rPr>
              <a:t>menarche </a:t>
            </a:r>
            <a:r>
              <a:rPr sz="2600" spc="5" dirty="0">
                <a:latin typeface="Arial"/>
                <a:cs typeface="Arial"/>
              </a:rPr>
              <a:t>&gt; </a:t>
            </a:r>
            <a:r>
              <a:rPr sz="2600" spc="75" dirty="0">
                <a:latin typeface="Arial"/>
                <a:cs typeface="Arial"/>
              </a:rPr>
              <a:t>90 </a:t>
            </a:r>
            <a:r>
              <a:rPr sz="2600" spc="-114" dirty="0">
                <a:latin typeface="Arial"/>
                <a:cs typeface="Arial"/>
              </a:rPr>
              <a:t>days </a:t>
            </a:r>
            <a:r>
              <a:rPr sz="2600" spc="-20" dirty="0">
                <a:latin typeface="Arial"/>
                <a:cs typeface="Arial"/>
              </a:rPr>
              <a:t>for </a:t>
            </a:r>
            <a:r>
              <a:rPr sz="2600" spc="-110" dirty="0">
                <a:latin typeface="Arial"/>
                <a:cs typeface="Arial"/>
              </a:rPr>
              <a:t>any </a:t>
            </a:r>
            <a:r>
              <a:rPr sz="2600" spc="-80" dirty="0">
                <a:latin typeface="Arial"/>
                <a:cs typeface="Arial"/>
              </a:rPr>
              <a:t>one</a:t>
            </a:r>
            <a:r>
              <a:rPr sz="2600" spc="-450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cycle</a:t>
            </a:r>
            <a:endParaRPr sz="2600">
              <a:latin typeface="Arial"/>
              <a:cs typeface="Arial"/>
            </a:endParaRPr>
          </a:p>
          <a:p>
            <a:pPr marL="1155700" marR="5080" lvl="1" indent="-228600">
              <a:lnSpc>
                <a:spcPts val="2810"/>
              </a:lnSpc>
              <a:spcBef>
                <a:spcPts val="520"/>
              </a:spcBef>
              <a:buChar char="•"/>
              <a:tabLst>
                <a:tab pos="1156335" algn="l"/>
              </a:tabLst>
            </a:pPr>
            <a:r>
              <a:rPr sz="2600" spc="-90" dirty="0">
                <a:latin typeface="Arial"/>
                <a:cs typeface="Arial"/>
              </a:rPr>
              <a:t>Primary </a:t>
            </a:r>
            <a:r>
              <a:rPr sz="2600" spc="-60" dirty="0">
                <a:latin typeface="Arial"/>
                <a:cs typeface="Arial"/>
              </a:rPr>
              <a:t>amenorrhea </a:t>
            </a:r>
            <a:r>
              <a:rPr sz="2600" spc="-140" dirty="0">
                <a:latin typeface="Arial"/>
                <a:cs typeface="Arial"/>
              </a:rPr>
              <a:t>by </a:t>
            </a:r>
            <a:r>
              <a:rPr sz="2600" spc="-114" dirty="0">
                <a:latin typeface="Arial"/>
                <a:cs typeface="Arial"/>
              </a:rPr>
              <a:t>age </a:t>
            </a:r>
            <a:r>
              <a:rPr sz="2600" spc="75" dirty="0">
                <a:latin typeface="Arial"/>
                <a:cs typeface="Arial"/>
              </a:rPr>
              <a:t>15 </a:t>
            </a:r>
            <a:r>
              <a:rPr sz="2600" spc="-55" dirty="0">
                <a:latin typeface="Arial"/>
                <a:cs typeface="Arial"/>
              </a:rPr>
              <a:t>or </a:t>
            </a:r>
            <a:r>
              <a:rPr sz="2600" spc="5" dirty="0">
                <a:latin typeface="Arial"/>
                <a:cs typeface="Arial"/>
              </a:rPr>
              <a:t>&gt; </a:t>
            </a:r>
            <a:r>
              <a:rPr sz="2600" spc="75" dirty="0">
                <a:latin typeface="Arial"/>
                <a:cs typeface="Arial"/>
              </a:rPr>
              <a:t>3 </a:t>
            </a:r>
            <a:r>
              <a:rPr sz="2600" spc="-100" dirty="0">
                <a:latin typeface="Arial"/>
                <a:cs typeface="Arial"/>
              </a:rPr>
              <a:t>years </a:t>
            </a:r>
            <a:r>
              <a:rPr sz="2600" spc="-50" dirty="0">
                <a:latin typeface="Arial"/>
                <a:cs typeface="Arial"/>
              </a:rPr>
              <a:t>post </a:t>
            </a:r>
            <a:r>
              <a:rPr sz="2600" spc="-40" dirty="0">
                <a:latin typeface="Arial"/>
                <a:cs typeface="Arial"/>
              </a:rPr>
              <a:t>thelarche</a:t>
            </a:r>
            <a:r>
              <a:rPr sz="2600" spc="-400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(breast  </a:t>
            </a:r>
            <a:r>
              <a:rPr sz="2600" spc="-65" dirty="0">
                <a:latin typeface="Arial"/>
                <a:cs typeface="Arial"/>
              </a:rPr>
              <a:t>development)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600" spc="-15" dirty="0">
                <a:latin typeface="Arial"/>
                <a:cs typeface="Arial"/>
              </a:rPr>
              <a:t>“high </a:t>
            </a:r>
            <a:r>
              <a:rPr sz="2600" spc="-25" dirty="0">
                <a:latin typeface="Arial"/>
                <a:cs typeface="Arial"/>
              </a:rPr>
              <a:t>risk”- </a:t>
            </a:r>
            <a:r>
              <a:rPr sz="2600" spc="-90" dirty="0">
                <a:latin typeface="Arial"/>
                <a:cs typeface="Arial"/>
              </a:rPr>
              <a:t>some </a:t>
            </a:r>
            <a:r>
              <a:rPr sz="2600" spc="-35" dirty="0">
                <a:latin typeface="Arial"/>
                <a:cs typeface="Arial"/>
              </a:rPr>
              <a:t>features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330" dirty="0">
                <a:latin typeface="Arial"/>
                <a:cs typeface="Arial"/>
              </a:rPr>
              <a:t>PCOS </a:t>
            </a:r>
            <a:r>
              <a:rPr sz="2600" spc="-220" dirty="0">
                <a:latin typeface="Arial"/>
                <a:cs typeface="Arial"/>
              </a:rPr>
              <a:t>- </a:t>
            </a:r>
            <a:r>
              <a:rPr sz="2600" spc="-5" dirty="0">
                <a:latin typeface="Arial"/>
                <a:cs typeface="Arial"/>
              </a:rPr>
              <a:t>but </a:t>
            </a:r>
            <a:r>
              <a:rPr sz="2600" spc="-90" dirty="0">
                <a:latin typeface="Arial"/>
                <a:cs typeface="Arial"/>
              </a:rPr>
              <a:t>does </a:t>
            </a:r>
            <a:r>
              <a:rPr sz="2600" spc="-20" dirty="0">
                <a:latin typeface="Arial"/>
                <a:cs typeface="Arial"/>
              </a:rPr>
              <a:t>not </a:t>
            </a:r>
            <a:r>
              <a:rPr sz="2600" spc="-45" dirty="0">
                <a:latin typeface="Arial"/>
                <a:cs typeface="Arial"/>
              </a:rPr>
              <a:t>meet</a:t>
            </a:r>
            <a:r>
              <a:rPr sz="2600" spc="-40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criteria</a:t>
            </a:r>
            <a:endParaRPr sz="26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698500" algn="l"/>
              </a:tabLst>
            </a:pPr>
            <a:r>
              <a:rPr sz="2600" spc="-125" dirty="0">
                <a:latin typeface="Arial"/>
                <a:cs typeface="Arial"/>
              </a:rPr>
              <a:t>Reassess </a:t>
            </a:r>
            <a:r>
              <a:rPr sz="2600" spc="-65" dirty="0">
                <a:latin typeface="Arial"/>
                <a:cs typeface="Arial"/>
              </a:rPr>
              <a:t>closer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85" dirty="0">
                <a:latin typeface="Arial"/>
                <a:cs typeface="Arial"/>
              </a:rPr>
              <a:t>sexual </a:t>
            </a:r>
            <a:r>
              <a:rPr sz="2600" spc="-30" dirty="0">
                <a:latin typeface="Arial"/>
                <a:cs typeface="Arial"/>
              </a:rPr>
              <a:t>maturity </a:t>
            </a:r>
            <a:r>
              <a:rPr sz="2600" spc="-10" dirty="0">
                <a:latin typeface="Arial"/>
                <a:cs typeface="Arial"/>
              </a:rPr>
              <a:t>(~8 </a:t>
            </a:r>
            <a:r>
              <a:rPr sz="2600" spc="-100" dirty="0">
                <a:latin typeface="Arial"/>
                <a:cs typeface="Arial"/>
              </a:rPr>
              <a:t>years </a:t>
            </a:r>
            <a:r>
              <a:rPr sz="2600" spc="-50" dirty="0">
                <a:latin typeface="Arial"/>
                <a:cs typeface="Arial"/>
              </a:rPr>
              <a:t>post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menarche)</a:t>
            </a:r>
            <a:endParaRPr sz="26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190"/>
              </a:spcBef>
              <a:buChar char="•"/>
              <a:tabLst>
                <a:tab pos="698500" algn="l"/>
              </a:tabLst>
            </a:pPr>
            <a:r>
              <a:rPr sz="2600" spc="-10" dirty="0">
                <a:latin typeface="Arial"/>
                <a:cs typeface="Arial"/>
              </a:rPr>
              <a:t>If </a:t>
            </a:r>
            <a:r>
              <a:rPr sz="2600" spc="-70" dirty="0">
                <a:latin typeface="Arial"/>
                <a:cs typeface="Arial"/>
              </a:rPr>
              <a:t>on </a:t>
            </a:r>
            <a:r>
              <a:rPr sz="2600" spc="-330" dirty="0">
                <a:latin typeface="Arial"/>
                <a:cs typeface="Arial"/>
              </a:rPr>
              <a:t>OCPS </a:t>
            </a:r>
            <a:r>
              <a:rPr sz="2600" spc="-220" dirty="0">
                <a:latin typeface="Arial"/>
                <a:cs typeface="Arial"/>
              </a:rPr>
              <a:t>- </a:t>
            </a:r>
            <a:r>
              <a:rPr sz="2600" spc="-50" dirty="0">
                <a:latin typeface="Arial"/>
                <a:cs typeface="Arial"/>
              </a:rPr>
              <a:t>stop </a:t>
            </a:r>
            <a:r>
              <a:rPr sz="2600" spc="-20" dirty="0">
                <a:latin typeface="Arial"/>
                <a:cs typeface="Arial"/>
              </a:rPr>
              <a:t>for </a:t>
            </a:r>
            <a:r>
              <a:rPr sz="2600" dirty="0">
                <a:latin typeface="Arial"/>
                <a:cs typeface="Arial"/>
              </a:rPr>
              <a:t>at </a:t>
            </a:r>
            <a:r>
              <a:rPr sz="2600" spc="-35" dirty="0">
                <a:latin typeface="Arial"/>
                <a:cs typeface="Arial"/>
              </a:rPr>
              <a:t>least </a:t>
            </a:r>
            <a:r>
              <a:rPr sz="2600" spc="75" dirty="0">
                <a:latin typeface="Arial"/>
                <a:cs typeface="Arial"/>
              </a:rPr>
              <a:t>3 </a:t>
            </a:r>
            <a:r>
              <a:rPr sz="2600" spc="-45" dirty="0">
                <a:latin typeface="Arial"/>
                <a:cs typeface="Arial"/>
              </a:rPr>
              <a:t>months </a:t>
            </a:r>
            <a:r>
              <a:rPr sz="2600" spc="-20" dirty="0">
                <a:latin typeface="Arial"/>
                <a:cs typeface="Arial"/>
              </a:rPr>
              <a:t>for</a:t>
            </a:r>
            <a:r>
              <a:rPr sz="2600" spc="-509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reassessment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66756218-FA56-7484-6AD6-0BAA06B56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510540"/>
            <a:ext cx="49777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Differential</a:t>
            </a:r>
            <a:r>
              <a:rPr spc="-145" dirty="0"/>
              <a:t> </a:t>
            </a:r>
            <a:r>
              <a:rPr spc="-190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17" y="1495044"/>
            <a:ext cx="10530205" cy="4601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Non-classical Congenital </a:t>
            </a:r>
            <a:r>
              <a:rPr sz="2600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Adrenal</a:t>
            </a:r>
            <a:r>
              <a:rPr sz="26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Hyperplasia</a:t>
            </a:r>
            <a:endParaRPr sz="26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2590"/>
              </a:spcBef>
              <a:buChar char="•"/>
              <a:tabLst>
                <a:tab pos="241300" algn="l"/>
              </a:tabLst>
            </a:pPr>
            <a:r>
              <a:rPr sz="2600" spc="-60" dirty="0">
                <a:latin typeface="Arial"/>
                <a:cs typeface="Arial"/>
              </a:rPr>
              <a:t>Presentation: </a:t>
            </a:r>
            <a:r>
              <a:rPr sz="2600" spc="-70" dirty="0">
                <a:latin typeface="Arial"/>
                <a:cs typeface="Arial"/>
              </a:rPr>
              <a:t>Anovulation </a:t>
            </a:r>
            <a:r>
              <a:rPr sz="2600" spc="-55" dirty="0">
                <a:latin typeface="Arial"/>
                <a:cs typeface="Arial"/>
              </a:rPr>
              <a:t>and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Hirsutism</a:t>
            </a:r>
            <a:endParaRPr sz="26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2570"/>
              </a:spcBef>
              <a:buChar char="•"/>
              <a:tabLst>
                <a:tab pos="241300" algn="l"/>
              </a:tabLst>
            </a:pPr>
            <a:r>
              <a:rPr sz="2600" spc="-130" dirty="0">
                <a:latin typeface="Arial"/>
                <a:cs typeface="Arial"/>
              </a:rPr>
              <a:t>Cause: </a:t>
            </a:r>
            <a:r>
              <a:rPr sz="2600" spc="-80" dirty="0">
                <a:latin typeface="Arial"/>
                <a:cs typeface="Arial"/>
              </a:rPr>
              <a:t>Genetic </a:t>
            </a:r>
            <a:r>
              <a:rPr sz="2600" spc="-60" dirty="0">
                <a:latin typeface="Arial"/>
                <a:cs typeface="Arial"/>
              </a:rPr>
              <a:t>Defect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75" dirty="0">
                <a:latin typeface="Arial"/>
                <a:cs typeface="Arial"/>
              </a:rPr>
              <a:t>21 </a:t>
            </a:r>
            <a:r>
              <a:rPr sz="2600" spc="-105" dirty="0">
                <a:latin typeface="Arial"/>
                <a:cs typeface="Arial"/>
              </a:rPr>
              <a:t>hydroxylase</a:t>
            </a:r>
            <a:r>
              <a:rPr sz="2600" spc="-240" dirty="0">
                <a:latin typeface="Arial"/>
                <a:cs typeface="Arial"/>
              </a:rPr>
              <a:t> </a:t>
            </a:r>
            <a:r>
              <a:rPr sz="2600" spc="-165" dirty="0">
                <a:latin typeface="Arial"/>
                <a:cs typeface="Arial"/>
              </a:rPr>
              <a:t>(CYP21)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050">
              <a:latin typeface="Arial"/>
              <a:cs typeface="Arial"/>
            </a:endParaRPr>
          </a:p>
          <a:p>
            <a:pPr marL="203200" marR="5080" indent="-191135">
              <a:lnSpc>
                <a:spcPct val="7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/>
              <a:t>	</a:t>
            </a:r>
            <a:r>
              <a:rPr sz="2600" spc="-80" dirty="0">
                <a:latin typeface="Arial"/>
                <a:cs typeface="Arial"/>
              </a:rPr>
              <a:t>Highest </a:t>
            </a:r>
            <a:r>
              <a:rPr sz="2600" spc="-90" dirty="0">
                <a:latin typeface="Arial"/>
                <a:cs typeface="Arial"/>
              </a:rPr>
              <a:t>Prevalence: </a:t>
            </a:r>
            <a:r>
              <a:rPr sz="2600" spc="-100" dirty="0">
                <a:latin typeface="Arial"/>
                <a:cs typeface="Arial"/>
              </a:rPr>
              <a:t>Ashkenazi </a:t>
            </a:r>
            <a:r>
              <a:rPr sz="2600" spc="-155" dirty="0">
                <a:latin typeface="Arial"/>
                <a:cs typeface="Arial"/>
              </a:rPr>
              <a:t>Jews, </a:t>
            </a:r>
            <a:r>
              <a:rPr sz="2600" spc="-75" dirty="0">
                <a:latin typeface="Arial"/>
                <a:cs typeface="Arial"/>
              </a:rPr>
              <a:t>Hispanics, </a:t>
            </a:r>
            <a:r>
              <a:rPr sz="2600" spc="-120" dirty="0">
                <a:latin typeface="Arial"/>
                <a:cs typeface="Arial"/>
              </a:rPr>
              <a:t>Yugoslavs, </a:t>
            </a:r>
            <a:r>
              <a:rPr sz="2600" spc="-90" dirty="0">
                <a:latin typeface="Arial"/>
                <a:cs typeface="Arial"/>
              </a:rPr>
              <a:t>Alaskan </a:t>
            </a:r>
            <a:r>
              <a:rPr sz="2600" spc="-40" dirty="0">
                <a:latin typeface="Arial"/>
                <a:cs typeface="Arial"/>
              </a:rPr>
              <a:t>native  </a:t>
            </a:r>
            <a:r>
              <a:rPr sz="2600" spc="-90" dirty="0">
                <a:latin typeface="Arial"/>
                <a:cs typeface="Arial"/>
              </a:rPr>
              <a:t>Americans </a:t>
            </a:r>
            <a:r>
              <a:rPr sz="2600" spc="-55" dirty="0">
                <a:latin typeface="Arial"/>
                <a:cs typeface="Arial"/>
              </a:rPr>
              <a:t>and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Italians</a:t>
            </a:r>
            <a:endParaRPr sz="2600">
              <a:latin typeface="Arial"/>
              <a:cs typeface="Arial"/>
            </a:endParaRPr>
          </a:p>
          <a:p>
            <a:pPr marL="698500" lvl="1" indent="-267970">
              <a:lnSpc>
                <a:spcPts val="2905"/>
              </a:lnSpc>
              <a:buChar char="•"/>
              <a:tabLst>
                <a:tab pos="697865" algn="l"/>
                <a:tab pos="699135" algn="l"/>
              </a:tabLst>
            </a:pPr>
            <a:r>
              <a:rPr sz="2600" spc="-105" dirty="0">
                <a:latin typeface="Arial"/>
                <a:cs typeface="Arial"/>
              </a:rPr>
              <a:t>High </a:t>
            </a:r>
            <a:r>
              <a:rPr sz="2600" spc="-25" dirty="0">
                <a:latin typeface="Arial"/>
                <a:cs typeface="Arial"/>
              </a:rPr>
              <a:t>risk </a:t>
            </a:r>
            <a:r>
              <a:rPr sz="2600" spc="-90" dirty="0">
                <a:latin typeface="Arial"/>
                <a:cs typeface="Arial"/>
              </a:rPr>
              <a:t>women </a:t>
            </a:r>
            <a:r>
              <a:rPr sz="2600" spc="-30" dirty="0">
                <a:latin typeface="Arial"/>
                <a:cs typeface="Arial"/>
              </a:rPr>
              <a:t>with </a:t>
            </a:r>
            <a:r>
              <a:rPr sz="2600" spc="-65" dirty="0">
                <a:latin typeface="Arial"/>
                <a:cs typeface="Arial"/>
              </a:rPr>
              <a:t>suspected </a:t>
            </a:r>
            <a:r>
              <a:rPr sz="2600" spc="-330" dirty="0">
                <a:latin typeface="Arial"/>
                <a:cs typeface="Arial"/>
              </a:rPr>
              <a:t>PCOS </a:t>
            </a:r>
            <a:r>
              <a:rPr sz="2600" spc="-55" dirty="0">
                <a:latin typeface="Arial"/>
                <a:cs typeface="Arial"/>
              </a:rPr>
              <a:t>should </a:t>
            </a:r>
            <a:r>
              <a:rPr sz="2600" spc="-75" dirty="0">
                <a:latin typeface="Arial"/>
                <a:cs typeface="Arial"/>
              </a:rPr>
              <a:t>be</a:t>
            </a:r>
            <a:r>
              <a:rPr sz="2600" spc="-30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screened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050">
              <a:latin typeface="Arial"/>
              <a:cs typeface="Arial"/>
            </a:endParaRPr>
          </a:p>
          <a:p>
            <a:pPr marL="203200" marR="875665" indent="-191135">
              <a:lnSpc>
                <a:spcPct val="7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/>
              <a:t>	</a:t>
            </a:r>
            <a:r>
              <a:rPr sz="2600" spc="-90" dirty="0">
                <a:latin typeface="Arial"/>
                <a:cs typeface="Arial"/>
              </a:rPr>
              <a:t>Screening: </a:t>
            </a:r>
            <a:r>
              <a:rPr sz="2600" spc="-125" dirty="0">
                <a:latin typeface="Arial"/>
                <a:cs typeface="Arial"/>
              </a:rPr>
              <a:t>Check </a:t>
            </a:r>
            <a:r>
              <a:rPr sz="2600" spc="-210" dirty="0">
                <a:latin typeface="Arial"/>
                <a:cs typeface="Arial"/>
              </a:rPr>
              <a:t>AM </a:t>
            </a:r>
            <a:r>
              <a:rPr sz="2600" spc="-35" dirty="0">
                <a:latin typeface="Arial"/>
                <a:cs typeface="Arial"/>
              </a:rPr>
              <a:t>fasting </a:t>
            </a:r>
            <a:r>
              <a:rPr sz="2600" spc="-80" dirty="0">
                <a:latin typeface="Arial"/>
                <a:cs typeface="Arial"/>
              </a:rPr>
              <a:t>17-hydroxyprogesterone </a:t>
            </a:r>
            <a:r>
              <a:rPr sz="2600" spc="-55" dirty="0">
                <a:latin typeface="Arial"/>
                <a:cs typeface="Arial"/>
              </a:rPr>
              <a:t>(normal </a:t>
            </a:r>
            <a:r>
              <a:rPr sz="2600" spc="5" dirty="0">
                <a:latin typeface="Arial"/>
                <a:cs typeface="Arial"/>
              </a:rPr>
              <a:t>&lt; </a:t>
            </a:r>
            <a:r>
              <a:rPr sz="2600" spc="-20" dirty="0">
                <a:latin typeface="Arial"/>
                <a:cs typeface="Arial"/>
              </a:rPr>
              <a:t>2-4  </a:t>
            </a:r>
            <a:r>
              <a:rPr sz="2600" spc="-15" dirty="0">
                <a:latin typeface="Arial"/>
                <a:cs typeface="Arial"/>
              </a:rPr>
              <a:t>ng/mL)</a:t>
            </a:r>
            <a:endParaRPr sz="2600">
              <a:latin typeface="Arial"/>
              <a:cs typeface="Arial"/>
            </a:endParaRPr>
          </a:p>
          <a:p>
            <a:pPr marL="698500" lvl="1" indent="-267970">
              <a:lnSpc>
                <a:spcPts val="2810"/>
              </a:lnSpc>
              <a:buChar char="•"/>
              <a:tabLst>
                <a:tab pos="697865" algn="l"/>
                <a:tab pos="699135" algn="l"/>
              </a:tabLst>
            </a:pPr>
            <a:r>
              <a:rPr sz="2600" spc="-105" dirty="0">
                <a:latin typeface="Arial"/>
                <a:cs typeface="Arial"/>
              </a:rPr>
              <a:t>High </a:t>
            </a:r>
            <a:r>
              <a:rPr sz="2600" spc="-65" dirty="0">
                <a:latin typeface="Arial"/>
                <a:cs typeface="Arial"/>
              </a:rPr>
              <a:t>levels </a:t>
            </a:r>
            <a:r>
              <a:rPr sz="2600" spc="-65" dirty="0">
                <a:latin typeface="Wingdings"/>
                <a:cs typeface="Wingdings"/>
              </a:rPr>
              <a:t></a:t>
            </a:r>
            <a:r>
              <a:rPr sz="2600" spc="-65" dirty="0">
                <a:latin typeface="Arial"/>
                <a:cs typeface="Arial"/>
              </a:rPr>
              <a:t>Perform </a:t>
            </a:r>
            <a:r>
              <a:rPr sz="2600" spc="-320" dirty="0">
                <a:latin typeface="Arial"/>
                <a:cs typeface="Arial"/>
              </a:rPr>
              <a:t>ACTH </a:t>
            </a:r>
            <a:r>
              <a:rPr sz="2600" spc="-20" dirty="0">
                <a:latin typeface="Arial"/>
                <a:cs typeface="Arial"/>
              </a:rPr>
              <a:t>stimulation</a:t>
            </a:r>
            <a:r>
              <a:rPr sz="2600" spc="-22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test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164C847D-FEE3-F7BA-ED20-4E68C69FD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49777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Differential</a:t>
            </a:r>
            <a:r>
              <a:rPr spc="-145" dirty="0"/>
              <a:t> </a:t>
            </a:r>
            <a:r>
              <a:rPr spc="-190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0558" y="1808988"/>
            <a:ext cx="10441940" cy="42049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793239" indent="-228600">
              <a:lnSpc>
                <a:spcPts val="2780"/>
              </a:lnSpc>
              <a:spcBef>
                <a:spcPts val="475"/>
              </a:spcBef>
              <a:buChar char="•"/>
              <a:tabLst>
                <a:tab pos="241935" algn="l"/>
              </a:tabLst>
            </a:pPr>
            <a:r>
              <a:rPr sz="2600" spc="-105" dirty="0">
                <a:latin typeface="Arial"/>
                <a:cs typeface="Arial"/>
              </a:rPr>
              <a:t>Rule </a:t>
            </a:r>
            <a:r>
              <a:rPr sz="2600" spc="-25" dirty="0">
                <a:latin typeface="Arial"/>
                <a:cs typeface="Arial"/>
              </a:rPr>
              <a:t>out </a:t>
            </a:r>
            <a:r>
              <a:rPr sz="2600" spc="-105" dirty="0">
                <a:latin typeface="Arial"/>
                <a:cs typeface="Arial"/>
              </a:rPr>
              <a:t>Thyroid </a:t>
            </a:r>
            <a:r>
              <a:rPr sz="2600" spc="-90" dirty="0">
                <a:latin typeface="Arial"/>
                <a:cs typeface="Arial"/>
              </a:rPr>
              <a:t>Disease, </a:t>
            </a:r>
            <a:r>
              <a:rPr sz="2600" spc="-60" dirty="0">
                <a:latin typeface="Arial"/>
                <a:cs typeface="Arial"/>
              </a:rPr>
              <a:t>Hyperprolactinemia, </a:t>
            </a:r>
            <a:r>
              <a:rPr sz="2600" spc="-70" dirty="0">
                <a:latin typeface="Arial"/>
                <a:cs typeface="Arial"/>
              </a:rPr>
              <a:t>Hypothalamic  </a:t>
            </a:r>
            <a:r>
              <a:rPr sz="2600" spc="-60" dirty="0">
                <a:latin typeface="Arial"/>
                <a:cs typeface="Arial"/>
              </a:rPr>
              <a:t>amenorrhea,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250" dirty="0">
                <a:latin typeface="Arial"/>
                <a:cs typeface="Arial"/>
              </a:rPr>
              <a:t>POI</a:t>
            </a:r>
            <a:endParaRPr sz="26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160"/>
              </a:spcBef>
              <a:buChar char="•"/>
              <a:tabLst>
                <a:tab pos="699135" algn="l"/>
              </a:tabLst>
            </a:pPr>
            <a:r>
              <a:rPr sz="2600" spc="-105" dirty="0">
                <a:latin typeface="Arial"/>
                <a:cs typeface="Arial"/>
              </a:rPr>
              <a:t>Typically </a:t>
            </a:r>
            <a:r>
              <a:rPr sz="2600" spc="-75" dirty="0">
                <a:latin typeface="Arial"/>
                <a:cs typeface="Arial"/>
              </a:rPr>
              <a:t>do </a:t>
            </a:r>
            <a:r>
              <a:rPr sz="2600" spc="-20" dirty="0">
                <a:latin typeface="Arial"/>
                <a:cs typeface="Arial"/>
              </a:rPr>
              <a:t>not </a:t>
            </a:r>
            <a:r>
              <a:rPr sz="2600" spc="-80" dirty="0">
                <a:latin typeface="Arial"/>
                <a:cs typeface="Arial"/>
              </a:rPr>
              <a:t>cause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hyperandrogenism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45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600" spc="-110" dirty="0">
                <a:latin typeface="Arial"/>
                <a:cs typeface="Arial"/>
              </a:rPr>
              <a:t>Androgen </a:t>
            </a:r>
            <a:r>
              <a:rPr sz="2600" spc="-75" dirty="0">
                <a:latin typeface="Arial"/>
                <a:cs typeface="Arial"/>
              </a:rPr>
              <a:t>Secreting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Tumors</a:t>
            </a:r>
            <a:endParaRPr sz="26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699135" algn="l"/>
              </a:tabLst>
            </a:pPr>
            <a:r>
              <a:rPr sz="2600" spc="-110" dirty="0">
                <a:latin typeface="Arial"/>
                <a:cs typeface="Arial"/>
              </a:rPr>
              <a:t>Rare, </a:t>
            </a:r>
            <a:r>
              <a:rPr sz="2600" spc="-60" dirty="0">
                <a:latin typeface="Arial"/>
                <a:cs typeface="Arial"/>
              </a:rPr>
              <a:t>consider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30" dirty="0">
                <a:latin typeface="Arial"/>
                <a:cs typeface="Arial"/>
              </a:rPr>
              <a:t>pts with </a:t>
            </a:r>
            <a:r>
              <a:rPr sz="2600" spc="-90" dirty="0">
                <a:latin typeface="Arial"/>
                <a:cs typeface="Arial"/>
              </a:rPr>
              <a:t>severe </a:t>
            </a:r>
            <a:r>
              <a:rPr sz="2600" spc="-55" dirty="0">
                <a:latin typeface="Arial"/>
                <a:cs typeface="Arial"/>
              </a:rPr>
              <a:t>or </a:t>
            </a:r>
            <a:r>
              <a:rPr sz="2600" spc="-25" dirty="0">
                <a:latin typeface="Arial"/>
                <a:cs typeface="Arial"/>
              </a:rPr>
              <a:t>abrupt </a:t>
            </a:r>
            <a:r>
              <a:rPr sz="2600" spc="-80" dirty="0">
                <a:latin typeface="Arial"/>
                <a:cs typeface="Arial"/>
              </a:rPr>
              <a:t>signs </a:t>
            </a:r>
            <a:r>
              <a:rPr sz="2600" spc="-25" dirty="0">
                <a:latin typeface="Arial"/>
                <a:cs typeface="Arial"/>
              </a:rPr>
              <a:t>of</a:t>
            </a:r>
            <a:r>
              <a:rPr sz="2600" spc="-24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hyperandrogenism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45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600" spc="-114" dirty="0">
                <a:latin typeface="Arial"/>
                <a:cs typeface="Arial"/>
              </a:rPr>
              <a:t>Acromegaly </a:t>
            </a:r>
            <a:r>
              <a:rPr sz="2600" spc="-5" dirty="0">
                <a:latin typeface="Arial"/>
                <a:cs typeface="Arial"/>
              </a:rPr>
              <a:t>&amp; </a:t>
            </a:r>
            <a:r>
              <a:rPr sz="2600" spc="-90" dirty="0">
                <a:latin typeface="Arial"/>
                <a:cs typeface="Arial"/>
              </a:rPr>
              <a:t>Cushing’s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Syndrome</a:t>
            </a:r>
            <a:endParaRPr sz="2600">
              <a:latin typeface="Arial"/>
              <a:cs typeface="Arial"/>
            </a:endParaRPr>
          </a:p>
          <a:p>
            <a:pPr marL="697865" marR="227329" lvl="1" indent="-228600">
              <a:lnSpc>
                <a:spcPts val="2780"/>
              </a:lnSpc>
              <a:spcBef>
                <a:spcPts val="565"/>
              </a:spcBef>
              <a:buChar char="•"/>
              <a:tabLst>
                <a:tab pos="698500" algn="l"/>
              </a:tabLst>
            </a:pPr>
            <a:r>
              <a:rPr sz="2600" spc="-100" dirty="0">
                <a:latin typeface="Arial"/>
                <a:cs typeface="Arial"/>
              </a:rPr>
              <a:t>Consider </a:t>
            </a:r>
            <a:r>
              <a:rPr sz="2600" spc="-45" dirty="0">
                <a:latin typeface="Arial"/>
                <a:cs typeface="Arial"/>
              </a:rPr>
              <a:t>evaluation </a:t>
            </a:r>
            <a:r>
              <a:rPr sz="2600" spc="-85" dirty="0">
                <a:latin typeface="Arial"/>
                <a:cs typeface="Arial"/>
              </a:rPr>
              <a:t>only </a:t>
            </a:r>
            <a:r>
              <a:rPr sz="2600" spc="35" dirty="0">
                <a:latin typeface="Arial"/>
                <a:cs typeface="Arial"/>
              </a:rPr>
              <a:t>if </a:t>
            </a:r>
            <a:r>
              <a:rPr sz="2600" spc="-40" dirty="0">
                <a:latin typeface="Arial"/>
                <a:cs typeface="Arial"/>
              </a:rPr>
              <a:t>other </a:t>
            </a:r>
            <a:r>
              <a:rPr sz="2600" spc="-30" dirty="0">
                <a:latin typeface="Arial"/>
                <a:cs typeface="Arial"/>
              </a:rPr>
              <a:t>clinical </a:t>
            </a:r>
            <a:r>
              <a:rPr sz="2600" spc="-35" dirty="0">
                <a:latin typeface="Arial"/>
                <a:cs typeface="Arial"/>
              </a:rPr>
              <a:t>features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55" dirty="0">
                <a:latin typeface="Arial"/>
                <a:cs typeface="Arial"/>
              </a:rPr>
              <a:t>these</a:t>
            </a:r>
            <a:r>
              <a:rPr sz="2600" spc="-29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conditions  </a:t>
            </a:r>
            <a:r>
              <a:rPr sz="2600" spc="-50" dirty="0">
                <a:latin typeface="Arial"/>
                <a:cs typeface="Arial"/>
              </a:rPr>
              <a:t>present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041B97D5-CB9F-306B-EC9A-F179380DF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578102" y="7940"/>
            <a:ext cx="4613897" cy="6856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8673" y="2504440"/>
            <a:ext cx="51136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60" dirty="0">
                <a:latin typeface="Georgia"/>
                <a:cs typeface="Georgia"/>
              </a:rPr>
              <a:t>Pathophysiology</a:t>
            </a:r>
            <a:endParaRPr sz="6000" dirty="0">
              <a:latin typeface="Georgia"/>
              <a:cs typeface="Georgia"/>
            </a:endParaRPr>
          </a:p>
        </p:txBody>
      </p:sp>
      <p:pic>
        <p:nvPicPr>
          <p:cNvPr id="11" name="Picture 4" descr="FERTILITY-CENTER-logo">
            <a:extLst>
              <a:ext uri="{FF2B5EF4-FFF2-40B4-BE49-F238E27FC236}">
                <a16:creationId xmlns:a16="http://schemas.microsoft.com/office/drawing/2014/main" id="{85CCE447-D8AA-1CEC-3386-0B80C8BAD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52400" y="381000"/>
            <a:ext cx="1816100" cy="38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0578" y="343827"/>
            <a:ext cx="6690829" cy="5888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8442" y="2133600"/>
            <a:ext cx="2239010" cy="1569085"/>
          </a:xfrm>
          <a:prstGeom prst="rect">
            <a:avLst/>
          </a:prstGeom>
          <a:ln w="12693">
            <a:solidFill>
              <a:srgbClr val="4472C4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45085" marR="259715">
              <a:lnSpc>
                <a:spcPts val="1900"/>
              </a:lnSpc>
              <a:spcBef>
                <a:spcPts val="445"/>
              </a:spcBef>
            </a:pPr>
            <a:r>
              <a:rPr sz="1600" spc="-45" dirty="0">
                <a:latin typeface="Arial"/>
                <a:cs typeface="Arial"/>
              </a:rPr>
              <a:t>Anovulation: </a:t>
            </a:r>
            <a:r>
              <a:rPr sz="1600" spc="-85" dirty="0">
                <a:latin typeface="Arial"/>
                <a:cs typeface="Arial"/>
              </a:rPr>
              <a:t>Low  </a:t>
            </a:r>
            <a:r>
              <a:rPr sz="1600" spc="-55" dirty="0">
                <a:latin typeface="Arial"/>
                <a:cs typeface="Arial"/>
              </a:rPr>
              <a:t>Progesterone </a:t>
            </a:r>
            <a:r>
              <a:rPr sz="1600" spc="-40" dirty="0">
                <a:latin typeface="Arial"/>
                <a:cs typeface="Arial"/>
              </a:rPr>
              <a:t>negative  </a:t>
            </a:r>
            <a:r>
              <a:rPr sz="1600" spc="-30" dirty="0">
                <a:latin typeface="Arial"/>
                <a:cs typeface="Arial"/>
              </a:rPr>
              <a:t>feedback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"/>
              <a:cs typeface="Arial"/>
            </a:endParaRPr>
          </a:p>
          <a:p>
            <a:pPr marL="45085" marR="241935">
              <a:lnSpc>
                <a:spcPct val="105000"/>
              </a:lnSpc>
            </a:pPr>
            <a:r>
              <a:rPr sz="1600" spc="-140" dirty="0">
                <a:latin typeface="Arial"/>
                <a:cs typeface="Arial"/>
              </a:rPr>
              <a:t>GnRH </a:t>
            </a:r>
            <a:r>
              <a:rPr sz="1600" spc="-40" dirty="0">
                <a:latin typeface="Arial"/>
                <a:cs typeface="Arial"/>
              </a:rPr>
              <a:t>pulse generator:  </a:t>
            </a:r>
            <a:r>
              <a:rPr sz="1600" spc="-45" dirty="0">
                <a:latin typeface="Arial"/>
                <a:cs typeface="Arial"/>
              </a:rPr>
              <a:t>progesterone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resistant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E467F125-3DA7-08D8-155C-DA841878A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7783" y="218163"/>
            <a:ext cx="8098967" cy="6074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FERTILITY-CENTER-logo">
            <a:extLst>
              <a:ext uri="{FF2B5EF4-FFF2-40B4-BE49-F238E27FC236}">
                <a16:creationId xmlns:a16="http://schemas.microsoft.com/office/drawing/2014/main" id="{F9BAD0B3-5694-2680-62A9-00A06A0E3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40976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PCOS</a:t>
            </a:r>
            <a:r>
              <a:rPr spc="-120" dirty="0"/>
              <a:t> </a:t>
            </a:r>
            <a:r>
              <a:rPr spc="-210" dirty="0"/>
              <a:t>Phenotypes</a:t>
            </a:r>
          </a:p>
        </p:txBody>
      </p:sp>
      <p:sp>
        <p:nvSpPr>
          <p:cNvPr id="3" name="object 3"/>
          <p:cNvSpPr/>
          <p:nvPr/>
        </p:nvSpPr>
        <p:spPr>
          <a:xfrm>
            <a:off x="1238770" y="1293266"/>
            <a:ext cx="5670014" cy="477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87526" y="1711452"/>
            <a:ext cx="4133215" cy="39916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8450" marR="314325" indent="-286385">
              <a:lnSpc>
                <a:spcPct val="100499"/>
              </a:lnSpc>
              <a:spcBef>
                <a:spcPts val="85"/>
              </a:spcBef>
              <a:buChar char="•"/>
              <a:tabLst>
                <a:tab pos="297815" algn="l"/>
                <a:tab pos="298450" algn="l"/>
                <a:tab pos="2291715" algn="l"/>
              </a:tabLst>
            </a:pPr>
            <a:r>
              <a:rPr sz="2600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Classic</a:t>
            </a:r>
            <a:r>
              <a:rPr sz="2600" u="sng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3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PCOS	</a:t>
            </a:r>
            <a:r>
              <a:rPr sz="2600" spc="-220" dirty="0">
                <a:latin typeface="Arial"/>
                <a:cs typeface="Arial"/>
              </a:rPr>
              <a:t>- </a:t>
            </a:r>
            <a:r>
              <a:rPr sz="2600" spc="-55" dirty="0">
                <a:latin typeface="Arial"/>
                <a:cs typeface="Arial"/>
              </a:rPr>
              <a:t>greatest  association </a:t>
            </a:r>
            <a:r>
              <a:rPr sz="2600" spc="-30" dirty="0">
                <a:latin typeface="Arial"/>
                <a:cs typeface="Arial"/>
              </a:rPr>
              <a:t>with </a:t>
            </a:r>
            <a:r>
              <a:rPr sz="2600" spc="-25" dirty="0">
                <a:latin typeface="Arial"/>
                <a:cs typeface="Arial"/>
              </a:rPr>
              <a:t>insulin  </a:t>
            </a:r>
            <a:r>
              <a:rPr sz="2600" spc="-55" dirty="0">
                <a:latin typeface="Arial"/>
                <a:cs typeface="Arial"/>
              </a:rPr>
              <a:t>resistance and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metabolic  comorbidities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650">
              <a:latin typeface="Arial"/>
              <a:cs typeface="Arial"/>
            </a:endParaRPr>
          </a:p>
          <a:p>
            <a:pPr marL="297815" marR="5080" indent="-285750">
              <a:lnSpc>
                <a:spcPct val="100200"/>
              </a:lnSpc>
              <a:spcBef>
                <a:spcPts val="5"/>
              </a:spcBef>
              <a:buChar char="•"/>
              <a:tabLst>
                <a:tab pos="297815" algn="l"/>
                <a:tab pos="298450" algn="l"/>
              </a:tabLst>
            </a:pPr>
            <a:r>
              <a:rPr sz="2600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Non-hyperandrogenic  </a:t>
            </a:r>
            <a:r>
              <a:rPr sz="2600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phenotype</a:t>
            </a:r>
            <a:r>
              <a:rPr sz="2600" spc="-75" dirty="0">
                <a:latin typeface="Arial"/>
                <a:cs typeface="Arial"/>
              </a:rPr>
              <a:t> has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weakest  </a:t>
            </a:r>
            <a:r>
              <a:rPr sz="2600" spc="-55" dirty="0">
                <a:latin typeface="Arial"/>
                <a:cs typeface="Arial"/>
              </a:rPr>
              <a:t>association </a:t>
            </a:r>
            <a:r>
              <a:rPr sz="2600" spc="-30" dirty="0">
                <a:latin typeface="Arial"/>
                <a:cs typeface="Arial"/>
              </a:rPr>
              <a:t>with </a:t>
            </a:r>
            <a:r>
              <a:rPr sz="2600" spc="-25" dirty="0">
                <a:latin typeface="Arial"/>
                <a:cs typeface="Arial"/>
              </a:rPr>
              <a:t>insulin  </a:t>
            </a:r>
            <a:r>
              <a:rPr sz="2600" spc="-55" dirty="0">
                <a:latin typeface="Arial"/>
                <a:cs typeface="Arial"/>
              </a:rPr>
              <a:t>resistance and </a:t>
            </a:r>
            <a:r>
              <a:rPr sz="2600" spc="-40" dirty="0">
                <a:latin typeface="Arial"/>
                <a:cs typeface="Arial"/>
              </a:rPr>
              <a:t>metabolic  comorbidities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507" y="6035547"/>
            <a:ext cx="1041273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-55" dirty="0">
                <a:latin typeface="Arial"/>
                <a:cs typeface="Arial"/>
              </a:rPr>
              <a:t>Escobar-Morreale, </a:t>
            </a:r>
            <a:r>
              <a:rPr sz="1600" spc="-90" dirty="0">
                <a:latin typeface="Arial"/>
                <a:cs typeface="Arial"/>
              </a:rPr>
              <a:t>H. </a:t>
            </a:r>
            <a:r>
              <a:rPr sz="1600" spc="-105" dirty="0">
                <a:latin typeface="Arial"/>
                <a:cs typeface="Arial"/>
              </a:rPr>
              <a:t>F. </a:t>
            </a:r>
            <a:r>
              <a:rPr sz="1600" dirty="0">
                <a:latin typeface="Arial"/>
                <a:cs typeface="Arial"/>
              </a:rPr>
              <a:t>(2018). </a:t>
            </a:r>
            <a:r>
              <a:rPr sz="1600" spc="-65" dirty="0">
                <a:latin typeface="Arial"/>
                <a:cs typeface="Arial"/>
              </a:rPr>
              <a:t>Polycystic ovary </a:t>
            </a:r>
            <a:r>
              <a:rPr sz="1600" spc="-55" dirty="0">
                <a:latin typeface="Arial"/>
                <a:cs typeface="Arial"/>
              </a:rPr>
              <a:t>syndrome: </a:t>
            </a:r>
            <a:r>
              <a:rPr sz="1600" spc="-15" dirty="0">
                <a:latin typeface="Arial"/>
                <a:cs typeface="Arial"/>
              </a:rPr>
              <a:t>definition, </a:t>
            </a:r>
            <a:r>
              <a:rPr sz="1600" spc="-45" dirty="0">
                <a:latin typeface="Arial"/>
                <a:cs typeface="Arial"/>
              </a:rPr>
              <a:t>aetiology, diagnosis </a:t>
            </a:r>
            <a:r>
              <a:rPr sz="1600" spc="-35" dirty="0">
                <a:latin typeface="Arial"/>
                <a:cs typeface="Arial"/>
              </a:rPr>
              <a:t>and </a:t>
            </a:r>
            <a:r>
              <a:rPr sz="1600" spc="-15" dirty="0">
                <a:latin typeface="Arial"/>
                <a:cs typeface="Arial"/>
              </a:rPr>
              <a:t>treatment. </a:t>
            </a:r>
            <a:r>
              <a:rPr sz="1600" i="1" spc="-55" dirty="0">
                <a:latin typeface="Trebuchet MS"/>
                <a:cs typeface="Trebuchet MS"/>
              </a:rPr>
              <a:t>Nature </a:t>
            </a:r>
            <a:r>
              <a:rPr sz="1600" i="1" spc="-30" dirty="0">
                <a:latin typeface="Trebuchet MS"/>
                <a:cs typeface="Trebuchet MS"/>
              </a:rPr>
              <a:t>Reviews  </a:t>
            </a:r>
            <a:r>
              <a:rPr sz="1600" i="1" spc="-45" dirty="0">
                <a:latin typeface="Trebuchet MS"/>
                <a:cs typeface="Trebuchet MS"/>
              </a:rPr>
              <a:t>Endocrinology</a:t>
            </a:r>
            <a:r>
              <a:rPr sz="1600" spc="-45" dirty="0">
                <a:latin typeface="Arial"/>
                <a:cs typeface="Arial"/>
              </a:rPr>
              <a:t>, </a:t>
            </a:r>
            <a:r>
              <a:rPr sz="1600" i="1" spc="10" dirty="0">
                <a:latin typeface="Trebuchet MS"/>
                <a:cs typeface="Trebuchet MS"/>
              </a:rPr>
              <a:t>14</a:t>
            </a:r>
            <a:r>
              <a:rPr sz="1600" spc="10" dirty="0">
                <a:latin typeface="Arial"/>
                <a:cs typeface="Arial"/>
              </a:rPr>
              <a:t>(5),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270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Picture 4" descr="FERTILITY-CENTER-logo">
            <a:extLst>
              <a:ext uri="{FF2B5EF4-FFF2-40B4-BE49-F238E27FC236}">
                <a16:creationId xmlns:a16="http://schemas.microsoft.com/office/drawing/2014/main" id="{1E9CD4E2-3E2E-0467-02A2-A5480EF49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5957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Associated</a:t>
            </a:r>
            <a:r>
              <a:rPr spc="-140" dirty="0"/>
              <a:t> </a:t>
            </a:r>
            <a:r>
              <a:rPr spc="-180" dirty="0"/>
              <a:t>Co-morbidities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18" y="1583334"/>
            <a:ext cx="3483610" cy="43840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1300" algn="l"/>
              </a:tabLst>
            </a:pPr>
            <a:r>
              <a:rPr sz="2600" spc="-110" dirty="0">
                <a:latin typeface="Arial"/>
                <a:cs typeface="Arial"/>
              </a:rPr>
              <a:t>Obesity</a:t>
            </a:r>
            <a:endParaRPr sz="26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695"/>
              </a:spcBef>
              <a:buChar char="•"/>
              <a:tabLst>
                <a:tab pos="241300" algn="l"/>
              </a:tabLst>
            </a:pPr>
            <a:r>
              <a:rPr sz="2600" spc="-40" dirty="0">
                <a:latin typeface="Arial"/>
                <a:cs typeface="Arial"/>
              </a:rPr>
              <a:t>Insulin</a:t>
            </a:r>
            <a:r>
              <a:rPr sz="2600" spc="-80" dirty="0">
                <a:latin typeface="Arial"/>
                <a:cs typeface="Arial"/>
              </a:rPr>
              <a:t> Resistance</a:t>
            </a:r>
            <a:endParaRPr sz="26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sz="2600" spc="-40" dirty="0">
                <a:latin typeface="Arial"/>
                <a:cs typeface="Arial"/>
              </a:rPr>
              <a:t>Metabolic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Syndrome</a:t>
            </a:r>
            <a:endParaRPr sz="26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600" spc="-65" dirty="0">
                <a:latin typeface="Arial"/>
                <a:cs typeface="Arial"/>
              </a:rPr>
              <a:t>Hyperlipidemia</a:t>
            </a:r>
            <a:endParaRPr sz="26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695"/>
              </a:spcBef>
              <a:buChar char="•"/>
              <a:tabLst>
                <a:tab pos="241300" algn="l"/>
              </a:tabLst>
            </a:pPr>
            <a:r>
              <a:rPr sz="2600" spc="-80" dirty="0">
                <a:latin typeface="Arial"/>
                <a:cs typeface="Arial"/>
              </a:rPr>
              <a:t>Cardiovascular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disease</a:t>
            </a:r>
            <a:endParaRPr sz="26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765"/>
              </a:spcBef>
              <a:buChar char="•"/>
              <a:tabLst>
                <a:tab pos="241300" algn="l"/>
              </a:tabLst>
            </a:pPr>
            <a:r>
              <a:rPr sz="2600" spc="-100" dirty="0">
                <a:latin typeface="Arial"/>
                <a:cs typeface="Arial"/>
              </a:rPr>
              <a:t>Sleep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Apnea</a:t>
            </a:r>
            <a:endParaRPr sz="26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241300" algn="l"/>
              </a:tabLst>
            </a:pPr>
            <a:r>
              <a:rPr sz="2600" spc="-60" dirty="0">
                <a:latin typeface="Arial"/>
                <a:cs typeface="Arial"/>
              </a:rPr>
              <a:t>Endometrial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Cancer</a:t>
            </a:r>
            <a:endParaRPr sz="26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600" spc="-80" dirty="0">
                <a:latin typeface="Arial"/>
                <a:cs typeface="Arial"/>
              </a:rPr>
              <a:t>Depression </a:t>
            </a:r>
            <a:r>
              <a:rPr sz="2600" spc="-5" dirty="0">
                <a:latin typeface="Arial"/>
                <a:cs typeface="Arial"/>
              </a:rPr>
              <a:t>&amp;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Anxiety</a:t>
            </a:r>
            <a:endParaRPr sz="26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600" spc="-15" dirty="0">
                <a:latin typeface="Arial"/>
                <a:cs typeface="Arial"/>
              </a:rPr>
              <a:t>Infertility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9067CA44-FA27-BF88-DDD7-D96B8354A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71431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PCOS </a:t>
            </a:r>
            <a:r>
              <a:rPr spc="-245" dirty="0"/>
              <a:t>and </a:t>
            </a:r>
            <a:r>
              <a:rPr spc="-175" dirty="0"/>
              <a:t>Metabolic</a:t>
            </a:r>
            <a:r>
              <a:rPr spc="105" dirty="0"/>
              <a:t> </a:t>
            </a:r>
            <a:r>
              <a:rPr spc="-225" dirty="0"/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18" y="1769364"/>
            <a:ext cx="10362565" cy="413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600" spc="-40" dirty="0">
                <a:latin typeface="Arial"/>
                <a:cs typeface="Arial"/>
              </a:rPr>
              <a:t>Metabolic </a:t>
            </a:r>
            <a:r>
              <a:rPr sz="2600" spc="-85" dirty="0">
                <a:latin typeface="Arial"/>
                <a:cs typeface="Arial"/>
              </a:rPr>
              <a:t>syndrome </a:t>
            </a:r>
            <a:r>
              <a:rPr sz="2600" spc="-50" dirty="0">
                <a:latin typeface="Arial"/>
                <a:cs typeface="Arial"/>
              </a:rPr>
              <a:t>present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5" dirty="0">
                <a:latin typeface="Arial"/>
                <a:cs typeface="Arial"/>
              </a:rPr>
              <a:t>~ </a:t>
            </a:r>
            <a:r>
              <a:rPr sz="2600" spc="200" dirty="0">
                <a:latin typeface="Arial"/>
                <a:cs typeface="Arial"/>
              </a:rPr>
              <a:t>1/3</a:t>
            </a:r>
            <a:r>
              <a:rPr sz="2600" spc="-36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90" dirty="0">
                <a:latin typeface="Arial"/>
                <a:cs typeface="Arial"/>
              </a:rPr>
              <a:t>women </a:t>
            </a:r>
            <a:r>
              <a:rPr sz="2600" spc="-30" dirty="0">
                <a:latin typeface="Arial"/>
                <a:cs typeface="Arial"/>
              </a:rPr>
              <a:t>with </a:t>
            </a:r>
            <a:r>
              <a:rPr sz="2600" spc="-330" dirty="0">
                <a:latin typeface="Arial"/>
                <a:cs typeface="Arial"/>
              </a:rPr>
              <a:t>PCOS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150">
              <a:latin typeface="Arial"/>
              <a:cs typeface="Arial"/>
            </a:endParaRPr>
          </a:p>
          <a:p>
            <a:pPr marL="240665" marR="5080" indent="-228600">
              <a:lnSpc>
                <a:spcPts val="2520"/>
              </a:lnSpc>
              <a:buChar char="•"/>
              <a:tabLst>
                <a:tab pos="241300" algn="l"/>
              </a:tabLst>
            </a:pPr>
            <a:r>
              <a:rPr sz="2600" spc="-345" dirty="0">
                <a:latin typeface="Arial"/>
                <a:cs typeface="Arial"/>
              </a:rPr>
              <a:t>A </a:t>
            </a:r>
            <a:r>
              <a:rPr sz="2600" spc="-90" dirty="0">
                <a:latin typeface="Arial"/>
                <a:cs typeface="Arial"/>
              </a:rPr>
              <a:t>Vicious </a:t>
            </a:r>
            <a:r>
              <a:rPr sz="2600" spc="-95" dirty="0">
                <a:latin typeface="Arial"/>
                <a:cs typeface="Arial"/>
              </a:rPr>
              <a:t>cycle: </a:t>
            </a:r>
            <a:r>
              <a:rPr sz="2600" spc="-40" dirty="0">
                <a:latin typeface="Arial"/>
                <a:cs typeface="Arial"/>
              </a:rPr>
              <a:t>Insulin </a:t>
            </a:r>
            <a:r>
              <a:rPr sz="2600" spc="-55" dirty="0">
                <a:latin typeface="Arial"/>
                <a:cs typeface="Arial"/>
              </a:rPr>
              <a:t>resistance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330" dirty="0">
                <a:latin typeface="Arial"/>
                <a:cs typeface="Arial"/>
              </a:rPr>
              <a:t>PCOS </a:t>
            </a:r>
            <a:r>
              <a:rPr sz="2600" spc="-40" dirty="0">
                <a:latin typeface="Arial"/>
                <a:cs typeface="Arial"/>
              </a:rPr>
              <a:t>is </a:t>
            </a:r>
            <a:r>
              <a:rPr sz="2600" spc="-60" dirty="0">
                <a:latin typeface="Arial"/>
                <a:cs typeface="Arial"/>
              </a:rPr>
              <a:t>associated </a:t>
            </a:r>
            <a:r>
              <a:rPr sz="2600" spc="-30" dirty="0">
                <a:latin typeface="Arial"/>
                <a:cs typeface="Arial"/>
              </a:rPr>
              <a:t>with </a:t>
            </a:r>
            <a:r>
              <a:rPr sz="2600" spc="-55" dirty="0">
                <a:latin typeface="Arial"/>
                <a:cs typeface="Arial"/>
              </a:rPr>
              <a:t>an </a:t>
            </a:r>
            <a:r>
              <a:rPr sz="2600" spc="-65" dirty="0">
                <a:latin typeface="Arial"/>
                <a:cs typeface="Arial"/>
              </a:rPr>
              <a:t>increase  </a:t>
            </a:r>
            <a:r>
              <a:rPr sz="2600" spc="-45" dirty="0">
                <a:latin typeface="Arial"/>
                <a:cs typeface="Arial"/>
              </a:rPr>
              <a:t>abdominal </a:t>
            </a:r>
            <a:r>
              <a:rPr sz="2600" spc="15" dirty="0">
                <a:latin typeface="Arial"/>
                <a:cs typeface="Arial"/>
              </a:rPr>
              <a:t>fat </a:t>
            </a:r>
            <a:r>
              <a:rPr sz="2600" spc="-45" dirty="0">
                <a:latin typeface="Arial"/>
                <a:cs typeface="Arial"/>
              </a:rPr>
              <a:t>deposition </a:t>
            </a:r>
            <a:r>
              <a:rPr sz="2600" spc="-65" dirty="0">
                <a:latin typeface="Arial"/>
                <a:cs typeface="Arial"/>
              </a:rPr>
              <a:t>which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5" dirty="0">
                <a:latin typeface="Arial"/>
                <a:cs typeface="Arial"/>
              </a:rPr>
              <a:t>turn </a:t>
            </a:r>
            <a:r>
              <a:rPr sz="2600" spc="-65" dirty="0">
                <a:latin typeface="Arial"/>
                <a:cs typeface="Arial"/>
              </a:rPr>
              <a:t>increases </a:t>
            </a:r>
            <a:r>
              <a:rPr sz="2600" spc="-25" dirty="0">
                <a:latin typeface="Arial"/>
                <a:cs typeface="Arial"/>
              </a:rPr>
              <a:t>insulin</a:t>
            </a:r>
            <a:r>
              <a:rPr sz="2600" spc="-350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resistance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 marL="240665" marR="278765" indent="-228600">
              <a:lnSpc>
                <a:spcPct val="80000"/>
              </a:lnSpc>
              <a:buChar char="•"/>
              <a:tabLst>
                <a:tab pos="241300" algn="l"/>
              </a:tabLst>
            </a:pPr>
            <a:r>
              <a:rPr sz="2600" spc="-60" dirty="0">
                <a:latin typeface="Arial"/>
                <a:cs typeface="Arial"/>
              </a:rPr>
              <a:t>Both </a:t>
            </a:r>
            <a:r>
              <a:rPr sz="2600" spc="-65" dirty="0">
                <a:latin typeface="Arial"/>
                <a:cs typeface="Arial"/>
              </a:rPr>
              <a:t>Hyperinsulinemia </a:t>
            </a:r>
            <a:r>
              <a:rPr sz="2600" spc="-55" dirty="0">
                <a:latin typeface="Arial"/>
                <a:cs typeface="Arial"/>
              </a:rPr>
              <a:t>and </a:t>
            </a:r>
            <a:r>
              <a:rPr sz="2600" spc="-70" dirty="0">
                <a:latin typeface="Arial"/>
                <a:cs typeface="Arial"/>
              </a:rPr>
              <a:t>obesity </a:t>
            </a:r>
            <a:r>
              <a:rPr sz="2600" spc="-60" dirty="0">
                <a:latin typeface="Arial"/>
                <a:cs typeface="Arial"/>
              </a:rPr>
              <a:t>are associated </a:t>
            </a:r>
            <a:r>
              <a:rPr sz="2600" spc="-30" dirty="0">
                <a:latin typeface="Arial"/>
                <a:cs typeface="Arial"/>
              </a:rPr>
              <a:t>with </a:t>
            </a:r>
            <a:r>
              <a:rPr sz="2600" spc="-60" dirty="0">
                <a:latin typeface="Arial"/>
                <a:cs typeface="Arial"/>
              </a:rPr>
              <a:t>elevated </a:t>
            </a:r>
            <a:r>
              <a:rPr sz="2600" spc="-25" dirty="0">
                <a:latin typeface="Arial"/>
                <a:cs typeface="Arial"/>
              </a:rPr>
              <a:t>risk of  </a:t>
            </a:r>
            <a:r>
              <a:rPr sz="2600" spc="-55" dirty="0">
                <a:latin typeface="Arial"/>
                <a:cs typeface="Arial"/>
              </a:rPr>
              <a:t>dyslipidemia, </a:t>
            </a:r>
            <a:r>
              <a:rPr sz="2600" spc="-60" dirty="0">
                <a:latin typeface="Arial"/>
                <a:cs typeface="Arial"/>
              </a:rPr>
              <a:t>hypertension </a:t>
            </a:r>
            <a:r>
              <a:rPr sz="2600" spc="-55" dirty="0">
                <a:latin typeface="Arial"/>
                <a:cs typeface="Arial"/>
              </a:rPr>
              <a:t>and </a:t>
            </a:r>
            <a:r>
              <a:rPr sz="2600" spc="-80" dirty="0">
                <a:latin typeface="Arial"/>
                <a:cs typeface="Arial"/>
              </a:rPr>
              <a:t>type </a:t>
            </a:r>
            <a:r>
              <a:rPr sz="2600" spc="-75" dirty="0">
                <a:latin typeface="Arial"/>
                <a:cs typeface="Arial"/>
              </a:rPr>
              <a:t>II</a:t>
            </a:r>
            <a:r>
              <a:rPr sz="2600" spc="-130" dirty="0">
                <a:latin typeface="Arial"/>
                <a:cs typeface="Arial"/>
              </a:rPr>
              <a:t> DM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150">
              <a:latin typeface="Arial"/>
              <a:cs typeface="Arial"/>
            </a:endParaRPr>
          </a:p>
          <a:p>
            <a:pPr marL="240665" marR="381000" indent="-228600">
              <a:lnSpc>
                <a:spcPts val="2520"/>
              </a:lnSpc>
              <a:buChar char="•"/>
              <a:tabLst>
                <a:tab pos="241300" algn="l"/>
              </a:tabLst>
            </a:pPr>
            <a:r>
              <a:rPr sz="2600" spc="-55" dirty="0">
                <a:latin typeface="Arial"/>
                <a:cs typeface="Arial"/>
              </a:rPr>
              <a:t>In </a:t>
            </a:r>
            <a:r>
              <a:rPr sz="2600" spc="-40" dirty="0">
                <a:latin typeface="Arial"/>
                <a:cs typeface="Arial"/>
              </a:rPr>
              <a:t>Insulin </a:t>
            </a:r>
            <a:r>
              <a:rPr sz="2600" spc="-30" dirty="0">
                <a:latin typeface="Arial"/>
                <a:cs typeface="Arial"/>
              </a:rPr>
              <a:t>resistant </a:t>
            </a:r>
            <a:r>
              <a:rPr sz="2600" spc="-40" dirty="0">
                <a:latin typeface="Arial"/>
                <a:cs typeface="Arial"/>
              </a:rPr>
              <a:t>states </a:t>
            </a:r>
            <a:r>
              <a:rPr sz="2600" dirty="0">
                <a:latin typeface="Wingdings"/>
                <a:cs typeface="Wingdings"/>
              </a:rPr>
              <a:t>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Arial"/>
                <a:cs typeface="Arial"/>
              </a:rPr>
              <a:t>fatty </a:t>
            </a:r>
            <a:r>
              <a:rPr sz="2600" spc="-60" dirty="0">
                <a:latin typeface="Arial"/>
                <a:cs typeface="Arial"/>
              </a:rPr>
              <a:t>acids are mobilized </a:t>
            </a:r>
            <a:r>
              <a:rPr sz="2600" spc="-30" dirty="0">
                <a:latin typeface="Arial"/>
                <a:cs typeface="Arial"/>
              </a:rPr>
              <a:t>from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28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muscle  </a:t>
            </a:r>
            <a:r>
              <a:rPr sz="2600" spc="-55" dirty="0">
                <a:latin typeface="Arial"/>
                <a:cs typeface="Arial"/>
              </a:rPr>
              <a:t>and </a:t>
            </a:r>
            <a:r>
              <a:rPr sz="2600" spc="15" dirty="0">
                <a:latin typeface="Arial"/>
                <a:cs typeface="Arial"/>
              </a:rPr>
              <a:t>fat </a:t>
            </a:r>
            <a:r>
              <a:rPr sz="2600" spc="-50" dirty="0">
                <a:latin typeface="Arial"/>
                <a:cs typeface="Arial"/>
              </a:rPr>
              <a:t>cells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40" dirty="0">
                <a:latin typeface="Arial"/>
                <a:cs typeface="Arial"/>
              </a:rPr>
              <a:t>liver </a:t>
            </a:r>
            <a:r>
              <a:rPr sz="2600" dirty="0">
                <a:latin typeface="Wingdings"/>
                <a:cs typeface="Wingdings"/>
              </a:rPr>
              <a:t>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Arial"/>
                <a:cs typeface="Arial"/>
              </a:rPr>
              <a:t>increases </a:t>
            </a:r>
            <a:r>
              <a:rPr sz="2600" spc="-335" dirty="0">
                <a:latin typeface="Arial"/>
                <a:cs typeface="Arial"/>
              </a:rPr>
              <a:t>TG</a:t>
            </a:r>
            <a:r>
              <a:rPr sz="2600" spc="-38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production</a:t>
            </a:r>
            <a:endParaRPr sz="2600">
              <a:latin typeface="Arial"/>
              <a:cs typeface="Arial"/>
            </a:endParaRPr>
          </a:p>
          <a:p>
            <a:pPr marL="735965" lvl="1" indent="-267335">
              <a:lnSpc>
                <a:spcPts val="3110"/>
              </a:lnSpc>
              <a:buChar char="•"/>
              <a:tabLst>
                <a:tab pos="735965" algn="l"/>
                <a:tab pos="736600" algn="l"/>
              </a:tabLst>
            </a:pPr>
            <a:r>
              <a:rPr sz="2600" spc="-50" dirty="0">
                <a:latin typeface="Arial"/>
                <a:cs typeface="Arial"/>
              </a:rPr>
              <a:t>Major </a:t>
            </a:r>
            <a:r>
              <a:rPr sz="2600" spc="-25" dirty="0">
                <a:latin typeface="Arial"/>
                <a:cs typeface="Arial"/>
              </a:rPr>
              <a:t>contributor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60" dirty="0">
                <a:latin typeface="Arial"/>
                <a:cs typeface="Arial"/>
              </a:rPr>
              <a:t>cardiovascular</a:t>
            </a:r>
            <a:r>
              <a:rPr sz="2600" spc="-20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risk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C2E90F25-9533-F166-CAEE-FDDE6D711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66344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Polycystic </a:t>
            </a:r>
            <a:r>
              <a:rPr spc="-200" dirty="0"/>
              <a:t>Ovarian</a:t>
            </a:r>
            <a:r>
              <a:rPr spc="-70" dirty="0"/>
              <a:t> </a:t>
            </a:r>
            <a:r>
              <a:rPr spc="-225" dirty="0"/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0888" y="1808988"/>
            <a:ext cx="10018395" cy="388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600" spc="-160" dirty="0">
                <a:latin typeface="Arial"/>
                <a:cs typeface="Arial"/>
              </a:rPr>
              <a:t>The </a:t>
            </a:r>
            <a:r>
              <a:rPr sz="2600" spc="-50" dirty="0">
                <a:latin typeface="Arial"/>
                <a:cs typeface="Arial"/>
              </a:rPr>
              <a:t>most </a:t>
            </a:r>
            <a:r>
              <a:rPr sz="2600" spc="-75" dirty="0">
                <a:latin typeface="Arial"/>
                <a:cs typeface="Arial"/>
              </a:rPr>
              <a:t>common </a:t>
            </a:r>
            <a:r>
              <a:rPr sz="2600" spc="-60" dirty="0">
                <a:latin typeface="Arial"/>
                <a:cs typeface="Arial"/>
              </a:rPr>
              <a:t>endocrinopathy </a:t>
            </a:r>
            <a:r>
              <a:rPr sz="2600" spc="-30" dirty="0">
                <a:latin typeface="Arial"/>
                <a:cs typeface="Arial"/>
              </a:rPr>
              <a:t>affecting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women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15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har char="•"/>
              <a:tabLst>
                <a:tab pos="241935" algn="l"/>
              </a:tabLst>
            </a:pPr>
            <a:r>
              <a:rPr sz="2600" spc="-90" dirty="0">
                <a:latin typeface="Arial"/>
                <a:cs typeface="Arial"/>
              </a:rPr>
              <a:t>Prevalence </a:t>
            </a:r>
            <a:r>
              <a:rPr sz="2600" spc="-35" dirty="0">
                <a:latin typeface="Arial"/>
                <a:cs typeface="Arial"/>
              </a:rPr>
              <a:t>estimated </a:t>
            </a:r>
            <a:r>
              <a:rPr sz="2600" spc="-70" dirty="0">
                <a:latin typeface="Arial"/>
                <a:cs typeface="Arial"/>
              </a:rPr>
              <a:t>between </a:t>
            </a:r>
            <a:r>
              <a:rPr sz="2600" spc="75" dirty="0">
                <a:latin typeface="Arial"/>
                <a:cs typeface="Arial"/>
              </a:rPr>
              <a:t>8 </a:t>
            </a:r>
            <a:r>
              <a:rPr sz="2600" spc="-55" dirty="0">
                <a:latin typeface="Arial"/>
                <a:cs typeface="Arial"/>
              </a:rPr>
              <a:t>and</a:t>
            </a:r>
            <a:r>
              <a:rPr sz="2600" spc="-260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13%</a:t>
            </a:r>
            <a:endParaRPr sz="2600" dirty="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285"/>
              </a:spcBef>
              <a:buChar char="•"/>
              <a:tabLst>
                <a:tab pos="699135" algn="l"/>
              </a:tabLst>
            </a:pPr>
            <a:r>
              <a:rPr sz="2600" spc="-70" dirty="0">
                <a:latin typeface="Arial"/>
                <a:cs typeface="Arial"/>
              </a:rPr>
              <a:t>depending on </a:t>
            </a:r>
            <a:r>
              <a:rPr sz="2600" spc="-15" dirty="0">
                <a:latin typeface="Arial"/>
                <a:cs typeface="Arial"/>
              </a:rPr>
              <a:t>definition </a:t>
            </a:r>
            <a:r>
              <a:rPr sz="2600" spc="-75" dirty="0">
                <a:latin typeface="Arial"/>
                <a:cs typeface="Arial"/>
              </a:rPr>
              <a:t>used </a:t>
            </a:r>
            <a:r>
              <a:rPr sz="2600" spc="-55" dirty="0">
                <a:latin typeface="Arial"/>
                <a:cs typeface="Arial"/>
              </a:rPr>
              <a:t>and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35" dirty="0">
                <a:latin typeface="Arial"/>
                <a:cs typeface="Arial"/>
              </a:rPr>
              <a:t>population</a:t>
            </a:r>
            <a:r>
              <a:rPr sz="2600" spc="-204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studied</a:t>
            </a:r>
            <a:endParaRPr sz="2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250" dirty="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600" spc="-135" dirty="0">
                <a:latin typeface="Arial"/>
                <a:cs typeface="Arial"/>
              </a:rPr>
              <a:t>No </a:t>
            </a:r>
            <a:r>
              <a:rPr sz="2600" spc="-80" dirty="0">
                <a:latin typeface="Arial"/>
                <a:cs typeface="Arial"/>
              </a:rPr>
              <a:t>one </a:t>
            </a:r>
            <a:r>
              <a:rPr sz="2600" spc="-85" dirty="0">
                <a:latin typeface="Arial"/>
                <a:cs typeface="Arial"/>
              </a:rPr>
              <a:t>agreed </a:t>
            </a:r>
            <a:r>
              <a:rPr sz="2600" spc="-60" dirty="0">
                <a:latin typeface="Arial"/>
                <a:cs typeface="Arial"/>
              </a:rPr>
              <a:t>upon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definition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150" dirty="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600" spc="-105" dirty="0">
                <a:latin typeface="Arial"/>
                <a:cs typeface="Arial"/>
              </a:rPr>
              <a:t>All </a:t>
            </a:r>
            <a:r>
              <a:rPr sz="2600" spc="-25" dirty="0">
                <a:latin typeface="Arial"/>
                <a:cs typeface="Arial"/>
              </a:rPr>
              <a:t>definitions </a:t>
            </a:r>
            <a:r>
              <a:rPr sz="2600" spc="-45" dirty="0">
                <a:latin typeface="Arial"/>
                <a:cs typeface="Arial"/>
              </a:rPr>
              <a:t>require </a:t>
            </a:r>
            <a:r>
              <a:rPr sz="2600" spc="5" dirty="0">
                <a:latin typeface="Arial"/>
                <a:cs typeface="Arial"/>
              </a:rPr>
              <a:t>that </a:t>
            </a:r>
            <a:r>
              <a:rPr sz="2600" spc="-90" dirty="0">
                <a:latin typeface="Arial"/>
                <a:cs typeface="Arial"/>
              </a:rPr>
              <a:t>secondary </a:t>
            </a:r>
            <a:r>
              <a:rPr sz="2600" spc="-85" dirty="0">
                <a:latin typeface="Arial"/>
                <a:cs typeface="Arial"/>
              </a:rPr>
              <a:t>causes </a:t>
            </a:r>
            <a:r>
              <a:rPr sz="2600" spc="-75" dirty="0">
                <a:latin typeface="Arial"/>
                <a:cs typeface="Arial"/>
              </a:rPr>
              <a:t>be</a:t>
            </a:r>
            <a:r>
              <a:rPr sz="2600" spc="-18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excluded</a:t>
            </a:r>
            <a:endParaRPr sz="2600" dirty="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698500" algn="l"/>
              </a:tabLst>
            </a:pPr>
            <a:r>
              <a:rPr sz="2600" spc="-55" dirty="0">
                <a:latin typeface="Arial"/>
                <a:cs typeface="Arial"/>
              </a:rPr>
              <a:t>ie: </a:t>
            </a:r>
            <a:r>
              <a:rPr sz="2600" spc="-65" dirty="0">
                <a:latin typeface="Arial"/>
                <a:cs typeface="Arial"/>
              </a:rPr>
              <a:t>Late </a:t>
            </a:r>
            <a:r>
              <a:rPr sz="2600" spc="-55" dirty="0">
                <a:latin typeface="Arial"/>
                <a:cs typeface="Arial"/>
              </a:rPr>
              <a:t>onset </a:t>
            </a:r>
            <a:r>
              <a:rPr sz="2600" spc="-254" dirty="0">
                <a:latin typeface="Arial"/>
                <a:cs typeface="Arial"/>
              </a:rPr>
              <a:t>CAH, </a:t>
            </a:r>
            <a:r>
              <a:rPr sz="2600" spc="-55" dirty="0">
                <a:latin typeface="Arial"/>
                <a:cs typeface="Arial"/>
              </a:rPr>
              <a:t>hyperprolactinemia, </a:t>
            </a:r>
            <a:r>
              <a:rPr sz="2600" spc="-75" dirty="0">
                <a:latin typeface="Arial"/>
                <a:cs typeface="Arial"/>
              </a:rPr>
              <a:t>androgen </a:t>
            </a:r>
            <a:r>
              <a:rPr sz="2600" spc="-60" dirty="0">
                <a:latin typeface="Arial"/>
                <a:cs typeface="Arial"/>
              </a:rPr>
              <a:t>secreting</a:t>
            </a:r>
            <a:r>
              <a:rPr sz="2600" spc="-33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tumors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B28CD3A9-C66B-3977-602D-DAA554A2A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7264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Work </a:t>
            </a:r>
            <a:r>
              <a:rPr spc="-250" dirty="0"/>
              <a:t>up </a:t>
            </a:r>
            <a:r>
              <a:rPr spc="-160" dirty="0"/>
              <a:t>after </a:t>
            </a:r>
            <a:r>
              <a:rPr spc="-190" dirty="0"/>
              <a:t>diagnosis </a:t>
            </a:r>
            <a:r>
              <a:rPr spc="-150" dirty="0"/>
              <a:t>is</a:t>
            </a:r>
            <a:r>
              <a:rPr spc="310" dirty="0"/>
              <a:t> </a:t>
            </a:r>
            <a:r>
              <a:rPr spc="-275" dirty="0"/>
              <a:t>made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18" y="1705254"/>
            <a:ext cx="8168005" cy="38392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36854" indent="-224790">
              <a:lnSpc>
                <a:spcPct val="100000"/>
              </a:lnSpc>
              <a:spcBef>
                <a:spcPts val="795"/>
              </a:spcBef>
              <a:buChar char="•"/>
              <a:tabLst>
                <a:tab pos="237490" algn="l"/>
              </a:tabLst>
            </a:pPr>
            <a:r>
              <a:rPr sz="2600" spc="-80" dirty="0">
                <a:latin typeface="Arial"/>
                <a:cs typeface="Arial"/>
              </a:rPr>
              <a:t>Blood </a:t>
            </a:r>
            <a:r>
              <a:rPr sz="2600" spc="-65" dirty="0">
                <a:latin typeface="Arial"/>
                <a:cs typeface="Arial"/>
              </a:rPr>
              <a:t>pressure</a:t>
            </a:r>
            <a:endParaRPr sz="2600">
              <a:latin typeface="Arial"/>
              <a:cs typeface="Arial"/>
            </a:endParaRPr>
          </a:p>
          <a:p>
            <a:pPr marL="236854" indent="-224790">
              <a:lnSpc>
                <a:spcPct val="100000"/>
              </a:lnSpc>
              <a:spcBef>
                <a:spcPts val="695"/>
              </a:spcBef>
              <a:buChar char="•"/>
              <a:tabLst>
                <a:tab pos="237490" algn="l"/>
              </a:tabLst>
            </a:pPr>
            <a:r>
              <a:rPr sz="2600" spc="-105" dirty="0">
                <a:latin typeface="Arial"/>
                <a:cs typeface="Arial"/>
              </a:rPr>
              <a:t>BMI</a:t>
            </a:r>
            <a:endParaRPr sz="2600">
              <a:latin typeface="Arial"/>
              <a:cs typeface="Arial"/>
            </a:endParaRPr>
          </a:p>
          <a:p>
            <a:pPr marL="236854" indent="-224790">
              <a:lnSpc>
                <a:spcPct val="100000"/>
              </a:lnSpc>
              <a:spcBef>
                <a:spcPts val="580"/>
              </a:spcBef>
              <a:buChar char="•"/>
              <a:tabLst>
                <a:tab pos="237490" algn="l"/>
              </a:tabLst>
            </a:pPr>
            <a:r>
              <a:rPr sz="2600" spc="-80" dirty="0">
                <a:latin typeface="Arial"/>
                <a:cs typeface="Arial"/>
              </a:rPr>
              <a:t>Fasting </a:t>
            </a:r>
            <a:r>
              <a:rPr sz="2600" spc="-10" dirty="0">
                <a:latin typeface="Arial"/>
                <a:cs typeface="Arial"/>
              </a:rPr>
              <a:t>lipid </a:t>
            </a:r>
            <a:r>
              <a:rPr sz="2600" spc="-25" dirty="0">
                <a:latin typeface="Arial"/>
                <a:cs typeface="Arial"/>
              </a:rPr>
              <a:t>profile </a:t>
            </a:r>
            <a:r>
              <a:rPr sz="2600" spc="-75" dirty="0">
                <a:latin typeface="Arial"/>
                <a:cs typeface="Arial"/>
              </a:rPr>
              <a:t>(overweight </a:t>
            </a:r>
            <a:r>
              <a:rPr sz="2600" spc="-5" dirty="0">
                <a:latin typeface="Arial"/>
                <a:cs typeface="Arial"/>
              </a:rPr>
              <a:t>&amp; </a:t>
            </a:r>
            <a:r>
              <a:rPr sz="2600" spc="-90" dirty="0">
                <a:latin typeface="Arial"/>
                <a:cs typeface="Arial"/>
              </a:rPr>
              <a:t>obese</a:t>
            </a:r>
            <a:r>
              <a:rPr sz="2600" spc="-275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women)</a:t>
            </a:r>
            <a:endParaRPr sz="2600">
              <a:latin typeface="Arial"/>
              <a:cs typeface="Arial"/>
            </a:endParaRPr>
          </a:p>
          <a:p>
            <a:pPr marL="236854" indent="-224790">
              <a:lnSpc>
                <a:spcPct val="100000"/>
              </a:lnSpc>
              <a:spcBef>
                <a:spcPts val="575"/>
              </a:spcBef>
              <a:buChar char="•"/>
              <a:tabLst>
                <a:tab pos="237490" algn="l"/>
              </a:tabLst>
            </a:pPr>
            <a:r>
              <a:rPr sz="2600" spc="75" dirty="0">
                <a:latin typeface="Arial"/>
                <a:cs typeface="Arial"/>
              </a:rPr>
              <a:t>2 </a:t>
            </a:r>
            <a:r>
              <a:rPr sz="2600" spc="-50" dirty="0">
                <a:latin typeface="Arial"/>
                <a:cs typeface="Arial"/>
              </a:rPr>
              <a:t>hour </a:t>
            </a:r>
            <a:r>
              <a:rPr sz="2600" spc="-110" dirty="0">
                <a:latin typeface="Arial"/>
                <a:cs typeface="Arial"/>
              </a:rPr>
              <a:t>Glucose </a:t>
            </a:r>
            <a:r>
              <a:rPr sz="2600" spc="-45" dirty="0">
                <a:latin typeface="Arial"/>
                <a:cs typeface="Arial"/>
              </a:rPr>
              <a:t>tolerance</a:t>
            </a:r>
            <a:r>
              <a:rPr sz="2600" spc="-22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test</a:t>
            </a:r>
            <a:endParaRPr sz="2600">
              <a:latin typeface="Arial"/>
              <a:cs typeface="Arial"/>
            </a:endParaRPr>
          </a:p>
          <a:p>
            <a:pPr marL="685165" lvl="1" indent="-224790">
              <a:lnSpc>
                <a:spcPct val="100000"/>
              </a:lnSpc>
              <a:spcBef>
                <a:spcPts val="670"/>
              </a:spcBef>
              <a:buChar char="•"/>
              <a:tabLst>
                <a:tab pos="685800" algn="l"/>
              </a:tabLst>
            </a:pPr>
            <a:r>
              <a:rPr sz="2600" spc="-10" dirty="0">
                <a:latin typeface="Arial"/>
                <a:cs typeface="Arial"/>
              </a:rPr>
              <a:t>If </a:t>
            </a:r>
            <a:r>
              <a:rPr sz="2600" spc="-45" dirty="0">
                <a:latin typeface="Arial"/>
                <a:cs typeface="Arial"/>
              </a:rPr>
              <a:t>normal repeat </a:t>
            </a:r>
            <a:r>
              <a:rPr sz="2600" spc="-70" dirty="0">
                <a:latin typeface="Arial"/>
                <a:cs typeface="Arial"/>
              </a:rPr>
              <a:t>screening </a:t>
            </a:r>
            <a:r>
              <a:rPr sz="2600" dirty="0">
                <a:latin typeface="Arial"/>
                <a:cs typeface="Arial"/>
              </a:rPr>
              <a:t>at </a:t>
            </a:r>
            <a:r>
              <a:rPr sz="2600" spc="-35" dirty="0">
                <a:latin typeface="Arial"/>
                <a:cs typeface="Arial"/>
              </a:rPr>
              <a:t>least </a:t>
            </a:r>
            <a:r>
              <a:rPr sz="2600" spc="-80" dirty="0">
                <a:latin typeface="Arial"/>
                <a:cs typeface="Arial"/>
              </a:rPr>
              <a:t>once </a:t>
            </a:r>
            <a:r>
              <a:rPr sz="2600" spc="-110" dirty="0">
                <a:latin typeface="Arial"/>
                <a:cs typeface="Arial"/>
              </a:rPr>
              <a:t>every </a:t>
            </a:r>
            <a:r>
              <a:rPr sz="2600" spc="75" dirty="0">
                <a:latin typeface="Arial"/>
                <a:cs typeface="Arial"/>
              </a:rPr>
              <a:t>2</a:t>
            </a:r>
            <a:r>
              <a:rPr sz="2600" spc="-330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years</a:t>
            </a:r>
            <a:endParaRPr sz="2600">
              <a:latin typeface="Arial"/>
              <a:cs typeface="Arial"/>
            </a:endParaRPr>
          </a:p>
          <a:p>
            <a:pPr marL="685165" lvl="1" indent="-224790">
              <a:lnSpc>
                <a:spcPct val="100000"/>
              </a:lnSpc>
              <a:spcBef>
                <a:spcPts val="605"/>
              </a:spcBef>
              <a:buChar char="•"/>
              <a:tabLst>
                <a:tab pos="685800" algn="l"/>
              </a:tabLst>
            </a:pPr>
            <a:r>
              <a:rPr sz="2600" spc="-100" dirty="0">
                <a:latin typeface="Arial"/>
                <a:cs typeface="Arial"/>
              </a:rPr>
              <a:t>Screen </a:t>
            </a:r>
            <a:r>
              <a:rPr sz="2600" spc="-55" dirty="0">
                <a:latin typeface="Arial"/>
                <a:cs typeface="Arial"/>
              </a:rPr>
              <a:t>annually </a:t>
            </a:r>
            <a:r>
              <a:rPr sz="2600" spc="-30" dirty="0">
                <a:latin typeface="Arial"/>
                <a:cs typeface="Arial"/>
              </a:rPr>
              <a:t>pts with </a:t>
            </a:r>
            <a:r>
              <a:rPr sz="2600" spc="-40" dirty="0">
                <a:latin typeface="Arial"/>
                <a:cs typeface="Arial"/>
              </a:rPr>
              <a:t>impaired </a:t>
            </a:r>
            <a:r>
              <a:rPr sz="2600" spc="-85" dirty="0">
                <a:latin typeface="Arial"/>
                <a:cs typeface="Arial"/>
              </a:rPr>
              <a:t>glucose</a:t>
            </a:r>
            <a:r>
              <a:rPr sz="2600" spc="-22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tolerance</a:t>
            </a:r>
            <a:endParaRPr sz="2600">
              <a:latin typeface="Arial"/>
              <a:cs typeface="Arial"/>
            </a:endParaRPr>
          </a:p>
          <a:p>
            <a:pPr marL="236854" indent="-224790">
              <a:lnSpc>
                <a:spcPct val="100000"/>
              </a:lnSpc>
              <a:spcBef>
                <a:spcPts val="670"/>
              </a:spcBef>
              <a:buChar char="•"/>
              <a:tabLst>
                <a:tab pos="237490" algn="l"/>
                <a:tab pos="5994400" algn="l"/>
              </a:tabLst>
            </a:pPr>
            <a:r>
              <a:rPr sz="2600" spc="-85" dirty="0">
                <a:latin typeface="Arial"/>
                <a:cs typeface="Arial"/>
              </a:rPr>
              <a:t>Question </a:t>
            </a:r>
            <a:r>
              <a:rPr sz="2600" spc="-40" dirty="0">
                <a:latin typeface="Arial"/>
                <a:cs typeface="Arial"/>
              </a:rPr>
              <a:t>about </a:t>
            </a:r>
            <a:r>
              <a:rPr sz="2600" spc="10" dirty="0">
                <a:latin typeface="Arial"/>
                <a:cs typeface="Arial"/>
              </a:rPr>
              <a:t>si/sx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70" dirty="0">
                <a:latin typeface="Arial"/>
                <a:cs typeface="Arial"/>
              </a:rPr>
              <a:t>sleep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apnea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Wingdings"/>
                <a:cs typeface="Wingdings"/>
              </a:rPr>
              <a:t>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70" dirty="0">
                <a:latin typeface="Arial"/>
                <a:cs typeface="Arial"/>
              </a:rPr>
              <a:t>sleep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study</a:t>
            </a:r>
            <a:endParaRPr sz="2600">
              <a:latin typeface="Arial"/>
              <a:cs typeface="Arial"/>
            </a:endParaRPr>
          </a:p>
          <a:p>
            <a:pPr marL="236854" indent="-224790">
              <a:lnSpc>
                <a:spcPct val="100000"/>
              </a:lnSpc>
              <a:spcBef>
                <a:spcPts val="575"/>
              </a:spcBef>
              <a:buChar char="•"/>
              <a:tabLst>
                <a:tab pos="237490" algn="l"/>
              </a:tabLst>
            </a:pPr>
            <a:r>
              <a:rPr sz="2600" spc="-100" dirty="0">
                <a:latin typeface="Arial"/>
                <a:cs typeface="Arial"/>
              </a:rPr>
              <a:t>Screen </a:t>
            </a:r>
            <a:r>
              <a:rPr sz="2600" spc="-20" dirty="0">
                <a:latin typeface="Arial"/>
                <a:cs typeface="Arial"/>
              </a:rPr>
              <a:t>for </a:t>
            </a:r>
            <a:r>
              <a:rPr sz="2600" spc="-65" dirty="0">
                <a:latin typeface="Arial"/>
                <a:cs typeface="Arial"/>
              </a:rPr>
              <a:t>depression </a:t>
            </a:r>
            <a:r>
              <a:rPr sz="2600" spc="-55" dirty="0">
                <a:latin typeface="Arial"/>
                <a:cs typeface="Arial"/>
              </a:rPr>
              <a:t>and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anxiety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5406808C-2F7B-61B1-BFD7-7B3D9AFBF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578102" y="7940"/>
            <a:ext cx="4613897" cy="6856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33600" y="2495635"/>
            <a:ext cx="4572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50" dirty="0">
                <a:latin typeface="Georgia"/>
                <a:cs typeface="Georgia"/>
              </a:rPr>
              <a:t>T</a:t>
            </a:r>
            <a:r>
              <a:rPr sz="6000" spc="-295" dirty="0">
                <a:latin typeface="Georgia"/>
                <a:cs typeface="Georgia"/>
              </a:rPr>
              <a:t>R</a:t>
            </a:r>
            <a:r>
              <a:rPr sz="6000" spc="-310" dirty="0">
                <a:latin typeface="Georgia"/>
                <a:cs typeface="Georgia"/>
              </a:rPr>
              <a:t>E</a:t>
            </a:r>
            <a:r>
              <a:rPr sz="6000" spc="-345" dirty="0">
                <a:latin typeface="Georgia"/>
                <a:cs typeface="Georgia"/>
              </a:rPr>
              <a:t>A</a:t>
            </a:r>
            <a:r>
              <a:rPr sz="6000" spc="-240" dirty="0">
                <a:latin typeface="Georgia"/>
                <a:cs typeface="Georgia"/>
              </a:rPr>
              <a:t>T</a:t>
            </a:r>
            <a:r>
              <a:rPr sz="6000" spc="-375" dirty="0">
                <a:latin typeface="Georgia"/>
                <a:cs typeface="Georgia"/>
              </a:rPr>
              <a:t>M</a:t>
            </a:r>
            <a:r>
              <a:rPr sz="6000" spc="-310" dirty="0">
                <a:latin typeface="Georgia"/>
                <a:cs typeface="Georgia"/>
              </a:rPr>
              <a:t>E</a:t>
            </a:r>
            <a:r>
              <a:rPr sz="6000" spc="-345" dirty="0">
                <a:latin typeface="Georgia"/>
                <a:cs typeface="Georgia"/>
              </a:rPr>
              <a:t>N</a:t>
            </a:r>
            <a:r>
              <a:rPr sz="6000" spc="-245" dirty="0">
                <a:latin typeface="Georgia"/>
                <a:cs typeface="Georgia"/>
              </a:rPr>
              <a:t>T</a:t>
            </a:r>
            <a:endParaRPr sz="6000" dirty="0">
              <a:latin typeface="Georgia"/>
              <a:cs typeface="Georgia"/>
            </a:endParaRPr>
          </a:p>
        </p:txBody>
      </p:sp>
      <p:pic>
        <p:nvPicPr>
          <p:cNvPr id="11" name="Picture 4" descr="FERTILITY-CENTER-logo">
            <a:extLst>
              <a:ext uri="{FF2B5EF4-FFF2-40B4-BE49-F238E27FC236}">
                <a16:creationId xmlns:a16="http://schemas.microsoft.com/office/drawing/2014/main" id="{1922C28C-7A74-1665-BD19-607E4EF50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52400" y="381000"/>
            <a:ext cx="1816100" cy="38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319275"/>
            <a:ext cx="9829800" cy="4698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0" indent="-7429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805815" algn="l"/>
                <a:tab pos="806450" algn="l"/>
              </a:tabLst>
            </a:pPr>
            <a:r>
              <a:rPr sz="2600" spc="-114" dirty="0">
                <a:latin typeface="Arial"/>
                <a:cs typeface="Arial"/>
              </a:rPr>
              <a:t>Reduce </a:t>
            </a:r>
            <a:r>
              <a:rPr sz="2600" spc="-75" dirty="0">
                <a:latin typeface="Arial"/>
                <a:cs typeface="Arial"/>
              </a:rPr>
              <a:t>hyperandrogenic</a:t>
            </a:r>
            <a:r>
              <a:rPr sz="2600" spc="-40" dirty="0">
                <a:latin typeface="Arial"/>
                <a:cs typeface="Arial"/>
              </a:rPr>
              <a:t> characteristics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2900" dirty="0">
              <a:latin typeface="Arial"/>
              <a:cs typeface="Arial"/>
            </a:endParaRPr>
          </a:p>
          <a:p>
            <a:pPr marL="806450" marR="17780" indent="-742950">
              <a:lnSpc>
                <a:spcPct val="70800"/>
              </a:lnSpc>
              <a:buAutoNum type="arabicPeriod"/>
              <a:tabLst>
                <a:tab pos="805815" algn="l"/>
                <a:tab pos="806450" algn="l"/>
              </a:tabLst>
            </a:pPr>
            <a:r>
              <a:rPr sz="2600" spc="-90" dirty="0">
                <a:latin typeface="Arial"/>
                <a:cs typeface="Arial"/>
              </a:rPr>
              <a:t>Manage </a:t>
            </a:r>
            <a:r>
              <a:rPr sz="2600" spc="-40" dirty="0">
                <a:latin typeface="Arial"/>
                <a:cs typeface="Arial"/>
              </a:rPr>
              <a:t>metabolic </a:t>
            </a:r>
            <a:r>
              <a:rPr sz="2600" spc="-50" dirty="0">
                <a:latin typeface="Arial"/>
                <a:cs typeface="Arial"/>
              </a:rPr>
              <a:t>dysfunction </a:t>
            </a:r>
            <a:r>
              <a:rPr sz="2600" spc="-55" dirty="0">
                <a:latin typeface="Arial"/>
                <a:cs typeface="Arial"/>
              </a:rPr>
              <a:t>and </a:t>
            </a:r>
            <a:r>
              <a:rPr sz="2600" spc="-80" dirty="0">
                <a:latin typeface="Arial"/>
                <a:cs typeface="Arial"/>
              </a:rPr>
              <a:t>decrease </a:t>
            </a:r>
            <a:r>
              <a:rPr sz="2600" spc="-25" dirty="0">
                <a:latin typeface="Arial"/>
                <a:cs typeface="Arial"/>
              </a:rPr>
              <a:t>risk </a:t>
            </a:r>
            <a:r>
              <a:rPr sz="2600" spc="-35" dirty="0">
                <a:latin typeface="Arial"/>
                <a:cs typeface="Arial"/>
              </a:rPr>
              <a:t>factors </a:t>
            </a:r>
            <a:r>
              <a:rPr sz="2600" spc="-80" dirty="0">
                <a:latin typeface="Arial"/>
                <a:cs typeface="Arial"/>
              </a:rPr>
              <a:t>(obesity) </a:t>
            </a:r>
            <a:r>
              <a:rPr sz="2600" spc="-20" dirty="0">
                <a:latin typeface="Arial"/>
                <a:cs typeface="Arial"/>
              </a:rPr>
              <a:t>for  </a:t>
            </a:r>
            <a:r>
              <a:rPr sz="2600" spc="-60" dirty="0">
                <a:latin typeface="Arial"/>
                <a:cs typeface="Arial"/>
              </a:rPr>
              <a:t>cardiovascular </a:t>
            </a:r>
            <a:r>
              <a:rPr sz="2600" spc="-75" dirty="0">
                <a:latin typeface="Arial"/>
                <a:cs typeface="Arial"/>
              </a:rPr>
              <a:t>disease </a:t>
            </a:r>
            <a:r>
              <a:rPr sz="2600" spc="-55" dirty="0">
                <a:latin typeface="Arial"/>
                <a:cs typeface="Arial"/>
              </a:rPr>
              <a:t>and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diabetes</a:t>
            </a:r>
            <a:endParaRPr sz="2600" dirty="0">
              <a:latin typeface="Arial"/>
              <a:cs typeface="Arial"/>
            </a:endParaRPr>
          </a:p>
          <a:p>
            <a:pPr marL="806450" indent="-742950">
              <a:lnSpc>
                <a:spcPct val="100000"/>
              </a:lnSpc>
              <a:spcBef>
                <a:spcPts val="2475"/>
              </a:spcBef>
              <a:buAutoNum type="arabicPeriod"/>
              <a:tabLst>
                <a:tab pos="805815" algn="l"/>
                <a:tab pos="806450" algn="l"/>
              </a:tabLst>
            </a:pPr>
            <a:r>
              <a:rPr sz="2600" spc="-65" dirty="0">
                <a:latin typeface="Arial"/>
                <a:cs typeface="Arial"/>
              </a:rPr>
              <a:t>Contraception </a:t>
            </a:r>
            <a:r>
              <a:rPr sz="2600" spc="-20" dirty="0">
                <a:latin typeface="Arial"/>
                <a:cs typeface="Arial"/>
              </a:rPr>
              <a:t>for </a:t>
            </a:r>
            <a:r>
              <a:rPr sz="2600" spc="-90" dirty="0">
                <a:latin typeface="Arial"/>
                <a:cs typeface="Arial"/>
              </a:rPr>
              <a:t>women </a:t>
            </a:r>
            <a:r>
              <a:rPr sz="2600" spc="-20" dirty="0">
                <a:latin typeface="Arial"/>
                <a:cs typeface="Arial"/>
              </a:rPr>
              <a:t>not </a:t>
            </a:r>
            <a:r>
              <a:rPr sz="2600" spc="-60" dirty="0">
                <a:latin typeface="Arial"/>
                <a:cs typeface="Arial"/>
              </a:rPr>
              <a:t>trying </a:t>
            </a:r>
            <a:r>
              <a:rPr sz="2600" spc="-10" dirty="0">
                <a:latin typeface="Arial"/>
                <a:cs typeface="Arial"/>
              </a:rPr>
              <a:t>to</a:t>
            </a:r>
            <a:r>
              <a:rPr sz="2600" spc="-18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conceive</a:t>
            </a:r>
            <a:endParaRPr sz="2600" dirty="0">
              <a:latin typeface="Arial"/>
              <a:cs typeface="Arial"/>
            </a:endParaRPr>
          </a:p>
          <a:p>
            <a:pPr marL="806450" indent="-742950">
              <a:lnSpc>
                <a:spcPct val="100000"/>
              </a:lnSpc>
              <a:spcBef>
                <a:spcPts val="2375"/>
              </a:spcBef>
              <a:buAutoNum type="arabicPeriod"/>
              <a:tabLst>
                <a:tab pos="805815" algn="l"/>
                <a:tab pos="806450" algn="l"/>
              </a:tabLst>
            </a:pPr>
            <a:r>
              <a:rPr sz="2600" spc="-85" dirty="0">
                <a:latin typeface="Arial"/>
                <a:cs typeface="Arial"/>
              </a:rPr>
              <a:t>Prevent </a:t>
            </a:r>
            <a:r>
              <a:rPr sz="2600" spc="-60" dirty="0">
                <a:latin typeface="Arial"/>
                <a:cs typeface="Arial"/>
              </a:rPr>
              <a:t>Endometrial </a:t>
            </a:r>
            <a:r>
              <a:rPr sz="2600" spc="-65" dirty="0">
                <a:latin typeface="Arial"/>
                <a:cs typeface="Arial"/>
              </a:rPr>
              <a:t>hyperplasia </a:t>
            </a:r>
            <a:r>
              <a:rPr sz="2600" spc="-55" dirty="0">
                <a:latin typeface="Arial"/>
                <a:cs typeface="Arial"/>
              </a:rPr>
              <a:t>and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cancer</a:t>
            </a:r>
            <a:endParaRPr sz="2600" dirty="0">
              <a:latin typeface="Arial"/>
              <a:cs typeface="Arial"/>
            </a:endParaRPr>
          </a:p>
          <a:p>
            <a:pPr marL="806450" indent="-742950">
              <a:lnSpc>
                <a:spcPct val="100000"/>
              </a:lnSpc>
              <a:spcBef>
                <a:spcPts val="2475"/>
              </a:spcBef>
              <a:buAutoNum type="arabicPeriod"/>
              <a:tabLst>
                <a:tab pos="805815" algn="l"/>
                <a:tab pos="806450" algn="l"/>
              </a:tabLst>
            </a:pPr>
            <a:r>
              <a:rPr sz="2600" spc="-75" dirty="0">
                <a:latin typeface="Arial"/>
                <a:cs typeface="Arial"/>
              </a:rPr>
              <a:t>Ovulation </a:t>
            </a:r>
            <a:r>
              <a:rPr sz="2600" spc="-30" dirty="0">
                <a:latin typeface="Arial"/>
                <a:cs typeface="Arial"/>
              </a:rPr>
              <a:t>induction </a:t>
            </a:r>
            <a:r>
              <a:rPr sz="2600" spc="-20" dirty="0">
                <a:latin typeface="Arial"/>
                <a:cs typeface="Arial"/>
              </a:rPr>
              <a:t>for </a:t>
            </a:r>
            <a:r>
              <a:rPr sz="2600" spc="-55" dirty="0">
                <a:latin typeface="Arial"/>
                <a:cs typeface="Arial"/>
              </a:rPr>
              <a:t>those </a:t>
            </a:r>
            <a:r>
              <a:rPr sz="2600" spc="-60" dirty="0">
                <a:latin typeface="Arial"/>
                <a:cs typeface="Arial"/>
              </a:rPr>
              <a:t>trying </a:t>
            </a:r>
            <a:r>
              <a:rPr sz="2600" spc="-10" dirty="0">
                <a:latin typeface="Arial"/>
                <a:cs typeface="Arial"/>
              </a:rPr>
              <a:t>to</a:t>
            </a:r>
            <a:r>
              <a:rPr sz="2600" spc="-20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conceive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 dirty="0">
              <a:latin typeface="Arial"/>
              <a:cs typeface="Arial"/>
            </a:endParaRPr>
          </a:p>
          <a:p>
            <a:pPr marL="291465" marR="300990" indent="-228600">
              <a:lnSpc>
                <a:spcPct val="67700"/>
              </a:lnSpc>
              <a:buFont typeface="Wingdings"/>
              <a:buChar char=""/>
              <a:tabLst>
                <a:tab pos="440055" algn="l"/>
              </a:tabLst>
            </a:pPr>
            <a:r>
              <a:rPr sz="2600" spc="-35" dirty="0">
                <a:latin typeface="Arial"/>
                <a:cs typeface="Arial"/>
              </a:rPr>
              <a:t>Must </a:t>
            </a:r>
            <a:r>
              <a:rPr sz="2600" spc="-50" dirty="0">
                <a:latin typeface="Arial"/>
                <a:cs typeface="Arial"/>
              </a:rPr>
              <a:t>account </a:t>
            </a:r>
            <a:r>
              <a:rPr sz="2600" spc="-20" dirty="0">
                <a:latin typeface="Arial"/>
                <a:cs typeface="Arial"/>
              </a:rPr>
              <a:t>for </a:t>
            </a:r>
            <a:r>
              <a:rPr sz="2600" spc="-15" dirty="0">
                <a:latin typeface="Arial"/>
                <a:cs typeface="Arial"/>
              </a:rPr>
              <a:t>patient </a:t>
            </a:r>
            <a:r>
              <a:rPr sz="2600" spc="-60" dirty="0">
                <a:latin typeface="Arial"/>
                <a:cs typeface="Arial"/>
              </a:rPr>
              <a:t>preferences; </a:t>
            </a:r>
            <a:r>
              <a:rPr sz="2600" spc="-15" dirty="0">
                <a:latin typeface="Arial"/>
                <a:cs typeface="Arial"/>
              </a:rPr>
              <a:t>treatment </a:t>
            </a:r>
            <a:r>
              <a:rPr sz="2600" spc="-120" dirty="0">
                <a:latin typeface="Arial"/>
                <a:cs typeface="Arial"/>
              </a:rPr>
              <a:t>may </a:t>
            </a:r>
            <a:r>
              <a:rPr sz="2600" spc="-25" dirty="0">
                <a:latin typeface="Arial"/>
                <a:cs typeface="Arial"/>
              </a:rPr>
              <a:t>result </a:t>
            </a:r>
            <a:r>
              <a:rPr sz="2600" spc="-85" dirty="0">
                <a:latin typeface="Arial"/>
                <a:cs typeface="Arial"/>
              </a:rPr>
              <a:t>change</a:t>
            </a:r>
            <a:r>
              <a:rPr sz="2600" spc="-39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in  </a:t>
            </a:r>
            <a:r>
              <a:rPr sz="2600" spc="-35" dirty="0">
                <a:latin typeface="Arial"/>
                <a:cs typeface="Arial"/>
              </a:rPr>
              <a:t>features </a:t>
            </a:r>
            <a:r>
              <a:rPr sz="2600" spc="-75" dirty="0">
                <a:latin typeface="Arial"/>
                <a:cs typeface="Arial"/>
              </a:rPr>
              <a:t>they </a:t>
            </a:r>
            <a:r>
              <a:rPr sz="2600" spc="-60" dirty="0">
                <a:latin typeface="Arial"/>
                <a:cs typeface="Arial"/>
              </a:rPr>
              <a:t>consider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important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37928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Treatment</a:t>
            </a:r>
            <a:r>
              <a:rPr spc="-135" dirty="0"/>
              <a:t> </a:t>
            </a:r>
            <a:r>
              <a:rPr spc="-180" dirty="0"/>
              <a:t>Goals</a:t>
            </a:r>
          </a:p>
        </p:txBody>
      </p:sp>
      <p:pic>
        <p:nvPicPr>
          <p:cNvPr id="5" name="Picture 4" descr="FERTILITY-CENTER-logo">
            <a:extLst>
              <a:ext uri="{FF2B5EF4-FFF2-40B4-BE49-F238E27FC236}">
                <a16:creationId xmlns:a16="http://schemas.microsoft.com/office/drawing/2014/main" id="{FD50D5C5-2490-669B-9D8C-380599827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578102" y="7940"/>
            <a:ext cx="4613897" cy="6856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00200" y="1828800"/>
            <a:ext cx="6019800" cy="2063322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065" marR="5080" algn="ctr">
              <a:lnSpc>
                <a:spcPct val="89400"/>
              </a:lnSpc>
              <a:spcBef>
                <a:spcPts val="710"/>
              </a:spcBef>
            </a:pPr>
            <a:r>
              <a:rPr sz="4800" spc="-229" dirty="0">
                <a:latin typeface="Georgia"/>
                <a:cs typeface="Georgia"/>
              </a:rPr>
              <a:t>Treatment </a:t>
            </a:r>
            <a:r>
              <a:rPr sz="4800" spc="-155" dirty="0">
                <a:latin typeface="Georgia"/>
                <a:cs typeface="Georgia"/>
              </a:rPr>
              <a:t>for </a:t>
            </a:r>
            <a:r>
              <a:rPr sz="4800" spc="-285" dirty="0">
                <a:latin typeface="Georgia"/>
                <a:cs typeface="Georgia"/>
              </a:rPr>
              <a:t>Women  </a:t>
            </a:r>
            <a:r>
              <a:rPr sz="4800" spc="-265" dirty="0">
                <a:latin typeface="Georgia"/>
                <a:cs typeface="Georgia"/>
              </a:rPr>
              <a:t>and </a:t>
            </a:r>
            <a:r>
              <a:rPr sz="4800" spc="-210" dirty="0">
                <a:latin typeface="Georgia"/>
                <a:cs typeface="Georgia"/>
              </a:rPr>
              <a:t>Adolescents </a:t>
            </a:r>
            <a:r>
              <a:rPr sz="4800" spc="-210" dirty="0">
                <a:solidFill>
                  <a:srgbClr val="FF0000"/>
                </a:solidFill>
                <a:latin typeface="Georgia"/>
                <a:cs typeface="Georgia"/>
              </a:rPr>
              <a:t>Not  </a:t>
            </a:r>
            <a:r>
              <a:rPr sz="4800" spc="-225" dirty="0">
                <a:solidFill>
                  <a:srgbClr val="FF0000"/>
                </a:solidFill>
                <a:latin typeface="Georgia"/>
                <a:cs typeface="Georgia"/>
              </a:rPr>
              <a:t>Pursuing</a:t>
            </a:r>
            <a:r>
              <a:rPr sz="4800" spc="-1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800" spc="-225" dirty="0">
                <a:latin typeface="Georgia"/>
                <a:cs typeface="Georgia"/>
              </a:rPr>
              <a:t>Pregnancy</a:t>
            </a:r>
            <a:endParaRPr sz="4800" dirty="0">
              <a:latin typeface="Georgia"/>
              <a:cs typeface="Georgia"/>
            </a:endParaRPr>
          </a:p>
        </p:txBody>
      </p:sp>
      <p:pic>
        <p:nvPicPr>
          <p:cNvPr id="11" name="Picture 4" descr="FERTILITY-CENTER-logo">
            <a:extLst>
              <a:ext uri="{FF2B5EF4-FFF2-40B4-BE49-F238E27FC236}">
                <a16:creationId xmlns:a16="http://schemas.microsoft.com/office/drawing/2014/main" id="{445B05B5-9ADB-7FCC-EED9-F74533C89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52400" y="381000"/>
            <a:ext cx="1816100" cy="38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522732"/>
            <a:ext cx="87522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Lifestyle </a:t>
            </a:r>
            <a:r>
              <a:rPr spc="-175" dirty="0"/>
              <a:t>Modifications </a:t>
            </a:r>
            <a:r>
              <a:rPr spc="-180" dirty="0"/>
              <a:t>(obese</a:t>
            </a:r>
            <a:r>
              <a:rPr spc="30" dirty="0"/>
              <a:t> </a:t>
            </a:r>
            <a:r>
              <a:rPr spc="-245" dirty="0"/>
              <a:t>women)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6373" y="1674876"/>
            <a:ext cx="10916285" cy="490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6595" indent="-219710">
              <a:lnSpc>
                <a:spcPts val="2650"/>
              </a:lnSpc>
              <a:spcBef>
                <a:spcPts val="100"/>
              </a:spcBef>
              <a:buChar char="•"/>
              <a:tabLst>
                <a:tab pos="697230" algn="l"/>
              </a:tabLst>
            </a:pPr>
            <a:r>
              <a:rPr sz="2600" spc="-60" dirty="0">
                <a:latin typeface="Arial"/>
                <a:cs typeface="Arial"/>
              </a:rPr>
              <a:t>“Weight </a:t>
            </a:r>
            <a:r>
              <a:rPr sz="2600" spc="-70" dirty="0">
                <a:latin typeface="Arial"/>
                <a:cs typeface="Arial"/>
              </a:rPr>
              <a:t>loss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85" dirty="0">
                <a:latin typeface="Arial"/>
                <a:cs typeface="Arial"/>
              </a:rPr>
              <a:t>as </a:t>
            </a:r>
            <a:r>
              <a:rPr sz="2600" spc="20" dirty="0">
                <a:latin typeface="Arial"/>
                <a:cs typeface="Arial"/>
              </a:rPr>
              <a:t>little </a:t>
            </a:r>
            <a:r>
              <a:rPr sz="2600" spc="-85" dirty="0">
                <a:latin typeface="Arial"/>
                <a:cs typeface="Arial"/>
              </a:rPr>
              <a:t>as </a:t>
            </a:r>
            <a:r>
              <a:rPr sz="2600" spc="75" dirty="0">
                <a:latin typeface="Arial"/>
                <a:cs typeface="Arial"/>
              </a:rPr>
              <a:t>5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100" dirty="0">
                <a:latin typeface="Arial"/>
                <a:cs typeface="Arial"/>
              </a:rPr>
              <a:t>10% </a:t>
            </a:r>
            <a:r>
              <a:rPr sz="2600" spc="-70" dirty="0">
                <a:latin typeface="Arial"/>
                <a:cs typeface="Arial"/>
              </a:rPr>
              <a:t>can </a:t>
            </a:r>
            <a:r>
              <a:rPr sz="2600" spc="-65" dirty="0">
                <a:latin typeface="Arial"/>
                <a:cs typeface="Arial"/>
              </a:rPr>
              <a:t>reduce </a:t>
            </a:r>
            <a:r>
              <a:rPr sz="2600" spc="-45" dirty="0">
                <a:latin typeface="Arial"/>
                <a:cs typeface="Arial"/>
              </a:rPr>
              <a:t>cardiometabolic</a:t>
            </a:r>
            <a:r>
              <a:rPr sz="2600" spc="-43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risk</a:t>
            </a:r>
            <a:endParaRPr sz="2600" dirty="0">
              <a:latin typeface="Arial"/>
              <a:cs typeface="Arial"/>
            </a:endParaRPr>
          </a:p>
          <a:p>
            <a:pPr marL="696595" marR="524510">
              <a:lnSpc>
                <a:spcPct val="70800"/>
              </a:lnSpc>
              <a:spcBef>
                <a:spcPts val="440"/>
              </a:spcBef>
            </a:pPr>
            <a:r>
              <a:rPr sz="2600" spc="-35" dirty="0">
                <a:latin typeface="Arial"/>
                <a:cs typeface="Arial"/>
              </a:rPr>
              <a:t>factors </a:t>
            </a:r>
            <a:r>
              <a:rPr sz="2600" spc="-55" dirty="0">
                <a:latin typeface="Arial"/>
                <a:cs typeface="Arial"/>
              </a:rPr>
              <a:t>and </a:t>
            </a:r>
            <a:r>
              <a:rPr sz="2600" spc="-75" dirty="0">
                <a:latin typeface="Arial"/>
                <a:cs typeface="Arial"/>
              </a:rPr>
              <a:t>androgen </a:t>
            </a:r>
            <a:r>
              <a:rPr sz="2600" spc="-70" dirty="0">
                <a:latin typeface="Arial"/>
                <a:cs typeface="Arial"/>
              </a:rPr>
              <a:t>levels, </a:t>
            </a:r>
            <a:r>
              <a:rPr sz="2600" spc="-65" dirty="0">
                <a:latin typeface="Arial"/>
                <a:cs typeface="Arial"/>
              </a:rPr>
              <a:t>improve </a:t>
            </a:r>
            <a:r>
              <a:rPr sz="2600" spc="-35" dirty="0">
                <a:latin typeface="Arial"/>
                <a:cs typeface="Arial"/>
              </a:rPr>
              <a:t>menstrual </a:t>
            </a:r>
            <a:r>
              <a:rPr sz="2600" spc="-20" dirty="0">
                <a:latin typeface="Arial"/>
                <a:cs typeface="Arial"/>
              </a:rPr>
              <a:t>function </a:t>
            </a:r>
            <a:r>
              <a:rPr sz="2600" spc="-55" dirty="0">
                <a:latin typeface="Arial"/>
                <a:cs typeface="Arial"/>
              </a:rPr>
              <a:t>and </a:t>
            </a:r>
            <a:r>
              <a:rPr sz="2600" spc="-80" dirty="0">
                <a:latin typeface="Arial"/>
                <a:cs typeface="Arial"/>
              </a:rPr>
              <a:t>possibly  </a:t>
            </a:r>
            <a:r>
              <a:rPr sz="2600" spc="10" dirty="0">
                <a:latin typeface="Arial"/>
                <a:cs typeface="Arial"/>
              </a:rPr>
              <a:t>fertility”</a:t>
            </a:r>
            <a:r>
              <a:rPr sz="2550" spc="15" baseline="26143" dirty="0">
                <a:latin typeface="Arial"/>
                <a:cs typeface="Arial"/>
              </a:rPr>
              <a:t>1</a:t>
            </a:r>
            <a:endParaRPr sz="2550" baseline="26143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Arial"/>
              <a:cs typeface="Arial"/>
            </a:endParaRPr>
          </a:p>
          <a:p>
            <a:pPr marL="696595" indent="-219710">
              <a:lnSpc>
                <a:spcPts val="3010"/>
              </a:lnSpc>
              <a:buChar char="•"/>
              <a:tabLst>
                <a:tab pos="697230" algn="l"/>
              </a:tabLst>
            </a:pPr>
            <a:r>
              <a:rPr sz="2600" spc="-25" dirty="0">
                <a:latin typeface="Arial"/>
                <a:cs typeface="Arial"/>
              </a:rPr>
              <a:t>Nutrition:</a:t>
            </a:r>
            <a:endParaRPr sz="2600" dirty="0">
              <a:latin typeface="Arial"/>
              <a:cs typeface="Arial"/>
            </a:endParaRPr>
          </a:p>
          <a:p>
            <a:pPr marL="1207135" lvl="1" indent="-220345">
              <a:lnSpc>
                <a:spcPts val="2845"/>
              </a:lnSpc>
              <a:buChar char="•"/>
              <a:tabLst>
                <a:tab pos="1207770" algn="l"/>
              </a:tabLst>
            </a:pPr>
            <a:r>
              <a:rPr sz="2600" spc="-90" dirty="0">
                <a:latin typeface="Arial"/>
                <a:cs typeface="Arial"/>
              </a:rPr>
              <a:t>Calorie </a:t>
            </a:r>
            <a:r>
              <a:rPr sz="2600" spc="-30" dirty="0">
                <a:latin typeface="Arial"/>
                <a:cs typeface="Arial"/>
              </a:rPr>
              <a:t>restriction, </a:t>
            </a:r>
            <a:r>
              <a:rPr sz="2600" spc="-70" dirty="0">
                <a:latin typeface="Arial"/>
                <a:cs typeface="Arial"/>
              </a:rPr>
              <a:t>no </a:t>
            </a:r>
            <a:r>
              <a:rPr sz="2600" spc="-80" dirty="0">
                <a:latin typeface="Arial"/>
                <a:cs typeface="Arial"/>
              </a:rPr>
              <a:t>one </a:t>
            </a:r>
            <a:r>
              <a:rPr sz="2600" spc="-15" dirty="0">
                <a:latin typeface="Arial"/>
                <a:cs typeface="Arial"/>
              </a:rPr>
              <a:t>diet </a:t>
            </a:r>
            <a:r>
              <a:rPr sz="2600" spc="-75" dirty="0">
                <a:latin typeface="Arial"/>
                <a:cs typeface="Arial"/>
              </a:rPr>
              <a:t>has been </a:t>
            </a:r>
            <a:r>
              <a:rPr sz="2600" spc="-90" dirty="0">
                <a:latin typeface="Arial"/>
                <a:cs typeface="Arial"/>
              </a:rPr>
              <a:t>shown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75" dirty="0">
                <a:latin typeface="Arial"/>
                <a:cs typeface="Arial"/>
              </a:rPr>
              <a:t>be</a:t>
            </a:r>
            <a:r>
              <a:rPr sz="2600" spc="-195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superior</a:t>
            </a:r>
            <a:endParaRPr sz="2600" dirty="0">
              <a:latin typeface="Arial"/>
              <a:cs typeface="Arial"/>
            </a:endParaRPr>
          </a:p>
          <a:p>
            <a:pPr marL="1207135" lvl="1" indent="-220345">
              <a:lnSpc>
                <a:spcPts val="2950"/>
              </a:lnSpc>
              <a:buChar char="•"/>
              <a:tabLst>
                <a:tab pos="1207770" algn="l"/>
              </a:tabLst>
            </a:pPr>
            <a:r>
              <a:rPr sz="2600" spc="-100" dirty="0">
                <a:latin typeface="Arial"/>
                <a:cs typeface="Arial"/>
              </a:rPr>
              <a:t>Consider </a:t>
            </a:r>
            <a:r>
              <a:rPr sz="2600" spc="-30" dirty="0">
                <a:latin typeface="Arial"/>
                <a:cs typeface="Arial"/>
              </a:rPr>
              <a:t>referral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75" dirty="0">
                <a:latin typeface="Arial"/>
                <a:cs typeface="Arial"/>
              </a:rPr>
              <a:t>a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dietician</a:t>
            </a:r>
            <a:endParaRPr sz="2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300" dirty="0">
              <a:latin typeface="Arial"/>
              <a:cs typeface="Arial"/>
            </a:endParaRPr>
          </a:p>
          <a:p>
            <a:pPr marL="696595" indent="-220345">
              <a:lnSpc>
                <a:spcPts val="2965"/>
              </a:lnSpc>
              <a:buChar char="•"/>
              <a:tabLst>
                <a:tab pos="697230" algn="l"/>
              </a:tabLst>
            </a:pPr>
            <a:r>
              <a:rPr sz="2600" spc="-110" dirty="0">
                <a:latin typeface="Arial"/>
                <a:cs typeface="Arial"/>
              </a:rPr>
              <a:t>Exercise</a:t>
            </a:r>
            <a:endParaRPr sz="2600" dirty="0">
              <a:latin typeface="Arial"/>
              <a:cs typeface="Arial"/>
            </a:endParaRPr>
          </a:p>
          <a:p>
            <a:pPr marL="1207135" lvl="1" indent="-220345">
              <a:lnSpc>
                <a:spcPts val="2795"/>
              </a:lnSpc>
              <a:buChar char="•"/>
              <a:tabLst>
                <a:tab pos="1207770" algn="l"/>
              </a:tabLst>
            </a:pPr>
            <a:r>
              <a:rPr sz="2600" spc="-345" dirty="0">
                <a:latin typeface="Arial"/>
                <a:cs typeface="Arial"/>
              </a:rPr>
              <a:t>A </a:t>
            </a:r>
            <a:r>
              <a:rPr sz="2600" spc="-30" dirty="0">
                <a:latin typeface="Arial"/>
                <a:cs typeface="Arial"/>
              </a:rPr>
              <a:t>minimum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75" dirty="0">
                <a:latin typeface="Arial"/>
                <a:cs typeface="Arial"/>
              </a:rPr>
              <a:t>150 </a:t>
            </a:r>
            <a:r>
              <a:rPr sz="2600" dirty="0">
                <a:latin typeface="Arial"/>
                <a:cs typeface="Arial"/>
              </a:rPr>
              <a:t>min/week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50" dirty="0">
                <a:latin typeface="Arial"/>
                <a:cs typeface="Arial"/>
              </a:rPr>
              <a:t>moderate </a:t>
            </a:r>
            <a:r>
              <a:rPr sz="2600" spc="-35" dirty="0">
                <a:latin typeface="Arial"/>
                <a:cs typeface="Arial"/>
              </a:rPr>
              <a:t>intensity </a:t>
            </a:r>
            <a:r>
              <a:rPr sz="2600" spc="-85" dirty="0">
                <a:latin typeface="Arial"/>
                <a:cs typeface="Arial"/>
              </a:rPr>
              <a:t>exercise</a:t>
            </a:r>
            <a:r>
              <a:rPr sz="2600" spc="-280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or</a:t>
            </a:r>
            <a:endParaRPr sz="2600" dirty="0">
              <a:latin typeface="Arial"/>
              <a:cs typeface="Arial"/>
            </a:endParaRPr>
          </a:p>
          <a:p>
            <a:pPr marL="1207135" lvl="1" indent="-220345">
              <a:lnSpc>
                <a:spcPts val="2795"/>
              </a:lnSpc>
              <a:buChar char="•"/>
              <a:tabLst>
                <a:tab pos="1207770" algn="l"/>
              </a:tabLst>
            </a:pPr>
            <a:r>
              <a:rPr sz="2600" spc="-345" dirty="0">
                <a:latin typeface="Arial"/>
                <a:cs typeface="Arial"/>
              </a:rPr>
              <a:t>A </a:t>
            </a:r>
            <a:r>
              <a:rPr sz="2600" spc="-30" dirty="0">
                <a:latin typeface="Arial"/>
                <a:cs typeface="Arial"/>
              </a:rPr>
              <a:t>minimum </a:t>
            </a:r>
            <a:r>
              <a:rPr sz="2600" spc="75" dirty="0">
                <a:latin typeface="Arial"/>
                <a:cs typeface="Arial"/>
              </a:rPr>
              <a:t>75 </a:t>
            </a:r>
            <a:r>
              <a:rPr sz="2600" dirty="0">
                <a:latin typeface="Arial"/>
                <a:cs typeface="Arial"/>
              </a:rPr>
              <a:t>min/week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80" dirty="0">
                <a:latin typeface="Arial"/>
                <a:cs typeface="Arial"/>
              </a:rPr>
              <a:t>vigorous </a:t>
            </a:r>
            <a:r>
              <a:rPr sz="2600" spc="-85" dirty="0">
                <a:latin typeface="Arial"/>
                <a:cs typeface="Arial"/>
              </a:rPr>
              <a:t>exercise </a:t>
            </a:r>
            <a:r>
              <a:rPr sz="2600" spc="-55" dirty="0">
                <a:latin typeface="Arial"/>
                <a:cs typeface="Arial"/>
              </a:rPr>
              <a:t>or</a:t>
            </a:r>
            <a:r>
              <a:rPr sz="2600" spc="-50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combination</a:t>
            </a:r>
            <a:endParaRPr sz="2600" dirty="0">
              <a:latin typeface="Arial"/>
              <a:cs typeface="Arial"/>
            </a:endParaRPr>
          </a:p>
          <a:p>
            <a:pPr marL="1207135" lvl="1" indent="-220345">
              <a:lnSpc>
                <a:spcPts val="2965"/>
              </a:lnSpc>
              <a:buChar char="•"/>
              <a:tabLst>
                <a:tab pos="1207770" algn="l"/>
              </a:tabLst>
            </a:pPr>
            <a:r>
              <a:rPr sz="2600" spc="-80" dirty="0">
                <a:latin typeface="Arial"/>
                <a:cs typeface="Arial"/>
              </a:rPr>
              <a:t>Should </a:t>
            </a:r>
            <a:r>
              <a:rPr sz="2600" spc="-40" dirty="0">
                <a:latin typeface="Arial"/>
                <a:cs typeface="Arial"/>
              </a:rPr>
              <a:t>include </a:t>
            </a:r>
            <a:r>
              <a:rPr sz="2600" spc="-60" dirty="0">
                <a:latin typeface="Arial"/>
                <a:cs typeface="Arial"/>
              </a:rPr>
              <a:t>muscle </a:t>
            </a:r>
            <a:r>
              <a:rPr sz="2600" spc="-40" dirty="0">
                <a:latin typeface="Arial"/>
                <a:cs typeface="Arial"/>
              </a:rPr>
              <a:t>strength activity </a:t>
            </a:r>
            <a:r>
              <a:rPr sz="2600" spc="-70" dirty="0">
                <a:latin typeface="Arial"/>
                <a:cs typeface="Arial"/>
              </a:rPr>
              <a:t>on </a:t>
            </a:r>
            <a:r>
              <a:rPr sz="2600" dirty="0">
                <a:latin typeface="Arial"/>
                <a:cs typeface="Arial"/>
              </a:rPr>
              <a:t>at </a:t>
            </a:r>
            <a:r>
              <a:rPr sz="2600" spc="-35" dirty="0">
                <a:latin typeface="Arial"/>
                <a:cs typeface="Arial"/>
              </a:rPr>
              <a:t>least </a:t>
            </a:r>
            <a:r>
              <a:rPr sz="2600" spc="75" dirty="0">
                <a:latin typeface="Arial"/>
                <a:cs typeface="Arial"/>
              </a:rPr>
              <a:t>2</a:t>
            </a:r>
            <a:r>
              <a:rPr sz="2600" spc="-335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days</a:t>
            </a:r>
            <a:endParaRPr sz="2600" dirty="0">
              <a:latin typeface="Arial"/>
              <a:cs typeface="Arial"/>
            </a:endParaRPr>
          </a:p>
          <a:p>
            <a:pPr marL="50800" marR="43180">
              <a:lnSpc>
                <a:spcPts val="1390"/>
              </a:lnSpc>
              <a:spcBef>
                <a:spcPts val="2470"/>
              </a:spcBef>
            </a:pPr>
            <a:r>
              <a:rPr sz="1200" spc="-30" baseline="27777" dirty="0">
                <a:latin typeface="Arial"/>
                <a:cs typeface="Arial"/>
              </a:rPr>
              <a:t>1</a:t>
            </a:r>
            <a:r>
              <a:rPr sz="1200" spc="-20" dirty="0">
                <a:latin typeface="Arial"/>
                <a:cs typeface="Arial"/>
              </a:rPr>
              <a:t>Moran </a:t>
            </a:r>
            <a:r>
              <a:rPr sz="1200" spc="-90" dirty="0">
                <a:latin typeface="Arial"/>
                <a:cs typeface="Arial"/>
              </a:rPr>
              <a:t>LJ, </a:t>
            </a:r>
            <a:r>
              <a:rPr sz="1200" spc="-35" dirty="0">
                <a:latin typeface="Arial"/>
                <a:cs typeface="Arial"/>
              </a:rPr>
              <a:t>Pasquali </a:t>
            </a:r>
            <a:r>
              <a:rPr sz="1200" spc="-85" dirty="0">
                <a:latin typeface="Arial"/>
                <a:cs typeface="Arial"/>
              </a:rPr>
              <a:t>R, </a:t>
            </a:r>
            <a:r>
              <a:rPr sz="1200" spc="-60" dirty="0">
                <a:latin typeface="Arial"/>
                <a:cs typeface="Arial"/>
              </a:rPr>
              <a:t>Teede </a:t>
            </a:r>
            <a:r>
              <a:rPr sz="1200" spc="-95" dirty="0">
                <a:latin typeface="Arial"/>
                <a:cs typeface="Arial"/>
              </a:rPr>
              <a:t>HJ, </a:t>
            </a:r>
            <a:r>
              <a:rPr sz="1200" spc="-55" dirty="0">
                <a:latin typeface="Arial"/>
                <a:cs typeface="Arial"/>
              </a:rPr>
              <a:t>Hoeger </a:t>
            </a:r>
            <a:r>
              <a:rPr sz="1200" spc="-40" dirty="0">
                <a:latin typeface="Arial"/>
                <a:cs typeface="Arial"/>
              </a:rPr>
              <a:t>KM, </a:t>
            </a:r>
            <a:r>
              <a:rPr sz="1200" spc="-35" dirty="0">
                <a:latin typeface="Arial"/>
                <a:cs typeface="Arial"/>
              </a:rPr>
              <a:t>Norman </a:t>
            </a:r>
            <a:r>
              <a:rPr sz="1200" spc="-110" dirty="0">
                <a:latin typeface="Arial"/>
                <a:cs typeface="Arial"/>
              </a:rPr>
              <a:t>RJ. </a:t>
            </a:r>
            <a:r>
              <a:rPr sz="1200" spc="-30" dirty="0">
                <a:latin typeface="Arial"/>
                <a:cs typeface="Arial"/>
              </a:rPr>
              <a:t>Treatment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30" dirty="0">
                <a:latin typeface="Arial"/>
                <a:cs typeface="Arial"/>
              </a:rPr>
              <a:t>obesity </a:t>
            </a:r>
            <a:r>
              <a:rPr sz="1200" spc="-10" dirty="0">
                <a:latin typeface="Arial"/>
                <a:cs typeface="Arial"/>
              </a:rPr>
              <a:t>in </a:t>
            </a:r>
            <a:r>
              <a:rPr sz="1200" spc="-40" dirty="0">
                <a:latin typeface="Arial"/>
                <a:cs typeface="Arial"/>
              </a:rPr>
              <a:t>polycystic </a:t>
            </a:r>
            <a:r>
              <a:rPr sz="1200" spc="-50" dirty="0">
                <a:latin typeface="Arial"/>
                <a:cs typeface="Arial"/>
              </a:rPr>
              <a:t>ovary </a:t>
            </a:r>
            <a:r>
              <a:rPr sz="1200" spc="-40" dirty="0">
                <a:latin typeface="Arial"/>
                <a:cs typeface="Arial"/>
              </a:rPr>
              <a:t>syndrome: </a:t>
            </a:r>
            <a:r>
              <a:rPr sz="1200" spc="-35" dirty="0">
                <a:latin typeface="Arial"/>
                <a:cs typeface="Arial"/>
              </a:rPr>
              <a:t>a </a:t>
            </a:r>
            <a:r>
              <a:rPr sz="1200" spc="-20" dirty="0">
                <a:latin typeface="Arial"/>
                <a:cs typeface="Arial"/>
              </a:rPr>
              <a:t>position </a:t>
            </a:r>
            <a:r>
              <a:rPr sz="1200" spc="-10" dirty="0">
                <a:latin typeface="Arial"/>
                <a:cs typeface="Arial"/>
              </a:rPr>
              <a:t>statement of the </a:t>
            </a:r>
            <a:r>
              <a:rPr sz="1200" spc="-50" dirty="0">
                <a:latin typeface="Arial"/>
                <a:cs typeface="Arial"/>
              </a:rPr>
              <a:t>Androgen </a:t>
            </a:r>
            <a:r>
              <a:rPr sz="1200" spc="-70" dirty="0">
                <a:latin typeface="Arial"/>
                <a:cs typeface="Arial"/>
              </a:rPr>
              <a:t>Excess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50" dirty="0">
                <a:latin typeface="Arial"/>
                <a:cs typeface="Arial"/>
              </a:rPr>
              <a:t>Polycystic  </a:t>
            </a:r>
            <a:r>
              <a:rPr sz="1200" spc="-175" dirty="0">
                <a:latin typeface="Arial"/>
                <a:cs typeface="Arial"/>
              </a:rPr>
              <a:t>O</a:t>
            </a:r>
            <a:r>
              <a:rPr sz="1200" spc="-65" dirty="0">
                <a:latin typeface="Arial"/>
                <a:cs typeface="Arial"/>
              </a:rPr>
              <a:t>v</a:t>
            </a:r>
            <a:r>
              <a:rPr sz="1200" spc="-35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spc="-105" dirty="0">
                <a:latin typeface="Arial"/>
                <a:cs typeface="Arial"/>
              </a:rPr>
              <a:t>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20" dirty="0">
                <a:latin typeface="Arial"/>
                <a:cs typeface="Arial"/>
              </a:rPr>
              <a:t>S</a:t>
            </a:r>
            <a:r>
              <a:rPr sz="1200" spc="-105" dirty="0">
                <a:latin typeface="Arial"/>
                <a:cs typeface="Arial"/>
              </a:rPr>
              <a:t>y</a:t>
            </a:r>
            <a:r>
              <a:rPr sz="1200" spc="-20" dirty="0">
                <a:latin typeface="Arial"/>
                <a:cs typeface="Arial"/>
              </a:rPr>
              <a:t>nd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spc="-45" dirty="0">
                <a:latin typeface="Arial"/>
                <a:cs typeface="Arial"/>
              </a:rPr>
              <a:t>o</a:t>
            </a:r>
            <a:r>
              <a:rPr sz="1200" spc="-30" dirty="0">
                <a:latin typeface="Arial"/>
                <a:cs typeface="Arial"/>
              </a:rPr>
              <a:t>m</a:t>
            </a:r>
            <a:r>
              <a:rPr sz="1200" spc="-45" dirty="0">
                <a:latin typeface="Arial"/>
                <a:cs typeface="Arial"/>
              </a:rPr>
              <a:t>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20" dirty="0">
                <a:latin typeface="Arial"/>
                <a:cs typeface="Arial"/>
              </a:rPr>
              <a:t>S</a:t>
            </a:r>
            <a:r>
              <a:rPr sz="1200" spc="-45" dirty="0">
                <a:latin typeface="Arial"/>
                <a:cs typeface="Arial"/>
              </a:rPr>
              <a:t>oc</a:t>
            </a:r>
            <a:r>
              <a:rPr sz="1200" spc="-5" dirty="0">
                <a:latin typeface="Arial"/>
                <a:cs typeface="Arial"/>
              </a:rPr>
              <a:t>ie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05" dirty="0">
                <a:latin typeface="Arial"/>
                <a:cs typeface="Arial"/>
              </a:rPr>
              <a:t>y</a:t>
            </a:r>
            <a:r>
              <a:rPr sz="1200" spc="-35" dirty="0">
                <a:latin typeface="Arial"/>
                <a:cs typeface="Arial"/>
              </a:rPr>
              <a:t>. </a:t>
            </a:r>
            <a:r>
              <a:rPr sz="1200" spc="-90" dirty="0">
                <a:latin typeface="Arial"/>
                <a:cs typeface="Arial"/>
              </a:rPr>
              <a:t>F</a:t>
            </a:r>
            <a:r>
              <a:rPr sz="1200" spc="-85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spc="4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5" dirty="0">
                <a:latin typeface="Arial"/>
                <a:cs typeface="Arial"/>
              </a:rPr>
              <a:t>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S</a:t>
            </a:r>
            <a:r>
              <a:rPr sz="1200" spc="-20" dirty="0">
                <a:latin typeface="Arial"/>
                <a:cs typeface="Arial"/>
              </a:rPr>
              <a:t>t</a:t>
            </a:r>
            <a:r>
              <a:rPr sz="1200" spc="-45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5" dirty="0">
                <a:latin typeface="Arial"/>
                <a:cs typeface="Arial"/>
              </a:rPr>
              <a:t>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30" dirty="0">
                <a:latin typeface="Arial"/>
                <a:cs typeface="Arial"/>
              </a:rPr>
              <a:t>2009</a:t>
            </a:r>
            <a:r>
              <a:rPr sz="1200" dirty="0">
                <a:latin typeface="Arial"/>
                <a:cs typeface="Arial"/>
              </a:rPr>
              <a:t>;</a:t>
            </a:r>
            <a:r>
              <a:rPr sz="1200" spc="-5" dirty="0">
                <a:latin typeface="Arial"/>
                <a:cs typeface="Arial"/>
              </a:rPr>
              <a:t>9</a:t>
            </a:r>
            <a:r>
              <a:rPr sz="1200" spc="3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5" dirty="0">
                <a:latin typeface="Arial"/>
                <a:cs typeface="Arial"/>
              </a:rPr>
              <a:t>1</a:t>
            </a:r>
            <a:r>
              <a:rPr sz="1200" spc="30" dirty="0">
                <a:latin typeface="Arial"/>
                <a:cs typeface="Arial"/>
              </a:rPr>
              <a:t>966</a:t>
            </a:r>
            <a:r>
              <a:rPr sz="1200" spc="-100" dirty="0">
                <a:latin typeface="Arial"/>
                <a:cs typeface="Arial"/>
              </a:rPr>
              <a:t>-</a:t>
            </a:r>
            <a:r>
              <a:rPr sz="1200" spc="30" dirty="0">
                <a:latin typeface="Arial"/>
                <a:cs typeface="Arial"/>
              </a:rPr>
              <a:t>82</a:t>
            </a:r>
            <a:r>
              <a:rPr sz="200" spc="-10" dirty="0">
                <a:latin typeface="Arial"/>
                <a:cs typeface="Arial"/>
              </a:rPr>
              <a:t>.</a:t>
            </a:r>
            <a:endParaRPr sz="200" dirty="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4807C97F-4A7F-22F8-8A40-CBAA824F9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87522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Lifestyle </a:t>
            </a:r>
            <a:r>
              <a:rPr spc="-175" dirty="0"/>
              <a:t>Modifications </a:t>
            </a:r>
            <a:r>
              <a:rPr spc="-180" dirty="0"/>
              <a:t>(obese</a:t>
            </a:r>
            <a:r>
              <a:rPr spc="30" dirty="0"/>
              <a:t> </a:t>
            </a:r>
            <a:r>
              <a:rPr spc="-245" dirty="0"/>
              <a:t>women)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0558" y="1668779"/>
            <a:ext cx="10435590" cy="401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410" indent="-219710">
              <a:lnSpc>
                <a:spcPts val="2965"/>
              </a:lnSpc>
              <a:spcBef>
                <a:spcPts val="100"/>
              </a:spcBef>
              <a:buChar char="•"/>
              <a:tabLst>
                <a:tab pos="233045" algn="l"/>
              </a:tabLst>
            </a:pPr>
            <a:r>
              <a:rPr sz="2600" spc="-65" dirty="0">
                <a:latin typeface="Arial"/>
                <a:cs typeface="Arial"/>
              </a:rPr>
              <a:t>Behavioral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Strategies:</a:t>
            </a:r>
            <a:endParaRPr sz="2600">
              <a:latin typeface="Arial"/>
              <a:cs typeface="Arial"/>
            </a:endParaRPr>
          </a:p>
          <a:p>
            <a:pPr marL="725170" marR="810260" lvl="1" indent="-219710">
              <a:lnSpc>
                <a:spcPct val="70700"/>
              </a:lnSpc>
              <a:spcBef>
                <a:spcPts val="755"/>
              </a:spcBef>
              <a:buChar char="•"/>
              <a:tabLst>
                <a:tab pos="725805" algn="l"/>
              </a:tabLst>
            </a:pPr>
            <a:r>
              <a:rPr sz="2600" spc="-125" dirty="0">
                <a:latin typeface="Arial"/>
                <a:cs typeface="Arial"/>
              </a:rPr>
              <a:t>Goal </a:t>
            </a:r>
            <a:r>
              <a:rPr sz="2600" spc="-40" dirty="0">
                <a:latin typeface="Arial"/>
                <a:cs typeface="Arial"/>
              </a:rPr>
              <a:t>setting, </a:t>
            </a:r>
            <a:r>
              <a:rPr sz="2600" spc="-70" dirty="0">
                <a:latin typeface="Arial"/>
                <a:cs typeface="Arial"/>
              </a:rPr>
              <a:t>goal-setting, </a:t>
            </a:r>
            <a:r>
              <a:rPr sz="2600" spc="-55" dirty="0">
                <a:latin typeface="Arial"/>
                <a:cs typeface="Arial"/>
              </a:rPr>
              <a:t>self-monitoring, </a:t>
            </a:r>
            <a:r>
              <a:rPr sz="2600" spc="-30" dirty="0">
                <a:latin typeface="Arial"/>
                <a:cs typeface="Arial"/>
              </a:rPr>
              <a:t>frequent </a:t>
            </a:r>
            <a:r>
              <a:rPr sz="2600" spc="-65" dirty="0">
                <a:latin typeface="Arial"/>
                <a:cs typeface="Arial"/>
              </a:rPr>
              <a:t>check </a:t>
            </a:r>
            <a:r>
              <a:rPr sz="2600" spc="-40" dirty="0">
                <a:latin typeface="Arial"/>
                <a:cs typeface="Arial"/>
              </a:rPr>
              <a:t>ins </a:t>
            </a:r>
            <a:r>
              <a:rPr sz="2600" spc="-20" dirty="0">
                <a:latin typeface="Arial"/>
                <a:cs typeface="Arial"/>
              </a:rPr>
              <a:t>for  </a:t>
            </a:r>
            <a:r>
              <a:rPr sz="2600" spc="-45" dirty="0">
                <a:latin typeface="Arial"/>
                <a:cs typeface="Arial"/>
              </a:rPr>
              <a:t>accountability, </a:t>
            </a:r>
            <a:r>
              <a:rPr sz="2600" spc="-60" dirty="0">
                <a:latin typeface="Arial"/>
                <a:cs typeface="Arial"/>
              </a:rPr>
              <a:t>cognitive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therapy</a:t>
            </a:r>
            <a:endParaRPr sz="2600">
              <a:latin typeface="Arial"/>
              <a:cs typeface="Arial"/>
            </a:endParaRPr>
          </a:p>
          <a:p>
            <a:pPr marL="232410" indent="-220345">
              <a:lnSpc>
                <a:spcPts val="2965"/>
              </a:lnSpc>
              <a:spcBef>
                <a:spcPts val="2475"/>
              </a:spcBef>
              <a:buChar char="•"/>
              <a:tabLst>
                <a:tab pos="233045" algn="l"/>
              </a:tabLst>
            </a:pPr>
            <a:r>
              <a:rPr sz="2600" spc="-95" dirty="0">
                <a:latin typeface="Arial"/>
                <a:cs typeface="Arial"/>
              </a:rPr>
              <a:t>Weight </a:t>
            </a:r>
            <a:r>
              <a:rPr sz="2600" spc="-70" dirty="0">
                <a:latin typeface="Arial"/>
                <a:cs typeface="Arial"/>
              </a:rPr>
              <a:t>loss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drugs:</a:t>
            </a:r>
            <a:endParaRPr sz="2600">
              <a:latin typeface="Arial"/>
              <a:cs typeface="Arial"/>
            </a:endParaRPr>
          </a:p>
          <a:p>
            <a:pPr marL="742950" marR="5080" lvl="1" indent="-219710">
              <a:lnSpc>
                <a:spcPct val="66900"/>
              </a:lnSpc>
              <a:spcBef>
                <a:spcPts val="875"/>
              </a:spcBef>
              <a:buChar char="•"/>
              <a:tabLst>
                <a:tab pos="743585" algn="l"/>
              </a:tabLst>
            </a:pPr>
            <a:r>
              <a:rPr sz="2600" spc="-165" dirty="0">
                <a:latin typeface="Arial"/>
                <a:cs typeface="Arial"/>
              </a:rPr>
              <a:t>Can </a:t>
            </a:r>
            <a:r>
              <a:rPr sz="2600" spc="-75" dirty="0">
                <a:latin typeface="Arial"/>
                <a:cs typeface="Arial"/>
              </a:rPr>
              <a:t>be used </a:t>
            </a:r>
            <a:r>
              <a:rPr sz="2600" spc="-20" dirty="0">
                <a:latin typeface="Arial"/>
                <a:cs typeface="Arial"/>
              </a:rPr>
              <a:t>for </a:t>
            </a:r>
            <a:r>
              <a:rPr sz="2600" spc="-40" dirty="0">
                <a:latin typeface="Arial"/>
                <a:cs typeface="Arial"/>
              </a:rPr>
              <a:t>short </a:t>
            </a:r>
            <a:r>
              <a:rPr sz="2600" spc="-20" dirty="0">
                <a:latin typeface="Arial"/>
                <a:cs typeface="Arial"/>
              </a:rPr>
              <a:t>term </a:t>
            </a:r>
            <a:r>
              <a:rPr sz="2600" spc="-65" dirty="0">
                <a:latin typeface="Arial"/>
                <a:cs typeface="Arial"/>
              </a:rPr>
              <a:t>weight </a:t>
            </a:r>
            <a:r>
              <a:rPr sz="2600" spc="-75" dirty="0">
                <a:latin typeface="Arial"/>
                <a:cs typeface="Arial"/>
              </a:rPr>
              <a:t>loss, </a:t>
            </a:r>
            <a:r>
              <a:rPr sz="2600" spc="-100" dirty="0">
                <a:latin typeface="Arial"/>
                <a:cs typeface="Arial"/>
              </a:rPr>
              <a:t>many </a:t>
            </a:r>
            <a:r>
              <a:rPr sz="2600" spc="-85" dirty="0">
                <a:latin typeface="Arial"/>
                <a:cs typeface="Arial"/>
              </a:rPr>
              <a:t>have </a:t>
            </a:r>
            <a:r>
              <a:rPr sz="2600" spc="-75" dirty="0">
                <a:latin typeface="Arial"/>
                <a:cs typeface="Arial"/>
              </a:rPr>
              <a:t>been </a:t>
            </a:r>
            <a:r>
              <a:rPr sz="2600" spc="-30" dirty="0">
                <a:latin typeface="Arial"/>
                <a:cs typeface="Arial"/>
              </a:rPr>
              <a:t>taken </a:t>
            </a:r>
            <a:r>
              <a:rPr sz="2600" dirty="0">
                <a:latin typeface="Arial"/>
                <a:cs typeface="Arial"/>
              </a:rPr>
              <a:t>off </a:t>
            </a:r>
            <a:r>
              <a:rPr sz="2600" spc="-25" dirty="0">
                <a:latin typeface="Arial"/>
                <a:cs typeface="Arial"/>
              </a:rPr>
              <a:t>the  </a:t>
            </a:r>
            <a:r>
              <a:rPr sz="2600" spc="-30" dirty="0">
                <a:latin typeface="Arial"/>
                <a:cs typeface="Arial"/>
              </a:rPr>
              <a:t>market </a:t>
            </a:r>
            <a:r>
              <a:rPr sz="2600" spc="-65" dirty="0">
                <a:latin typeface="Arial"/>
                <a:cs typeface="Arial"/>
              </a:rPr>
              <a:t>due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65" dirty="0">
                <a:latin typeface="Arial"/>
                <a:cs typeface="Arial"/>
              </a:rPr>
              <a:t>safety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concerns</a:t>
            </a:r>
            <a:endParaRPr sz="2600">
              <a:latin typeface="Arial"/>
              <a:cs typeface="Arial"/>
            </a:endParaRPr>
          </a:p>
          <a:p>
            <a:pPr marL="231775" indent="-219710">
              <a:lnSpc>
                <a:spcPts val="2965"/>
              </a:lnSpc>
              <a:spcBef>
                <a:spcPts val="2475"/>
              </a:spcBef>
              <a:buChar char="•"/>
              <a:tabLst>
                <a:tab pos="232410" algn="l"/>
              </a:tabLst>
            </a:pPr>
            <a:r>
              <a:rPr sz="2600" spc="-35" dirty="0">
                <a:latin typeface="Arial"/>
                <a:cs typeface="Arial"/>
              </a:rPr>
              <a:t>Bariatric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Surgery</a:t>
            </a:r>
            <a:endParaRPr sz="2600">
              <a:latin typeface="Arial"/>
              <a:cs typeface="Arial"/>
            </a:endParaRPr>
          </a:p>
          <a:p>
            <a:pPr marL="742315" lvl="1" indent="-220345">
              <a:lnSpc>
                <a:spcPts val="2510"/>
              </a:lnSpc>
              <a:buChar char="•"/>
              <a:tabLst>
                <a:tab pos="742950" algn="l"/>
              </a:tabLst>
            </a:pPr>
            <a:r>
              <a:rPr sz="2600" spc="-345" dirty="0">
                <a:latin typeface="Arial"/>
                <a:cs typeface="Arial"/>
              </a:rPr>
              <a:t>A </a:t>
            </a:r>
            <a:r>
              <a:rPr sz="2600" spc="75" dirty="0">
                <a:latin typeface="Arial"/>
                <a:cs typeface="Arial"/>
              </a:rPr>
              <a:t>2017 </a:t>
            </a:r>
            <a:r>
              <a:rPr sz="2600" spc="-40" dirty="0">
                <a:latin typeface="Arial"/>
                <a:cs typeface="Arial"/>
              </a:rPr>
              <a:t>meta </a:t>
            </a:r>
            <a:r>
              <a:rPr sz="2600" spc="-75" dirty="0">
                <a:latin typeface="Arial"/>
                <a:cs typeface="Arial"/>
              </a:rPr>
              <a:t>analysis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90" dirty="0">
                <a:latin typeface="Arial"/>
                <a:cs typeface="Arial"/>
              </a:rPr>
              <a:t>women </a:t>
            </a:r>
            <a:r>
              <a:rPr sz="2600" spc="-30" dirty="0">
                <a:latin typeface="Arial"/>
                <a:cs typeface="Arial"/>
              </a:rPr>
              <a:t>with </a:t>
            </a:r>
            <a:r>
              <a:rPr sz="2600" u="sng" spc="-3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PCOS </a:t>
            </a:r>
            <a:r>
              <a:rPr sz="26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2600" u="sng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severe</a:t>
            </a:r>
            <a:r>
              <a:rPr sz="2600" u="sng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obesity</a:t>
            </a:r>
            <a:endParaRPr sz="2600">
              <a:latin typeface="Arial"/>
              <a:cs typeface="Arial"/>
            </a:endParaRPr>
          </a:p>
          <a:p>
            <a:pPr marL="743585" marR="906144">
              <a:lnSpc>
                <a:spcPct val="70000"/>
              </a:lnSpc>
              <a:spcBef>
                <a:spcPts val="480"/>
              </a:spcBef>
            </a:pPr>
            <a:r>
              <a:rPr sz="2600" spc="-45" dirty="0">
                <a:latin typeface="Arial"/>
                <a:cs typeface="Arial"/>
              </a:rPr>
              <a:t>demonstrated </a:t>
            </a:r>
            <a:r>
              <a:rPr sz="2600" spc="-75" dirty="0">
                <a:latin typeface="Arial"/>
                <a:cs typeface="Arial"/>
              </a:rPr>
              <a:t>a </a:t>
            </a:r>
            <a:r>
              <a:rPr sz="2600" spc="-30" dirty="0">
                <a:latin typeface="Arial"/>
                <a:cs typeface="Arial"/>
              </a:rPr>
              <a:t>significant </a:t>
            </a:r>
            <a:r>
              <a:rPr sz="2600" spc="-80" dirty="0">
                <a:latin typeface="Arial"/>
                <a:cs typeface="Arial"/>
              </a:rPr>
              <a:t>decrease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75" dirty="0">
                <a:latin typeface="Arial"/>
                <a:cs typeface="Arial"/>
              </a:rPr>
              <a:t>androgens, </a:t>
            </a:r>
            <a:r>
              <a:rPr sz="2600" spc="-80" dirty="0">
                <a:latin typeface="Arial"/>
                <a:cs typeface="Arial"/>
              </a:rPr>
              <a:t>decrease </a:t>
            </a:r>
            <a:r>
              <a:rPr sz="2600" spc="-10" dirty="0">
                <a:latin typeface="Arial"/>
                <a:cs typeface="Arial"/>
              </a:rPr>
              <a:t>in  </a:t>
            </a:r>
            <a:r>
              <a:rPr sz="2600" spc="-30" dirty="0">
                <a:latin typeface="Arial"/>
                <a:cs typeface="Arial"/>
              </a:rPr>
              <a:t>hirsutism </a:t>
            </a:r>
            <a:r>
              <a:rPr sz="2600" spc="-55" dirty="0">
                <a:latin typeface="Arial"/>
                <a:cs typeface="Arial"/>
              </a:rPr>
              <a:t>and </a:t>
            </a:r>
            <a:r>
              <a:rPr sz="2600" spc="-20" dirty="0">
                <a:latin typeface="Arial"/>
                <a:cs typeface="Arial"/>
              </a:rPr>
              <a:t>return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65" dirty="0">
                <a:latin typeface="Arial"/>
                <a:cs typeface="Arial"/>
              </a:rPr>
              <a:t>ovulatory</a:t>
            </a:r>
            <a:r>
              <a:rPr sz="2600" spc="-254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cycles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FB629345-C59B-70C9-223C-0B69E4979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577596"/>
            <a:ext cx="8149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Combined </a:t>
            </a:r>
            <a:r>
              <a:rPr spc="-229" dirty="0"/>
              <a:t>Hormonal</a:t>
            </a:r>
            <a:r>
              <a:rPr spc="-5" dirty="0"/>
              <a:t> </a:t>
            </a:r>
            <a:r>
              <a:rPr spc="-185" dirty="0"/>
              <a:t>Contraception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0888" y="1659635"/>
            <a:ext cx="9801860" cy="458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965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600" spc="-60" dirty="0">
                <a:latin typeface="Arial"/>
                <a:cs typeface="Arial"/>
              </a:rPr>
              <a:t>First </a:t>
            </a:r>
            <a:r>
              <a:rPr sz="2600" spc="-25" dirty="0">
                <a:latin typeface="Arial"/>
                <a:cs typeface="Arial"/>
              </a:rPr>
              <a:t>line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therapy</a:t>
            </a:r>
            <a:endParaRPr sz="2600">
              <a:latin typeface="Arial"/>
              <a:cs typeface="Arial"/>
            </a:endParaRPr>
          </a:p>
          <a:p>
            <a:pPr marL="736600" marR="5080" lvl="1" indent="-267335">
              <a:lnSpc>
                <a:spcPct val="70000"/>
              </a:lnSpc>
              <a:spcBef>
                <a:spcPts val="780"/>
              </a:spcBef>
              <a:buChar char="•"/>
              <a:tabLst>
                <a:tab pos="736600" algn="l"/>
                <a:tab pos="737235" algn="l"/>
              </a:tabLst>
            </a:pP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40" dirty="0">
                <a:latin typeface="Arial"/>
                <a:cs typeface="Arial"/>
              </a:rPr>
              <a:t>combination </a:t>
            </a:r>
            <a:r>
              <a:rPr sz="2600" spc="-30" dirty="0">
                <a:latin typeface="Arial"/>
                <a:cs typeface="Arial"/>
              </a:rPr>
              <a:t>with </a:t>
            </a:r>
            <a:r>
              <a:rPr sz="2600" spc="-40" dirty="0">
                <a:latin typeface="Arial"/>
                <a:cs typeface="Arial"/>
              </a:rPr>
              <a:t>lifestyle </a:t>
            </a:r>
            <a:r>
              <a:rPr sz="2600" spc="-35" dirty="0">
                <a:latin typeface="Arial"/>
                <a:cs typeface="Arial"/>
              </a:rPr>
              <a:t>modifications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75" dirty="0">
                <a:latin typeface="Arial"/>
                <a:cs typeface="Arial"/>
              </a:rPr>
              <a:t>overweight </a:t>
            </a:r>
            <a:r>
              <a:rPr sz="2600" spc="-55" dirty="0">
                <a:latin typeface="Arial"/>
                <a:cs typeface="Arial"/>
              </a:rPr>
              <a:t>or</a:t>
            </a:r>
            <a:r>
              <a:rPr sz="2600" spc="-28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obese  women</a:t>
            </a:r>
            <a:endParaRPr sz="2600">
              <a:latin typeface="Arial"/>
              <a:cs typeface="Arial"/>
            </a:endParaRPr>
          </a:p>
          <a:p>
            <a:pPr marL="241300" indent="-229235">
              <a:lnSpc>
                <a:spcPts val="2950"/>
              </a:lnSpc>
              <a:spcBef>
                <a:spcPts val="2495"/>
              </a:spcBef>
              <a:buChar char="•"/>
              <a:tabLst>
                <a:tab pos="241935" algn="l"/>
              </a:tabLst>
            </a:pPr>
            <a:r>
              <a:rPr sz="2600" spc="-65" dirty="0">
                <a:latin typeface="Arial"/>
                <a:cs typeface="Arial"/>
              </a:rPr>
              <a:t>Mechanism </a:t>
            </a:r>
            <a:r>
              <a:rPr sz="2600" spc="-25" dirty="0">
                <a:latin typeface="Arial"/>
                <a:cs typeface="Arial"/>
              </a:rPr>
              <a:t>of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Action:</a:t>
            </a:r>
            <a:endParaRPr sz="2600">
              <a:latin typeface="Arial"/>
              <a:cs typeface="Arial"/>
            </a:endParaRPr>
          </a:p>
          <a:p>
            <a:pPr marL="698500" lvl="1" indent="-229235">
              <a:lnSpc>
                <a:spcPts val="2750"/>
              </a:lnSpc>
              <a:buChar char="•"/>
              <a:tabLst>
                <a:tab pos="699135" algn="l"/>
              </a:tabLst>
            </a:pPr>
            <a:r>
              <a:rPr sz="2600" spc="-95" dirty="0">
                <a:latin typeface="Arial"/>
                <a:cs typeface="Arial"/>
              </a:rPr>
              <a:t>Suppresses </a:t>
            </a:r>
            <a:r>
              <a:rPr sz="2600" spc="-25" dirty="0">
                <a:latin typeface="Arial"/>
                <a:cs typeface="Arial"/>
              </a:rPr>
              <a:t>pituitary </a:t>
            </a:r>
            <a:r>
              <a:rPr sz="2600" spc="-190" dirty="0">
                <a:latin typeface="Arial"/>
                <a:cs typeface="Arial"/>
              </a:rPr>
              <a:t>LH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secretion</a:t>
            </a:r>
            <a:endParaRPr sz="2600">
              <a:latin typeface="Arial"/>
              <a:cs typeface="Arial"/>
            </a:endParaRPr>
          </a:p>
          <a:p>
            <a:pPr marL="698500" lvl="1" indent="-229235">
              <a:lnSpc>
                <a:spcPts val="2750"/>
              </a:lnSpc>
              <a:buChar char="•"/>
              <a:tabLst>
                <a:tab pos="699135" algn="l"/>
              </a:tabLst>
            </a:pPr>
            <a:r>
              <a:rPr sz="2600" spc="-95" dirty="0">
                <a:latin typeface="Arial"/>
                <a:cs typeface="Arial"/>
              </a:rPr>
              <a:t>Suppresses </a:t>
            </a:r>
            <a:r>
              <a:rPr sz="2600" spc="-100" dirty="0">
                <a:latin typeface="Arial"/>
                <a:cs typeface="Arial"/>
              </a:rPr>
              <a:t>Ovarian </a:t>
            </a:r>
            <a:r>
              <a:rPr sz="2600" spc="-110" dirty="0">
                <a:latin typeface="Arial"/>
                <a:cs typeface="Arial"/>
              </a:rPr>
              <a:t>Androgen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production</a:t>
            </a:r>
            <a:endParaRPr sz="2600">
              <a:latin typeface="Arial"/>
              <a:cs typeface="Arial"/>
            </a:endParaRPr>
          </a:p>
          <a:p>
            <a:pPr marL="698500" lvl="1" indent="-229235">
              <a:lnSpc>
                <a:spcPts val="2950"/>
              </a:lnSpc>
              <a:buChar char="•"/>
              <a:tabLst>
                <a:tab pos="699135" algn="l"/>
              </a:tabLst>
            </a:pPr>
            <a:r>
              <a:rPr sz="2600" spc="-75" dirty="0">
                <a:latin typeface="Arial"/>
                <a:cs typeface="Arial"/>
              </a:rPr>
              <a:t>Increases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245" dirty="0">
                <a:latin typeface="Arial"/>
                <a:cs typeface="Arial"/>
              </a:rPr>
              <a:t>SHBG</a:t>
            </a:r>
            <a:endParaRPr sz="2600">
              <a:latin typeface="Arial"/>
              <a:cs typeface="Arial"/>
            </a:endParaRPr>
          </a:p>
          <a:p>
            <a:pPr marL="240665" indent="-228600">
              <a:lnSpc>
                <a:spcPts val="2950"/>
              </a:lnSpc>
              <a:spcBef>
                <a:spcPts val="2495"/>
              </a:spcBef>
              <a:buChar char="•"/>
              <a:tabLst>
                <a:tab pos="241300" algn="l"/>
              </a:tabLst>
            </a:pPr>
            <a:r>
              <a:rPr sz="2600" spc="-90" dirty="0">
                <a:latin typeface="Arial"/>
                <a:cs typeface="Arial"/>
              </a:rPr>
              <a:t>Corrects </a:t>
            </a:r>
            <a:r>
              <a:rPr sz="2600" spc="-40" dirty="0">
                <a:latin typeface="Arial"/>
                <a:cs typeface="Arial"/>
              </a:rPr>
              <a:t>irregular </a:t>
            </a:r>
            <a:r>
              <a:rPr sz="2600" spc="-35" dirty="0">
                <a:latin typeface="Arial"/>
                <a:cs typeface="Arial"/>
              </a:rPr>
              <a:t>menstrual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cycles</a:t>
            </a:r>
            <a:endParaRPr sz="2600">
              <a:latin typeface="Arial"/>
              <a:cs typeface="Arial"/>
            </a:endParaRPr>
          </a:p>
          <a:p>
            <a:pPr marL="240665" indent="-228600">
              <a:lnSpc>
                <a:spcPts val="2795"/>
              </a:lnSpc>
              <a:buChar char="•"/>
              <a:tabLst>
                <a:tab pos="241300" algn="l"/>
              </a:tabLst>
            </a:pPr>
            <a:r>
              <a:rPr sz="2600" spc="-95" dirty="0">
                <a:latin typeface="Arial"/>
                <a:cs typeface="Arial"/>
              </a:rPr>
              <a:t>Provides </a:t>
            </a:r>
            <a:r>
              <a:rPr sz="2600" spc="-35" dirty="0">
                <a:latin typeface="Arial"/>
                <a:cs typeface="Arial"/>
              </a:rPr>
              <a:t>reliable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contraception</a:t>
            </a:r>
            <a:endParaRPr sz="2600">
              <a:latin typeface="Arial"/>
              <a:cs typeface="Arial"/>
            </a:endParaRPr>
          </a:p>
          <a:p>
            <a:pPr marL="240665" indent="-228600">
              <a:lnSpc>
                <a:spcPts val="2760"/>
              </a:lnSpc>
              <a:buChar char="•"/>
              <a:tabLst>
                <a:tab pos="241300" algn="l"/>
              </a:tabLst>
            </a:pPr>
            <a:r>
              <a:rPr sz="2600" spc="-95" dirty="0">
                <a:latin typeface="Arial"/>
                <a:cs typeface="Arial"/>
              </a:rPr>
              <a:t>Provides </a:t>
            </a:r>
            <a:r>
              <a:rPr sz="2600" spc="-40" dirty="0">
                <a:latin typeface="Arial"/>
                <a:cs typeface="Arial"/>
              </a:rPr>
              <a:t>endometrial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protection</a:t>
            </a:r>
            <a:endParaRPr sz="2600">
              <a:latin typeface="Arial"/>
              <a:cs typeface="Arial"/>
            </a:endParaRPr>
          </a:p>
          <a:p>
            <a:pPr marL="240665" indent="-228600">
              <a:lnSpc>
                <a:spcPts val="2915"/>
              </a:lnSpc>
              <a:buChar char="•"/>
              <a:tabLst>
                <a:tab pos="241300" algn="l"/>
              </a:tabLst>
            </a:pPr>
            <a:r>
              <a:rPr sz="2600" spc="-110" dirty="0">
                <a:latin typeface="Arial"/>
                <a:cs typeface="Arial"/>
              </a:rPr>
              <a:t>Reduces </a:t>
            </a:r>
            <a:r>
              <a:rPr sz="2600" spc="-50" dirty="0">
                <a:latin typeface="Arial"/>
                <a:cs typeface="Arial"/>
              </a:rPr>
              <a:t>Hirsutism, </a:t>
            </a:r>
            <a:r>
              <a:rPr sz="2600" spc="-75" dirty="0">
                <a:latin typeface="Arial"/>
                <a:cs typeface="Arial"/>
              </a:rPr>
              <a:t>acne </a:t>
            </a:r>
            <a:r>
              <a:rPr sz="2600" spc="-55" dirty="0">
                <a:latin typeface="Arial"/>
                <a:cs typeface="Arial"/>
              </a:rPr>
              <a:t>and </a:t>
            </a:r>
            <a:r>
              <a:rPr sz="2600" spc="-40" dirty="0">
                <a:latin typeface="Arial"/>
                <a:cs typeface="Arial"/>
              </a:rPr>
              <a:t>other </a:t>
            </a:r>
            <a:r>
              <a:rPr sz="2600" spc="-75" dirty="0">
                <a:latin typeface="Arial"/>
                <a:cs typeface="Arial"/>
              </a:rPr>
              <a:t>hyperandrogenic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features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6FEDFCB5-9666-DB79-4FC2-E46CF6245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507491"/>
            <a:ext cx="8149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Combined </a:t>
            </a:r>
            <a:r>
              <a:rPr spc="-229" dirty="0"/>
              <a:t>Hormonal</a:t>
            </a:r>
            <a:r>
              <a:rPr spc="-5" dirty="0"/>
              <a:t> </a:t>
            </a:r>
            <a:r>
              <a:rPr spc="-185" dirty="0"/>
              <a:t>Contraception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18" y="1592579"/>
            <a:ext cx="10379710" cy="451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indent="-224790">
              <a:lnSpc>
                <a:spcPts val="2965"/>
              </a:lnSpc>
              <a:spcBef>
                <a:spcPts val="100"/>
              </a:spcBef>
              <a:buChar char="•"/>
              <a:tabLst>
                <a:tab pos="237490" algn="l"/>
              </a:tabLst>
            </a:pPr>
            <a:r>
              <a:rPr sz="2600" spc="-135" dirty="0">
                <a:latin typeface="Arial"/>
                <a:cs typeface="Arial"/>
              </a:rPr>
              <a:t>No </a:t>
            </a:r>
            <a:r>
              <a:rPr sz="2600" spc="-80" dirty="0">
                <a:latin typeface="Arial"/>
                <a:cs typeface="Arial"/>
              </a:rPr>
              <a:t>one </a:t>
            </a:r>
            <a:r>
              <a:rPr sz="2600" spc="-25" dirty="0">
                <a:latin typeface="Arial"/>
                <a:cs typeface="Arial"/>
              </a:rPr>
              <a:t>formulation </a:t>
            </a:r>
            <a:r>
              <a:rPr sz="2600" spc="-40" dirty="0">
                <a:latin typeface="Arial"/>
                <a:cs typeface="Arial"/>
              </a:rPr>
              <a:t>is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superior</a:t>
            </a:r>
            <a:endParaRPr sz="2600">
              <a:latin typeface="Arial"/>
              <a:cs typeface="Arial"/>
            </a:endParaRPr>
          </a:p>
          <a:p>
            <a:pPr marL="685165" lvl="1" indent="-224790">
              <a:lnSpc>
                <a:spcPts val="2810"/>
              </a:lnSpc>
              <a:buChar char="•"/>
              <a:tabLst>
                <a:tab pos="685800" algn="l"/>
              </a:tabLst>
            </a:pPr>
            <a:r>
              <a:rPr sz="2600" spc="-100" dirty="0">
                <a:latin typeface="Arial"/>
                <a:cs typeface="Arial"/>
              </a:rPr>
              <a:t>Consider </a:t>
            </a:r>
            <a:r>
              <a:rPr sz="2600" spc="-60" dirty="0">
                <a:latin typeface="Arial"/>
                <a:cs typeface="Arial"/>
              </a:rPr>
              <a:t>lowest </a:t>
            </a:r>
            <a:r>
              <a:rPr sz="2600" spc="-35" dirty="0">
                <a:latin typeface="Arial"/>
                <a:cs typeface="Arial"/>
              </a:rPr>
              <a:t>effective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dose</a:t>
            </a:r>
            <a:endParaRPr sz="2600">
              <a:latin typeface="Arial"/>
              <a:cs typeface="Arial"/>
            </a:endParaRPr>
          </a:p>
          <a:p>
            <a:pPr marL="685165" lvl="1" indent="-224790">
              <a:lnSpc>
                <a:spcPts val="2795"/>
              </a:lnSpc>
              <a:buChar char="•"/>
              <a:tabLst>
                <a:tab pos="685800" algn="l"/>
              </a:tabLst>
            </a:pPr>
            <a:r>
              <a:rPr sz="2600" spc="-100" dirty="0">
                <a:latin typeface="Arial"/>
                <a:cs typeface="Arial"/>
              </a:rPr>
              <a:t>Consider </a:t>
            </a:r>
            <a:r>
              <a:rPr sz="2600" spc="-65" dirty="0">
                <a:latin typeface="Arial"/>
                <a:cs typeface="Arial"/>
              </a:rPr>
              <a:t>avoiding </a:t>
            </a:r>
            <a:r>
              <a:rPr sz="2600" spc="-70" dirty="0">
                <a:latin typeface="Arial"/>
                <a:cs typeface="Arial"/>
              </a:rPr>
              <a:t>most-androgenic </a:t>
            </a:r>
            <a:r>
              <a:rPr sz="2600" spc="-55" dirty="0">
                <a:latin typeface="Arial"/>
                <a:cs typeface="Arial"/>
              </a:rPr>
              <a:t>progestin </a:t>
            </a:r>
            <a:r>
              <a:rPr sz="2600" spc="-70" dirty="0">
                <a:latin typeface="Arial"/>
                <a:cs typeface="Arial"/>
              </a:rPr>
              <a:t>(ie;</a:t>
            </a:r>
            <a:r>
              <a:rPr sz="2600" spc="-65" dirty="0">
                <a:latin typeface="Arial"/>
                <a:cs typeface="Arial"/>
              </a:rPr>
              <a:t> levonorgestrel)</a:t>
            </a:r>
            <a:endParaRPr sz="2600">
              <a:latin typeface="Arial"/>
              <a:cs typeface="Arial"/>
            </a:endParaRPr>
          </a:p>
          <a:p>
            <a:pPr marL="1132840" lvl="2" indent="-224790">
              <a:lnSpc>
                <a:spcPts val="2950"/>
              </a:lnSpc>
              <a:buChar char="•"/>
              <a:tabLst>
                <a:tab pos="1133475" algn="l"/>
              </a:tabLst>
            </a:pPr>
            <a:r>
              <a:rPr sz="2600" spc="-60" dirty="0">
                <a:latin typeface="Arial"/>
                <a:cs typeface="Arial"/>
              </a:rPr>
              <a:t>Norgestimate </a:t>
            </a:r>
            <a:r>
              <a:rPr sz="2600" spc="75" dirty="0">
                <a:latin typeface="Arial"/>
                <a:cs typeface="Arial"/>
              </a:rPr>
              <a:t>– </a:t>
            </a:r>
            <a:r>
              <a:rPr sz="2600" spc="-80" dirty="0">
                <a:latin typeface="Arial"/>
                <a:cs typeface="Arial"/>
              </a:rPr>
              <a:t>low </a:t>
            </a:r>
            <a:r>
              <a:rPr sz="2600" spc="-60" dirty="0">
                <a:latin typeface="Arial"/>
                <a:cs typeface="Arial"/>
              </a:rPr>
              <a:t>androgenetic, </a:t>
            </a:r>
            <a:r>
              <a:rPr sz="2600" spc="-70" dirty="0">
                <a:latin typeface="Arial"/>
                <a:cs typeface="Arial"/>
              </a:rPr>
              <a:t>no </a:t>
            </a:r>
            <a:r>
              <a:rPr sz="2600" spc="-35" dirty="0">
                <a:latin typeface="Arial"/>
                <a:cs typeface="Arial"/>
              </a:rPr>
              <a:t>relative </a:t>
            </a:r>
            <a:r>
              <a:rPr sz="2600" spc="-60" dirty="0">
                <a:latin typeface="Arial"/>
                <a:cs typeface="Arial"/>
              </a:rPr>
              <a:t>increased </a:t>
            </a:r>
            <a:r>
              <a:rPr sz="2600" spc="-25" dirty="0">
                <a:latin typeface="Arial"/>
                <a:cs typeface="Arial"/>
              </a:rPr>
              <a:t>risk of</a:t>
            </a:r>
            <a:r>
              <a:rPr sz="2600" spc="-340" dirty="0">
                <a:latin typeface="Arial"/>
                <a:cs typeface="Arial"/>
              </a:rPr>
              <a:t> </a:t>
            </a:r>
            <a:r>
              <a:rPr sz="2600" spc="-325" dirty="0">
                <a:latin typeface="Arial"/>
                <a:cs typeface="Arial"/>
              </a:rPr>
              <a:t>VTE</a:t>
            </a:r>
            <a:endParaRPr sz="26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050">
              <a:latin typeface="Arial"/>
              <a:cs typeface="Arial"/>
            </a:endParaRPr>
          </a:p>
          <a:p>
            <a:pPr marL="236854" marR="513715" indent="-224790">
              <a:lnSpc>
                <a:spcPct val="66900"/>
              </a:lnSpc>
              <a:buChar char="•"/>
              <a:tabLst>
                <a:tab pos="237490" algn="l"/>
              </a:tabLst>
            </a:pPr>
            <a:r>
              <a:rPr sz="2600" spc="-100" dirty="0">
                <a:latin typeface="Arial"/>
                <a:cs typeface="Arial"/>
              </a:rPr>
              <a:t>Screen </a:t>
            </a:r>
            <a:r>
              <a:rPr sz="2600" spc="-20" dirty="0">
                <a:latin typeface="Arial"/>
                <a:cs typeface="Arial"/>
              </a:rPr>
              <a:t>for </a:t>
            </a:r>
            <a:r>
              <a:rPr sz="2600" spc="-35" dirty="0">
                <a:latin typeface="Arial"/>
                <a:cs typeface="Arial"/>
              </a:rPr>
              <a:t>contraindications </a:t>
            </a:r>
            <a:r>
              <a:rPr sz="2600" spc="75" dirty="0">
                <a:latin typeface="Arial"/>
                <a:cs typeface="Arial"/>
              </a:rPr>
              <a:t>– </a:t>
            </a:r>
            <a:r>
              <a:rPr sz="2600" spc="-45" dirty="0">
                <a:latin typeface="Arial"/>
                <a:cs typeface="Arial"/>
              </a:rPr>
              <a:t>follow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50" dirty="0">
                <a:latin typeface="Arial"/>
                <a:cs typeface="Arial"/>
              </a:rPr>
              <a:t>medical </a:t>
            </a:r>
            <a:r>
              <a:rPr sz="2600" spc="-35" dirty="0">
                <a:latin typeface="Arial"/>
                <a:cs typeface="Arial"/>
              </a:rPr>
              <a:t>eligibility </a:t>
            </a:r>
            <a:r>
              <a:rPr sz="2600" spc="-20" dirty="0">
                <a:latin typeface="Arial"/>
                <a:cs typeface="Arial"/>
              </a:rPr>
              <a:t>criteria</a:t>
            </a:r>
            <a:r>
              <a:rPr sz="2600" spc="-39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for  </a:t>
            </a:r>
            <a:r>
              <a:rPr sz="2600" spc="-50" dirty="0">
                <a:latin typeface="Arial"/>
                <a:cs typeface="Arial"/>
              </a:rPr>
              <a:t>contraceptive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use</a:t>
            </a:r>
            <a:endParaRPr sz="2600">
              <a:latin typeface="Arial"/>
              <a:cs typeface="Arial"/>
            </a:endParaRPr>
          </a:p>
          <a:p>
            <a:pPr marL="236854" indent="-224790">
              <a:lnSpc>
                <a:spcPts val="2965"/>
              </a:lnSpc>
              <a:spcBef>
                <a:spcPts val="2475"/>
              </a:spcBef>
              <a:buChar char="•"/>
              <a:tabLst>
                <a:tab pos="237490" algn="l"/>
              </a:tabLst>
            </a:pPr>
            <a:r>
              <a:rPr sz="2600" spc="-10" dirty="0">
                <a:latin typeface="Arial"/>
                <a:cs typeface="Arial"/>
              </a:rPr>
              <a:t>If </a:t>
            </a:r>
            <a:r>
              <a:rPr sz="2600" spc="-35" dirty="0">
                <a:latin typeface="Arial"/>
                <a:cs typeface="Arial"/>
              </a:rPr>
              <a:t>contraindicated </a:t>
            </a:r>
            <a:r>
              <a:rPr sz="2600" spc="-55" dirty="0">
                <a:latin typeface="Arial"/>
                <a:cs typeface="Arial"/>
              </a:rPr>
              <a:t>or </a:t>
            </a:r>
            <a:r>
              <a:rPr sz="2600" spc="5" dirty="0">
                <a:latin typeface="Arial"/>
                <a:cs typeface="Arial"/>
              </a:rPr>
              <a:t>pt </a:t>
            </a:r>
            <a:r>
              <a:rPr sz="2600" spc="-55" dirty="0">
                <a:latin typeface="Arial"/>
                <a:cs typeface="Arial"/>
              </a:rPr>
              <a:t>declines</a:t>
            </a:r>
            <a:r>
              <a:rPr sz="2600" spc="-290" dirty="0">
                <a:latin typeface="Arial"/>
                <a:cs typeface="Arial"/>
              </a:rPr>
              <a:t> </a:t>
            </a:r>
            <a:r>
              <a:rPr sz="2600" spc="-315" dirty="0">
                <a:latin typeface="Arial"/>
                <a:cs typeface="Arial"/>
              </a:rPr>
              <a:t>COCs</a:t>
            </a:r>
            <a:endParaRPr sz="2600">
              <a:latin typeface="Arial"/>
              <a:cs typeface="Arial"/>
            </a:endParaRPr>
          </a:p>
          <a:p>
            <a:pPr marL="685165" marR="204470" lvl="1" indent="-224790">
              <a:lnSpc>
                <a:spcPct val="70800"/>
              </a:lnSpc>
              <a:spcBef>
                <a:spcPts val="755"/>
              </a:spcBef>
              <a:buChar char="•"/>
              <a:tabLst>
                <a:tab pos="685800" algn="l"/>
              </a:tabLst>
            </a:pPr>
            <a:r>
              <a:rPr sz="2600" spc="-85" dirty="0">
                <a:latin typeface="Arial"/>
                <a:cs typeface="Arial"/>
              </a:rPr>
              <a:t>Medroxyprogesterone </a:t>
            </a:r>
            <a:r>
              <a:rPr sz="2600" spc="-40" dirty="0">
                <a:latin typeface="Arial"/>
                <a:cs typeface="Arial"/>
              </a:rPr>
              <a:t>5-10mg </a:t>
            </a:r>
            <a:r>
              <a:rPr sz="2600" spc="15" dirty="0">
                <a:latin typeface="Arial"/>
                <a:cs typeface="Arial"/>
              </a:rPr>
              <a:t>10-14 </a:t>
            </a:r>
            <a:r>
              <a:rPr sz="2600" dirty="0">
                <a:latin typeface="Arial"/>
                <a:cs typeface="Arial"/>
              </a:rPr>
              <a:t>days/ </a:t>
            </a:r>
            <a:r>
              <a:rPr sz="2600" spc="-40" dirty="0">
                <a:latin typeface="Arial"/>
                <a:cs typeface="Arial"/>
              </a:rPr>
              <a:t>month, </a:t>
            </a:r>
            <a:r>
              <a:rPr sz="2600" spc="-55" dirty="0">
                <a:latin typeface="Arial"/>
                <a:cs typeface="Arial"/>
              </a:rPr>
              <a:t>progestin </a:t>
            </a:r>
            <a:r>
              <a:rPr sz="2600" spc="-160" dirty="0">
                <a:latin typeface="Arial"/>
                <a:cs typeface="Arial"/>
              </a:rPr>
              <a:t>IUD, </a:t>
            </a:r>
            <a:r>
              <a:rPr sz="2600" spc="-55" dirty="0">
                <a:latin typeface="Arial"/>
                <a:cs typeface="Arial"/>
              </a:rPr>
              <a:t>or  </a:t>
            </a:r>
            <a:r>
              <a:rPr sz="2600" spc="5" dirty="0">
                <a:latin typeface="Arial"/>
                <a:cs typeface="Arial"/>
              </a:rPr>
              <a:t>”mini-pill”</a:t>
            </a:r>
            <a:endParaRPr sz="2600">
              <a:latin typeface="Arial"/>
              <a:cs typeface="Arial"/>
            </a:endParaRPr>
          </a:p>
          <a:p>
            <a:pPr marL="685165" lvl="1" indent="-224790">
              <a:lnSpc>
                <a:spcPts val="2580"/>
              </a:lnSpc>
              <a:buChar char="•"/>
              <a:tabLst>
                <a:tab pos="685800" algn="l"/>
              </a:tabLst>
            </a:pPr>
            <a:r>
              <a:rPr sz="2600" spc="-70" dirty="0">
                <a:latin typeface="Arial"/>
                <a:cs typeface="Arial"/>
              </a:rPr>
              <a:t>Will </a:t>
            </a:r>
            <a:r>
              <a:rPr sz="2600" spc="-20" dirty="0">
                <a:latin typeface="Arial"/>
                <a:cs typeface="Arial"/>
              </a:rPr>
              <a:t>not </a:t>
            </a:r>
            <a:r>
              <a:rPr sz="2600" spc="-65" dirty="0">
                <a:latin typeface="Arial"/>
                <a:cs typeface="Arial"/>
              </a:rPr>
              <a:t>improve </a:t>
            </a:r>
            <a:r>
              <a:rPr sz="2600" spc="-75" dirty="0">
                <a:latin typeface="Arial"/>
                <a:cs typeface="Arial"/>
              </a:rPr>
              <a:t>acne </a:t>
            </a:r>
            <a:r>
              <a:rPr sz="2600" spc="-55" dirty="0">
                <a:latin typeface="Arial"/>
                <a:cs typeface="Arial"/>
              </a:rPr>
              <a:t>or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hirsutism</a:t>
            </a:r>
            <a:endParaRPr sz="2600">
              <a:latin typeface="Arial"/>
              <a:cs typeface="Arial"/>
            </a:endParaRPr>
          </a:p>
          <a:p>
            <a:pPr marL="685165" lvl="1" indent="-224790">
              <a:lnSpc>
                <a:spcPts val="2915"/>
              </a:lnSpc>
              <a:buChar char="•"/>
              <a:tabLst>
                <a:tab pos="685800" algn="l"/>
              </a:tabLst>
            </a:pPr>
            <a:r>
              <a:rPr sz="2600" spc="-125" dirty="0">
                <a:latin typeface="Arial"/>
                <a:cs typeface="Arial"/>
              </a:rPr>
              <a:t>Cyclic </a:t>
            </a:r>
            <a:r>
              <a:rPr sz="2600" spc="-55" dirty="0">
                <a:latin typeface="Arial"/>
                <a:cs typeface="Arial"/>
              </a:rPr>
              <a:t>progestin </a:t>
            </a:r>
            <a:r>
              <a:rPr sz="2600" spc="-25" dirty="0">
                <a:latin typeface="Arial"/>
                <a:cs typeface="Arial"/>
              </a:rPr>
              <a:t>will </a:t>
            </a:r>
            <a:r>
              <a:rPr sz="2600" spc="-20" dirty="0">
                <a:latin typeface="Arial"/>
                <a:cs typeface="Arial"/>
              </a:rPr>
              <a:t>not </a:t>
            </a:r>
            <a:r>
              <a:rPr sz="2600" spc="-65" dirty="0">
                <a:latin typeface="Arial"/>
                <a:cs typeface="Arial"/>
              </a:rPr>
              <a:t>provide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contraception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B60A3A65-33A0-15FF-B7A4-7CD218428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2477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Metformin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0888" y="1769364"/>
            <a:ext cx="10301605" cy="40430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234315" indent="-228600">
              <a:lnSpc>
                <a:spcPct val="80000"/>
              </a:lnSpc>
              <a:spcBef>
                <a:spcPts val="725"/>
              </a:spcBef>
              <a:buChar char="•"/>
              <a:tabLst>
                <a:tab pos="241935" algn="l"/>
              </a:tabLst>
            </a:pPr>
            <a:r>
              <a:rPr sz="2600" spc="-160" dirty="0">
                <a:latin typeface="Arial"/>
                <a:cs typeface="Arial"/>
              </a:rPr>
              <a:t>The </a:t>
            </a:r>
            <a:r>
              <a:rPr sz="2600" spc="-65" dirty="0">
                <a:latin typeface="Arial"/>
                <a:cs typeface="Arial"/>
              </a:rPr>
              <a:t>Diabetes </a:t>
            </a:r>
            <a:r>
              <a:rPr sz="2600" spc="-70" dirty="0">
                <a:latin typeface="Arial"/>
                <a:cs typeface="Arial"/>
              </a:rPr>
              <a:t>Prevention </a:t>
            </a:r>
            <a:r>
              <a:rPr sz="2600" spc="-100" dirty="0">
                <a:latin typeface="Arial"/>
                <a:cs typeface="Arial"/>
              </a:rPr>
              <a:t>Program </a:t>
            </a:r>
            <a:r>
              <a:rPr sz="2600" spc="-75" dirty="0">
                <a:latin typeface="Arial"/>
                <a:cs typeface="Arial"/>
              </a:rPr>
              <a:t>has </a:t>
            </a:r>
            <a:r>
              <a:rPr sz="2600" spc="-90" dirty="0">
                <a:latin typeface="Arial"/>
                <a:cs typeface="Arial"/>
              </a:rPr>
              <a:t>shown </a:t>
            </a:r>
            <a:r>
              <a:rPr sz="2600" spc="5" dirty="0">
                <a:latin typeface="Arial"/>
                <a:cs typeface="Arial"/>
              </a:rPr>
              <a:t>that </a:t>
            </a:r>
            <a:r>
              <a:rPr sz="2600" spc="-25" dirty="0">
                <a:latin typeface="Arial"/>
                <a:cs typeface="Arial"/>
              </a:rPr>
              <a:t>metformin </a:t>
            </a:r>
            <a:r>
              <a:rPr sz="2600" spc="-70" dirty="0">
                <a:latin typeface="Arial"/>
                <a:cs typeface="Arial"/>
              </a:rPr>
              <a:t>can </a:t>
            </a:r>
            <a:r>
              <a:rPr sz="2600" spc="-85" dirty="0">
                <a:latin typeface="Arial"/>
                <a:cs typeface="Arial"/>
              </a:rPr>
              <a:t>delay 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60" dirty="0">
                <a:latin typeface="Arial"/>
                <a:cs typeface="Arial"/>
              </a:rPr>
              <a:t>development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50" dirty="0">
                <a:latin typeface="Arial"/>
                <a:cs typeface="Arial"/>
              </a:rPr>
              <a:t>diabetes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65" dirty="0">
                <a:latin typeface="Arial"/>
                <a:cs typeface="Arial"/>
              </a:rPr>
              <a:t>high-risk</a:t>
            </a:r>
            <a:r>
              <a:rPr sz="2600" spc="-28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populations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900">
              <a:latin typeface="Arial"/>
              <a:cs typeface="Arial"/>
            </a:endParaRPr>
          </a:p>
          <a:p>
            <a:pPr marL="241300" marR="5080" indent="-229235">
              <a:lnSpc>
                <a:spcPts val="2500"/>
              </a:lnSpc>
              <a:buChar char="•"/>
              <a:tabLst>
                <a:tab pos="241300" algn="l"/>
              </a:tabLst>
            </a:pPr>
            <a:r>
              <a:rPr sz="2600" spc="-25" dirty="0">
                <a:latin typeface="Arial"/>
                <a:cs typeface="Arial"/>
              </a:rPr>
              <a:t>Metformin </a:t>
            </a:r>
            <a:r>
              <a:rPr sz="2600" spc="-55" dirty="0">
                <a:latin typeface="Arial"/>
                <a:cs typeface="Arial"/>
              </a:rPr>
              <a:t>should </a:t>
            </a:r>
            <a:r>
              <a:rPr sz="2600" spc="-75" dirty="0">
                <a:latin typeface="Arial"/>
                <a:cs typeface="Arial"/>
              </a:rPr>
              <a:t>be used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90" dirty="0">
                <a:latin typeface="Arial"/>
                <a:cs typeface="Arial"/>
              </a:rPr>
              <a:t>women </a:t>
            </a:r>
            <a:r>
              <a:rPr sz="2600" spc="-30" dirty="0">
                <a:latin typeface="Arial"/>
                <a:cs typeface="Arial"/>
              </a:rPr>
              <a:t>with </a:t>
            </a:r>
            <a:r>
              <a:rPr sz="2600" spc="-330" dirty="0">
                <a:latin typeface="Arial"/>
                <a:cs typeface="Arial"/>
              </a:rPr>
              <a:t>PCOS </a:t>
            </a:r>
            <a:r>
              <a:rPr sz="26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documented </a:t>
            </a:r>
            <a:r>
              <a:rPr sz="2600" spc="-25" dirty="0">
                <a:latin typeface="Arial"/>
                <a:cs typeface="Arial"/>
              </a:rPr>
              <a:t>insulin  </a:t>
            </a:r>
            <a:r>
              <a:rPr sz="2600" spc="-55" dirty="0">
                <a:latin typeface="Arial"/>
                <a:cs typeface="Arial"/>
              </a:rPr>
              <a:t>resistance or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diabetes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900">
              <a:latin typeface="Arial"/>
              <a:cs typeface="Arial"/>
            </a:endParaRPr>
          </a:p>
          <a:p>
            <a:pPr marL="241300" marR="699135" indent="-228600">
              <a:lnSpc>
                <a:spcPts val="2500"/>
              </a:lnSpc>
              <a:buChar char="•"/>
              <a:tabLst>
                <a:tab pos="241935" algn="l"/>
              </a:tabLst>
            </a:pPr>
            <a:r>
              <a:rPr sz="2600" spc="-25" dirty="0">
                <a:latin typeface="Arial"/>
                <a:cs typeface="Arial"/>
              </a:rPr>
              <a:t>Metformin </a:t>
            </a:r>
            <a:r>
              <a:rPr sz="2600" spc="-55" dirty="0">
                <a:latin typeface="Arial"/>
                <a:cs typeface="Arial"/>
              </a:rPr>
              <a:t>should </a:t>
            </a:r>
            <a:r>
              <a:rPr sz="2600" spc="-75" dirty="0">
                <a:latin typeface="Arial"/>
                <a:cs typeface="Arial"/>
              </a:rPr>
              <a:t>be </a:t>
            </a:r>
            <a:r>
              <a:rPr sz="2600" spc="-60" dirty="0">
                <a:latin typeface="Arial"/>
                <a:cs typeface="Arial"/>
              </a:rPr>
              <a:t>consider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65" dirty="0">
                <a:latin typeface="Arial"/>
                <a:cs typeface="Arial"/>
              </a:rPr>
              <a:t>high </a:t>
            </a:r>
            <a:r>
              <a:rPr sz="2600" spc="-25" dirty="0">
                <a:latin typeface="Arial"/>
                <a:cs typeface="Arial"/>
              </a:rPr>
              <a:t>risk </a:t>
            </a:r>
            <a:r>
              <a:rPr sz="2600" spc="-90" dirty="0">
                <a:latin typeface="Arial"/>
                <a:cs typeface="Arial"/>
              </a:rPr>
              <a:t>women </a:t>
            </a:r>
            <a:r>
              <a:rPr sz="2600" spc="75" dirty="0">
                <a:latin typeface="Arial"/>
                <a:cs typeface="Arial"/>
              </a:rPr>
              <a:t>– </a:t>
            </a:r>
            <a:r>
              <a:rPr sz="2600" spc="-40" dirty="0">
                <a:latin typeface="Arial"/>
                <a:cs typeface="Arial"/>
              </a:rPr>
              <a:t>morbid</a:t>
            </a:r>
            <a:r>
              <a:rPr sz="2600" spc="-41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obesity,  </a:t>
            </a:r>
            <a:r>
              <a:rPr sz="2600" spc="-40" dirty="0">
                <a:latin typeface="Arial"/>
                <a:cs typeface="Arial"/>
              </a:rPr>
              <a:t>metabolic </a:t>
            </a:r>
            <a:r>
              <a:rPr sz="2600" spc="-85" dirty="0">
                <a:latin typeface="Arial"/>
                <a:cs typeface="Arial"/>
              </a:rPr>
              <a:t>syndrome </a:t>
            </a:r>
            <a:r>
              <a:rPr sz="2600" spc="-25" dirty="0">
                <a:latin typeface="Arial"/>
                <a:cs typeface="Arial"/>
              </a:rPr>
              <a:t>without </a:t>
            </a:r>
            <a:r>
              <a:rPr sz="2600" spc="-40" dirty="0">
                <a:latin typeface="Arial"/>
                <a:cs typeface="Arial"/>
              </a:rPr>
              <a:t>confirmed </a:t>
            </a:r>
            <a:r>
              <a:rPr sz="2600" spc="-25" dirty="0">
                <a:latin typeface="Arial"/>
                <a:cs typeface="Arial"/>
              </a:rPr>
              <a:t>insulin</a:t>
            </a:r>
            <a:r>
              <a:rPr sz="2600" spc="-185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resistance</a:t>
            </a:r>
            <a:endParaRPr sz="2600">
              <a:latin typeface="Arial"/>
              <a:cs typeface="Arial"/>
            </a:endParaRPr>
          </a:p>
          <a:p>
            <a:pPr marL="736600" lvl="1" indent="-267335">
              <a:lnSpc>
                <a:spcPct val="100000"/>
              </a:lnSpc>
              <a:spcBef>
                <a:spcPts val="400"/>
              </a:spcBef>
              <a:buChar char="•"/>
              <a:tabLst>
                <a:tab pos="736600" algn="l"/>
                <a:tab pos="737235" algn="l"/>
              </a:tabLst>
            </a:pPr>
            <a:r>
              <a:rPr sz="2600" spc="-114" dirty="0">
                <a:latin typeface="Arial"/>
                <a:cs typeface="Arial"/>
              </a:rPr>
              <a:t>Reduce </a:t>
            </a:r>
            <a:r>
              <a:rPr sz="2600" spc="-25" dirty="0">
                <a:latin typeface="Arial"/>
                <a:cs typeface="Arial"/>
              </a:rPr>
              <a:t>risk of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diabetes</a:t>
            </a:r>
            <a:endParaRPr sz="2600">
              <a:latin typeface="Arial"/>
              <a:cs typeface="Arial"/>
            </a:endParaRPr>
          </a:p>
          <a:p>
            <a:pPr marL="736600" lvl="1" indent="-267335">
              <a:lnSpc>
                <a:spcPct val="100000"/>
              </a:lnSpc>
              <a:spcBef>
                <a:spcPts val="385"/>
              </a:spcBef>
              <a:buChar char="•"/>
              <a:tabLst>
                <a:tab pos="736600" algn="l"/>
                <a:tab pos="737235" algn="l"/>
              </a:tabLst>
            </a:pPr>
            <a:r>
              <a:rPr sz="2600" spc="-95" dirty="0">
                <a:latin typeface="Arial"/>
                <a:cs typeface="Arial"/>
              </a:rPr>
              <a:t>Decrease </a:t>
            </a:r>
            <a:r>
              <a:rPr sz="2600" spc="-55" dirty="0">
                <a:latin typeface="Arial"/>
                <a:cs typeface="Arial"/>
              </a:rPr>
              <a:t>hyperinsulinemia </a:t>
            </a:r>
            <a:r>
              <a:rPr sz="2600" dirty="0">
                <a:latin typeface="Wingdings"/>
                <a:cs typeface="Wingdings"/>
              </a:rPr>
              <a:t>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Arial"/>
                <a:cs typeface="Arial"/>
              </a:rPr>
              <a:t>reduction </a:t>
            </a:r>
            <a:r>
              <a:rPr sz="2600" spc="-25" dirty="0">
                <a:latin typeface="Arial"/>
                <a:cs typeface="Arial"/>
              </a:rPr>
              <a:t>of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androgens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48A31C61-158B-C238-BBCA-4F27077AF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507491"/>
            <a:ext cx="2477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Metformin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18" y="1595628"/>
            <a:ext cx="10437495" cy="452437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0665" marR="5080" indent="-228600">
              <a:lnSpc>
                <a:spcPts val="2810"/>
              </a:lnSpc>
              <a:spcBef>
                <a:spcPts val="450"/>
              </a:spcBef>
              <a:buChar char="•"/>
              <a:tabLst>
                <a:tab pos="241300" algn="l"/>
              </a:tabLst>
            </a:pPr>
            <a:r>
              <a:rPr sz="2600" spc="-25" dirty="0">
                <a:latin typeface="Arial"/>
                <a:cs typeface="Arial"/>
              </a:rPr>
              <a:t>Metformin </a:t>
            </a:r>
            <a:r>
              <a:rPr sz="2600" spc="-55" dirty="0">
                <a:latin typeface="Arial"/>
                <a:cs typeface="Arial"/>
              </a:rPr>
              <a:t>should </a:t>
            </a:r>
            <a:r>
              <a:rPr sz="2600" spc="-75" dirty="0">
                <a:latin typeface="Arial"/>
                <a:cs typeface="Arial"/>
              </a:rPr>
              <a:t>be used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40" dirty="0">
                <a:latin typeface="Arial"/>
                <a:cs typeface="Arial"/>
              </a:rPr>
              <a:t>combination </a:t>
            </a:r>
            <a:r>
              <a:rPr sz="2600" spc="-30" dirty="0">
                <a:latin typeface="Arial"/>
                <a:cs typeface="Arial"/>
              </a:rPr>
              <a:t>with </a:t>
            </a:r>
            <a:r>
              <a:rPr sz="2600" spc="-40" dirty="0">
                <a:latin typeface="Arial"/>
                <a:cs typeface="Arial"/>
              </a:rPr>
              <a:t>lifestyle </a:t>
            </a:r>
            <a:r>
              <a:rPr sz="2600" spc="-35" dirty="0">
                <a:latin typeface="Arial"/>
                <a:cs typeface="Arial"/>
              </a:rPr>
              <a:t>modifications</a:t>
            </a:r>
            <a:r>
              <a:rPr sz="2600" spc="-250" dirty="0">
                <a:latin typeface="Arial"/>
                <a:cs typeface="Arial"/>
              </a:rPr>
              <a:t> </a:t>
            </a:r>
            <a:r>
              <a:rPr sz="2600" spc="-55" dirty="0">
                <a:latin typeface="Arial"/>
                <a:cs typeface="Arial"/>
              </a:rPr>
              <a:t>and  </a:t>
            </a:r>
            <a:r>
              <a:rPr sz="2600" spc="-40" dirty="0">
                <a:latin typeface="Arial"/>
                <a:cs typeface="Arial"/>
              </a:rPr>
              <a:t>contraception </a:t>
            </a:r>
            <a:r>
              <a:rPr sz="2600" spc="35" dirty="0">
                <a:latin typeface="Arial"/>
                <a:cs typeface="Arial"/>
              </a:rPr>
              <a:t>if </a:t>
            </a:r>
            <a:r>
              <a:rPr sz="2600" spc="-15" dirty="0">
                <a:latin typeface="Arial"/>
                <a:cs typeface="Arial"/>
              </a:rPr>
              <a:t>patient </a:t>
            </a:r>
            <a:r>
              <a:rPr sz="2600" spc="-20" dirty="0">
                <a:latin typeface="Arial"/>
                <a:cs typeface="Arial"/>
              </a:rPr>
              <a:t>not </a:t>
            </a:r>
            <a:r>
              <a:rPr sz="2600" spc="-70" dirty="0">
                <a:latin typeface="Arial"/>
                <a:cs typeface="Arial"/>
              </a:rPr>
              <a:t>seeking</a:t>
            </a:r>
            <a:r>
              <a:rPr sz="2600" spc="-34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pregnancy</a:t>
            </a:r>
            <a:endParaRPr sz="2600">
              <a:latin typeface="Arial"/>
              <a:cs typeface="Arial"/>
            </a:endParaRPr>
          </a:p>
          <a:p>
            <a:pPr marL="735965" lvl="1" indent="-267335">
              <a:lnSpc>
                <a:spcPct val="100000"/>
              </a:lnSpc>
              <a:spcBef>
                <a:spcPts val="245"/>
              </a:spcBef>
              <a:buChar char="•"/>
              <a:tabLst>
                <a:tab pos="735965" algn="l"/>
                <a:tab pos="736600" algn="l"/>
              </a:tabLst>
            </a:pPr>
            <a:r>
              <a:rPr sz="2600" spc="-165" dirty="0">
                <a:latin typeface="Arial"/>
                <a:cs typeface="Arial"/>
              </a:rPr>
              <a:t>Can </a:t>
            </a:r>
            <a:r>
              <a:rPr sz="2600" spc="-50" dirty="0">
                <a:latin typeface="Arial"/>
                <a:cs typeface="Arial"/>
              </a:rPr>
              <a:t>restore </a:t>
            </a:r>
            <a:r>
              <a:rPr sz="2600" spc="-65" dirty="0">
                <a:latin typeface="Arial"/>
                <a:cs typeface="Arial"/>
              </a:rPr>
              <a:t>ovulatory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cycles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15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600" spc="-25" dirty="0">
                <a:latin typeface="Arial"/>
                <a:cs typeface="Arial"/>
              </a:rPr>
              <a:t>Metformin </a:t>
            </a:r>
            <a:r>
              <a:rPr sz="2600" spc="-120" dirty="0">
                <a:latin typeface="Arial"/>
                <a:cs typeface="Arial"/>
              </a:rPr>
              <a:t>may </a:t>
            </a:r>
            <a:r>
              <a:rPr sz="2600" spc="-75" dirty="0">
                <a:latin typeface="Arial"/>
                <a:cs typeface="Arial"/>
              </a:rPr>
              <a:t>be </a:t>
            </a:r>
            <a:r>
              <a:rPr sz="2600" spc="-60" dirty="0">
                <a:latin typeface="Arial"/>
                <a:cs typeface="Arial"/>
              </a:rPr>
              <a:t>associated </a:t>
            </a:r>
            <a:r>
              <a:rPr sz="2600" spc="-30" dirty="0">
                <a:latin typeface="Arial"/>
                <a:cs typeface="Arial"/>
              </a:rPr>
              <a:t>with </a:t>
            </a:r>
            <a:r>
              <a:rPr sz="2600" spc="-65" dirty="0">
                <a:latin typeface="Arial"/>
                <a:cs typeface="Arial"/>
              </a:rPr>
              <a:t>weight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loss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600">
              <a:latin typeface="Arial"/>
              <a:cs typeface="Arial"/>
            </a:endParaRPr>
          </a:p>
          <a:p>
            <a:pPr marL="240665" marR="438150" indent="-228600">
              <a:lnSpc>
                <a:spcPts val="2780"/>
              </a:lnSpc>
              <a:buChar char="•"/>
              <a:tabLst>
                <a:tab pos="241300" algn="l"/>
              </a:tabLst>
            </a:pPr>
            <a:r>
              <a:rPr sz="2600" spc="-125" dirty="0">
                <a:latin typeface="Arial"/>
                <a:cs typeface="Arial"/>
              </a:rPr>
              <a:t>Common </a:t>
            </a:r>
            <a:r>
              <a:rPr sz="2600" spc="-60" dirty="0">
                <a:latin typeface="Arial"/>
                <a:cs typeface="Arial"/>
              </a:rPr>
              <a:t>side </a:t>
            </a:r>
            <a:r>
              <a:rPr sz="2600" spc="-35" dirty="0">
                <a:latin typeface="Arial"/>
                <a:cs typeface="Arial"/>
              </a:rPr>
              <a:t>effects: </a:t>
            </a:r>
            <a:r>
              <a:rPr sz="2600" spc="-45" dirty="0">
                <a:latin typeface="Arial"/>
                <a:cs typeface="Arial"/>
              </a:rPr>
              <a:t>diarrhea, </a:t>
            </a:r>
            <a:r>
              <a:rPr sz="2600" spc="-75" dirty="0">
                <a:latin typeface="Arial"/>
                <a:cs typeface="Arial"/>
              </a:rPr>
              <a:t>nausea, </a:t>
            </a:r>
            <a:r>
              <a:rPr sz="2600" spc="-50" dirty="0">
                <a:latin typeface="Arial"/>
                <a:cs typeface="Arial"/>
              </a:rPr>
              <a:t>vomiting, </a:t>
            </a:r>
            <a:r>
              <a:rPr sz="2600" spc="-45" dirty="0">
                <a:latin typeface="Arial"/>
                <a:cs typeface="Arial"/>
              </a:rPr>
              <a:t>abdominal bloating,  </a:t>
            </a:r>
            <a:r>
              <a:rPr sz="2600" spc="-35" dirty="0">
                <a:latin typeface="Arial"/>
                <a:cs typeface="Arial"/>
              </a:rPr>
              <a:t>flatulence, </a:t>
            </a:r>
            <a:r>
              <a:rPr sz="2600" spc="-55" dirty="0">
                <a:latin typeface="Arial"/>
                <a:cs typeface="Arial"/>
              </a:rPr>
              <a:t>and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anorexia</a:t>
            </a:r>
            <a:endParaRPr sz="2600">
              <a:latin typeface="Arial"/>
              <a:cs typeface="Arial"/>
            </a:endParaRPr>
          </a:p>
          <a:p>
            <a:pPr marL="735965" marR="1449705" lvl="1" indent="-267335">
              <a:lnSpc>
                <a:spcPts val="2810"/>
              </a:lnSpc>
              <a:spcBef>
                <a:spcPts val="610"/>
              </a:spcBef>
              <a:buChar char="•"/>
              <a:tabLst>
                <a:tab pos="735965" algn="l"/>
                <a:tab pos="736600" algn="l"/>
              </a:tabLst>
            </a:pPr>
            <a:r>
              <a:rPr sz="2600" spc="-100" dirty="0">
                <a:latin typeface="Arial"/>
                <a:cs typeface="Arial"/>
              </a:rPr>
              <a:t>Side </a:t>
            </a:r>
            <a:r>
              <a:rPr sz="2600" spc="-30" dirty="0">
                <a:latin typeface="Arial"/>
                <a:cs typeface="Arial"/>
              </a:rPr>
              <a:t>effects </a:t>
            </a:r>
            <a:r>
              <a:rPr sz="2600" spc="-70" dirty="0">
                <a:latin typeface="Arial"/>
                <a:cs typeface="Arial"/>
              </a:rPr>
              <a:t>can </a:t>
            </a:r>
            <a:r>
              <a:rPr sz="2600" spc="-75" dirty="0">
                <a:latin typeface="Arial"/>
                <a:cs typeface="Arial"/>
              </a:rPr>
              <a:t>be </a:t>
            </a:r>
            <a:r>
              <a:rPr sz="2600" spc="-65" dirty="0">
                <a:latin typeface="Arial"/>
                <a:cs typeface="Arial"/>
              </a:rPr>
              <a:t>reduced </a:t>
            </a:r>
            <a:r>
              <a:rPr sz="2600" spc="-140" dirty="0">
                <a:latin typeface="Arial"/>
                <a:cs typeface="Arial"/>
              </a:rPr>
              <a:t>by </a:t>
            </a:r>
            <a:r>
              <a:rPr sz="2600" spc="-30" dirty="0">
                <a:latin typeface="Arial"/>
                <a:cs typeface="Arial"/>
              </a:rPr>
              <a:t>starting </a:t>
            </a:r>
            <a:r>
              <a:rPr sz="2600" dirty="0">
                <a:latin typeface="Arial"/>
                <a:cs typeface="Arial"/>
              </a:rPr>
              <a:t>at </a:t>
            </a:r>
            <a:r>
              <a:rPr sz="2600" spc="-75" dirty="0">
                <a:latin typeface="Arial"/>
                <a:cs typeface="Arial"/>
              </a:rPr>
              <a:t>a </a:t>
            </a:r>
            <a:r>
              <a:rPr sz="2600" spc="-40" dirty="0">
                <a:latin typeface="Arial"/>
                <a:cs typeface="Arial"/>
              </a:rPr>
              <a:t>small </a:t>
            </a:r>
            <a:r>
              <a:rPr sz="2600" spc="-90" dirty="0">
                <a:latin typeface="Arial"/>
                <a:cs typeface="Arial"/>
              </a:rPr>
              <a:t>dose </a:t>
            </a:r>
            <a:r>
              <a:rPr sz="2600" spc="-55" dirty="0">
                <a:latin typeface="Arial"/>
                <a:cs typeface="Arial"/>
              </a:rPr>
              <a:t>and  </a:t>
            </a:r>
            <a:r>
              <a:rPr sz="2600" spc="-60" dirty="0">
                <a:latin typeface="Arial"/>
                <a:cs typeface="Arial"/>
              </a:rPr>
              <a:t>increasing </a:t>
            </a:r>
            <a:r>
              <a:rPr sz="2600" spc="-70" dirty="0">
                <a:latin typeface="Arial"/>
                <a:cs typeface="Arial"/>
              </a:rPr>
              <a:t>gradually </a:t>
            </a:r>
            <a:r>
              <a:rPr sz="2600" spc="-85" dirty="0">
                <a:latin typeface="Arial"/>
                <a:cs typeface="Arial"/>
              </a:rPr>
              <a:t>as </a:t>
            </a:r>
            <a:r>
              <a:rPr sz="2600" spc="-30" dirty="0">
                <a:latin typeface="Arial"/>
                <a:cs typeface="Arial"/>
              </a:rPr>
              <a:t>tolerated </a:t>
            </a:r>
            <a:r>
              <a:rPr sz="2600" spc="-140" dirty="0">
                <a:latin typeface="Arial"/>
                <a:cs typeface="Arial"/>
              </a:rPr>
              <a:t>by </a:t>
            </a:r>
            <a:r>
              <a:rPr sz="2600" spc="-25" dirty="0">
                <a:latin typeface="Arial"/>
                <a:cs typeface="Arial"/>
              </a:rPr>
              <a:t>the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patient</a:t>
            </a:r>
            <a:endParaRPr sz="2600">
              <a:latin typeface="Arial"/>
              <a:cs typeface="Arial"/>
            </a:endParaRPr>
          </a:p>
          <a:p>
            <a:pPr marL="735965" lvl="1" indent="-267335">
              <a:lnSpc>
                <a:spcPct val="100000"/>
              </a:lnSpc>
              <a:spcBef>
                <a:spcPts val="220"/>
              </a:spcBef>
              <a:buChar char="•"/>
              <a:tabLst>
                <a:tab pos="735965" algn="l"/>
                <a:tab pos="736600" algn="l"/>
              </a:tabLst>
            </a:pPr>
            <a:r>
              <a:rPr sz="2600" spc="-125" dirty="0">
                <a:latin typeface="Arial"/>
                <a:cs typeface="Arial"/>
              </a:rPr>
              <a:t>Goal </a:t>
            </a:r>
            <a:r>
              <a:rPr sz="2600" spc="-65" dirty="0">
                <a:latin typeface="Arial"/>
                <a:cs typeface="Arial"/>
              </a:rPr>
              <a:t>therapy: </a:t>
            </a:r>
            <a:r>
              <a:rPr sz="2600" spc="45" dirty="0">
                <a:latin typeface="Arial"/>
                <a:cs typeface="Arial"/>
              </a:rPr>
              <a:t>1,500–2,000 </a:t>
            </a:r>
            <a:r>
              <a:rPr sz="2600" spc="-25" dirty="0">
                <a:latin typeface="Arial"/>
                <a:cs typeface="Arial"/>
              </a:rPr>
              <a:t>mg/day </a:t>
            </a:r>
            <a:r>
              <a:rPr sz="2600" spc="-50" dirty="0">
                <a:latin typeface="Arial"/>
                <a:cs typeface="Arial"/>
              </a:rPr>
              <a:t>divided </a:t>
            </a:r>
            <a:r>
              <a:rPr sz="2600" spc="-55" dirty="0">
                <a:latin typeface="Arial"/>
                <a:cs typeface="Arial"/>
              </a:rPr>
              <a:t>or </a:t>
            </a:r>
            <a:r>
              <a:rPr sz="2600" spc="-300" dirty="0">
                <a:latin typeface="Arial"/>
                <a:cs typeface="Arial"/>
              </a:rPr>
              <a:t>ER</a:t>
            </a:r>
            <a:r>
              <a:rPr sz="2600" spc="-25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dosing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E3DFE8A7-23B2-E858-C2E5-1F6D8E8BE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43211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Rotterdam</a:t>
            </a:r>
            <a:r>
              <a:rPr spc="-150" dirty="0"/>
              <a:t> 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18" y="2205228"/>
            <a:ext cx="7841615" cy="3332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600" spc="-50" dirty="0">
                <a:latin typeface="Arial"/>
                <a:cs typeface="Arial"/>
              </a:rPr>
              <a:t>Most </a:t>
            </a:r>
            <a:r>
              <a:rPr sz="2600" spc="-80" dirty="0">
                <a:latin typeface="Arial"/>
                <a:cs typeface="Arial"/>
              </a:rPr>
              <a:t>commonly </a:t>
            </a:r>
            <a:r>
              <a:rPr sz="2600" spc="-75" dirty="0">
                <a:latin typeface="Arial"/>
                <a:cs typeface="Arial"/>
              </a:rPr>
              <a:t>used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definition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900">
              <a:latin typeface="Arial"/>
              <a:cs typeface="Arial"/>
            </a:endParaRPr>
          </a:p>
          <a:p>
            <a:pPr marL="527050" indent="-514984">
              <a:lnSpc>
                <a:spcPct val="100000"/>
              </a:lnSpc>
              <a:buAutoNum type="arabicPeriod"/>
              <a:tabLst>
                <a:tab pos="527050" algn="l"/>
                <a:tab pos="527685" algn="l"/>
              </a:tabLst>
            </a:pPr>
            <a:r>
              <a:rPr sz="2600" spc="-85" dirty="0">
                <a:latin typeface="Arial"/>
                <a:cs typeface="Arial"/>
              </a:rPr>
              <a:t>Oligomenorrhea </a:t>
            </a:r>
            <a:r>
              <a:rPr sz="2600" spc="-55" dirty="0">
                <a:latin typeface="Arial"/>
                <a:cs typeface="Arial"/>
              </a:rPr>
              <a:t>or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amenorrhea</a:t>
            </a:r>
            <a:endParaRPr sz="2600">
              <a:latin typeface="Arial"/>
              <a:cs typeface="Arial"/>
            </a:endParaRPr>
          </a:p>
          <a:p>
            <a:pPr marL="527050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600" spc="-85" dirty="0">
                <a:latin typeface="Arial"/>
                <a:cs typeface="Arial"/>
              </a:rPr>
              <a:t>Hyperandrogenism </a:t>
            </a:r>
            <a:r>
              <a:rPr sz="2600" spc="75" dirty="0">
                <a:latin typeface="Arial"/>
                <a:cs typeface="Arial"/>
              </a:rPr>
              <a:t>– </a:t>
            </a:r>
            <a:r>
              <a:rPr sz="2600" spc="-65" dirty="0">
                <a:latin typeface="Arial"/>
                <a:cs typeface="Arial"/>
              </a:rPr>
              <a:t>Clinical </a:t>
            </a:r>
            <a:r>
              <a:rPr sz="2600" spc="-55" dirty="0">
                <a:latin typeface="Arial"/>
                <a:cs typeface="Arial"/>
              </a:rPr>
              <a:t>or</a:t>
            </a:r>
            <a:r>
              <a:rPr sz="2600" spc="-22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biochemical</a:t>
            </a:r>
            <a:endParaRPr sz="2600">
              <a:latin typeface="Arial"/>
              <a:cs typeface="Arial"/>
            </a:endParaRPr>
          </a:p>
          <a:p>
            <a:pPr marL="527050" indent="-514984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600" spc="-100" dirty="0">
                <a:latin typeface="Arial"/>
                <a:cs typeface="Arial"/>
              </a:rPr>
              <a:t>Polycystic </a:t>
            </a:r>
            <a:r>
              <a:rPr sz="2600" spc="-65" dirty="0">
                <a:latin typeface="Arial"/>
                <a:cs typeface="Arial"/>
              </a:rPr>
              <a:t>appearing </a:t>
            </a:r>
            <a:r>
              <a:rPr sz="2600" spc="-70" dirty="0">
                <a:latin typeface="Arial"/>
                <a:cs typeface="Arial"/>
              </a:rPr>
              <a:t>ovaries </a:t>
            </a:r>
            <a:r>
              <a:rPr sz="2600" spc="-140" dirty="0">
                <a:latin typeface="Arial"/>
                <a:cs typeface="Arial"/>
              </a:rPr>
              <a:t>by </a:t>
            </a:r>
            <a:r>
              <a:rPr sz="2600" spc="-35" dirty="0">
                <a:latin typeface="Arial"/>
                <a:cs typeface="Arial"/>
              </a:rPr>
              <a:t>ultrasound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diagnosis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95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600" spc="-85" dirty="0">
                <a:latin typeface="Arial"/>
                <a:cs typeface="Arial"/>
              </a:rPr>
              <a:t>Requires </a:t>
            </a:r>
            <a:r>
              <a:rPr sz="2600" spc="75" dirty="0">
                <a:latin typeface="Arial"/>
                <a:cs typeface="Arial"/>
              </a:rPr>
              <a:t>2 </a:t>
            </a:r>
            <a:r>
              <a:rPr sz="2600" spc="-25" dirty="0">
                <a:latin typeface="Arial"/>
                <a:cs typeface="Arial"/>
              </a:rPr>
              <a:t>out of </a:t>
            </a:r>
            <a:r>
              <a:rPr sz="2600" spc="75" dirty="0">
                <a:latin typeface="Arial"/>
                <a:cs typeface="Arial"/>
              </a:rPr>
              <a:t>3 </a:t>
            </a:r>
            <a:r>
              <a:rPr sz="2600" spc="-10" dirty="0">
                <a:latin typeface="Arial"/>
                <a:cs typeface="Arial"/>
              </a:rPr>
              <a:t>to</a:t>
            </a:r>
            <a:r>
              <a:rPr sz="2600" spc="-495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make </a:t>
            </a:r>
            <a:r>
              <a:rPr sz="2600" spc="-75" dirty="0">
                <a:latin typeface="Arial"/>
                <a:cs typeface="Arial"/>
              </a:rPr>
              <a:t>a </a:t>
            </a:r>
            <a:r>
              <a:rPr sz="2600" spc="-70" dirty="0">
                <a:latin typeface="Arial"/>
                <a:cs typeface="Arial"/>
              </a:rPr>
              <a:t>diagnosis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950443"/>
            <a:ext cx="4876800" cy="2173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4" descr="FERTILITY-CENTER-logo">
            <a:extLst>
              <a:ext uri="{FF2B5EF4-FFF2-40B4-BE49-F238E27FC236}">
                <a16:creationId xmlns:a16="http://schemas.microsoft.com/office/drawing/2014/main" id="{2A5C621B-C17F-997D-1068-3CD6DEE70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15900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</a:t>
            </a:r>
            <a:r>
              <a:rPr spc="-195" dirty="0"/>
              <a:t>a</a:t>
            </a:r>
            <a:r>
              <a:rPr spc="-120" dirty="0"/>
              <a:t>t</a:t>
            </a:r>
            <a:r>
              <a:rPr spc="-110" dirty="0"/>
              <a:t>i</a:t>
            </a:r>
            <a:r>
              <a:rPr spc="-235" dirty="0"/>
              <a:t>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18" y="1708327"/>
            <a:ext cx="10211262" cy="350416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385"/>
              </a:spcBef>
              <a:buChar char="•"/>
              <a:tabLst>
                <a:tab pos="241300" algn="l"/>
              </a:tabLst>
            </a:pPr>
            <a:r>
              <a:rPr sz="2600" spc="-45" dirty="0">
                <a:latin typeface="Arial"/>
                <a:cs typeface="Arial"/>
              </a:rPr>
              <a:t>Potential role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15" dirty="0">
                <a:latin typeface="Arial"/>
                <a:cs typeface="Arial"/>
              </a:rPr>
              <a:t>treatment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330" dirty="0">
                <a:latin typeface="Arial"/>
                <a:cs typeface="Arial"/>
              </a:rPr>
              <a:t>PCOS </a:t>
            </a:r>
            <a:r>
              <a:rPr sz="2600" spc="-95" dirty="0">
                <a:latin typeface="Arial"/>
                <a:cs typeface="Arial"/>
              </a:rPr>
              <a:t>however </a:t>
            </a:r>
            <a:r>
              <a:rPr sz="2600" spc="-55" dirty="0">
                <a:latin typeface="Arial"/>
                <a:cs typeface="Arial"/>
              </a:rPr>
              <a:t>confounding </a:t>
            </a:r>
            <a:r>
              <a:rPr sz="2600" spc="-75" dirty="0">
                <a:latin typeface="Arial"/>
                <a:cs typeface="Arial"/>
              </a:rPr>
              <a:t>evidence</a:t>
            </a:r>
            <a:r>
              <a:rPr sz="2600" spc="-42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exists</a:t>
            </a:r>
            <a:endParaRPr sz="2600" dirty="0">
              <a:latin typeface="Arial"/>
              <a:cs typeface="Arial"/>
            </a:endParaRPr>
          </a:p>
          <a:p>
            <a:pPr marL="735965" lvl="1" indent="-267335">
              <a:lnSpc>
                <a:spcPct val="100000"/>
              </a:lnSpc>
              <a:spcBef>
                <a:spcPts val="290"/>
              </a:spcBef>
              <a:buChar char="•"/>
              <a:tabLst>
                <a:tab pos="735965" algn="l"/>
                <a:tab pos="736600" algn="l"/>
              </a:tabLst>
            </a:pPr>
            <a:r>
              <a:rPr sz="2600" spc="-80" dirty="0">
                <a:latin typeface="Arial"/>
                <a:cs typeface="Arial"/>
              </a:rPr>
              <a:t>Improves </a:t>
            </a:r>
            <a:r>
              <a:rPr sz="2600" spc="-10" dirty="0">
                <a:latin typeface="Arial"/>
                <a:cs typeface="Arial"/>
              </a:rPr>
              <a:t>lipid </a:t>
            </a:r>
            <a:r>
              <a:rPr sz="2600" spc="-35" dirty="0">
                <a:latin typeface="Arial"/>
                <a:cs typeface="Arial"/>
              </a:rPr>
              <a:t>profiles </a:t>
            </a:r>
            <a:r>
              <a:rPr sz="2600" spc="-90" dirty="0">
                <a:latin typeface="Arial"/>
                <a:cs typeface="Arial"/>
              </a:rPr>
              <a:t>(agreed</a:t>
            </a:r>
            <a:r>
              <a:rPr sz="2600" spc="-19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upon)</a:t>
            </a:r>
            <a:endParaRPr sz="2600" dirty="0">
              <a:latin typeface="Arial"/>
              <a:cs typeface="Arial"/>
            </a:endParaRPr>
          </a:p>
          <a:p>
            <a:pPr marL="735965" lvl="1" indent="-267335">
              <a:lnSpc>
                <a:spcPct val="100000"/>
              </a:lnSpc>
              <a:spcBef>
                <a:spcPts val="265"/>
              </a:spcBef>
              <a:buChar char="•"/>
              <a:tabLst>
                <a:tab pos="735965" algn="l"/>
                <a:tab pos="736600" algn="l"/>
              </a:tabLst>
            </a:pPr>
            <a:r>
              <a:rPr sz="2600" spc="-70" dirty="0">
                <a:latin typeface="Arial"/>
                <a:cs typeface="Arial"/>
              </a:rPr>
              <a:t>Reduction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60" dirty="0">
                <a:latin typeface="Arial"/>
                <a:cs typeface="Arial"/>
              </a:rPr>
              <a:t>serum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androgens</a:t>
            </a:r>
            <a:endParaRPr sz="2600" dirty="0">
              <a:latin typeface="Arial"/>
              <a:cs typeface="Arial"/>
            </a:endParaRPr>
          </a:p>
          <a:p>
            <a:pPr marL="735965" lvl="1" indent="-267335">
              <a:lnSpc>
                <a:spcPct val="100000"/>
              </a:lnSpc>
              <a:spcBef>
                <a:spcPts val="290"/>
              </a:spcBef>
              <a:buChar char="•"/>
              <a:tabLst>
                <a:tab pos="735965" algn="l"/>
                <a:tab pos="736600" algn="l"/>
              </a:tabLst>
            </a:pPr>
            <a:r>
              <a:rPr sz="2600" spc="-60" dirty="0">
                <a:latin typeface="Arial"/>
                <a:cs typeface="Arial"/>
              </a:rPr>
              <a:t>Improvement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75" dirty="0">
                <a:latin typeface="Arial"/>
                <a:cs typeface="Arial"/>
              </a:rPr>
              <a:t>hyperandrogenic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features</a:t>
            </a:r>
            <a:endParaRPr sz="2600" dirty="0">
              <a:latin typeface="Arial"/>
              <a:cs typeface="Arial"/>
            </a:endParaRPr>
          </a:p>
          <a:p>
            <a:pPr marL="735965" lvl="1" indent="-267335">
              <a:lnSpc>
                <a:spcPct val="100000"/>
              </a:lnSpc>
              <a:spcBef>
                <a:spcPts val="290"/>
              </a:spcBef>
              <a:buChar char="•"/>
              <a:tabLst>
                <a:tab pos="735965" algn="l"/>
                <a:tab pos="736600" algn="l"/>
              </a:tabLst>
            </a:pPr>
            <a:r>
              <a:rPr sz="2600" spc="-75" dirty="0">
                <a:latin typeface="Arial"/>
                <a:cs typeface="Arial"/>
              </a:rPr>
              <a:t>Increase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65" dirty="0">
                <a:latin typeface="Arial"/>
                <a:cs typeface="Arial"/>
              </a:rPr>
              <a:t>ovulatory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cycles</a:t>
            </a:r>
            <a:endParaRPr sz="2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250" dirty="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600" spc="-105" dirty="0">
                <a:latin typeface="Arial"/>
                <a:cs typeface="Arial"/>
              </a:rPr>
              <a:t>Large </a:t>
            </a:r>
            <a:r>
              <a:rPr sz="2600" spc="-275" dirty="0">
                <a:latin typeface="Arial"/>
                <a:cs typeface="Arial"/>
              </a:rPr>
              <a:t>RCTs </a:t>
            </a:r>
            <a:r>
              <a:rPr sz="2600" spc="-60" dirty="0">
                <a:latin typeface="Arial"/>
                <a:cs typeface="Arial"/>
              </a:rPr>
              <a:t>are</a:t>
            </a:r>
            <a:r>
              <a:rPr sz="2600" spc="-31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needed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5A9A229C-722E-1C4B-2D1A-E289D9949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578102" y="7940"/>
            <a:ext cx="4613897" cy="6856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38400" y="1981200"/>
            <a:ext cx="4033520" cy="17659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67995" marR="5080" indent="-455930">
              <a:lnSpc>
                <a:spcPts val="6500"/>
              </a:lnSpc>
              <a:spcBef>
                <a:spcPts val="900"/>
              </a:spcBef>
            </a:pPr>
            <a:r>
              <a:rPr sz="6000" spc="-290" dirty="0">
                <a:latin typeface="Georgia"/>
                <a:cs typeface="Georgia"/>
              </a:rPr>
              <a:t>Treatment </a:t>
            </a:r>
            <a:r>
              <a:rPr sz="6000" spc="-190" dirty="0">
                <a:latin typeface="Georgia"/>
                <a:cs typeface="Georgia"/>
              </a:rPr>
              <a:t>of  </a:t>
            </a:r>
            <a:r>
              <a:rPr sz="6000" spc="-280" dirty="0">
                <a:latin typeface="Georgia"/>
                <a:cs typeface="Georgia"/>
              </a:rPr>
              <a:t>Hirsutism</a:t>
            </a:r>
            <a:endParaRPr sz="6000" dirty="0">
              <a:latin typeface="Georgia"/>
              <a:cs typeface="Georgia"/>
            </a:endParaRPr>
          </a:p>
        </p:txBody>
      </p:sp>
      <p:pic>
        <p:nvPicPr>
          <p:cNvPr id="11" name="Picture 4" descr="FERTILITY-CENTER-logo">
            <a:extLst>
              <a:ext uri="{FF2B5EF4-FFF2-40B4-BE49-F238E27FC236}">
                <a16:creationId xmlns:a16="http://schemas.microsoft.com/office/drawing/2014/main" id="{E4C2A6D9-584B-6A20-3E2A-78052B6DC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52400" y="381000"/>
            <a:ext cx="1816100" cy="38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53581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Treatment </a:t>
            </a:r>
            <a:r>
              <a:rPr spc="-140" dirty="0"/>
              <a:t>of</a:t>
            </a:r>
            <a:r>
              <a:rPr spc="-10" dirty="0"/>
              <a:t> </a:t>
            </a:r>
            <a:r>
              <a:rPr spc="-204" dirty="0"/>
              <a:t>Hirsutism</a:t>
            </a:r>
          </a:p>
        </p:txBody>
      </p:sp>
      <p:sp>
        <p:nvSpPr>
          <p:cNvPr id="3" name="object 3"/>
          <p:cNvSpPr/>
          <p:nvPr/>
        </p:nvSpPr>
        <p:spPr>
          <a:xfrm>
            <a:off x="1112519" y="3242945"/>
            <a:ext cx="1104900" cy="12700"/>
          </a:xfrm>
          <a:custGeom>
            <a:avLst/>
            <a:gdLst/>
            <a:ahLst/>
            <a:cxnLst/>
            <a:rect l="l" t="t" r="r" b="b"/>
            <a:pathLst>
              <a:path w="1104900" h="12700">
                <a:moveTo>
                  <a:pt x="1104900" y="0"/>
                </a:moveTo>
                <a:lnTo>
                  <a:pt x="0" y="0"/>
                </a:lnTo>
                <a:lnTo>
                  <a:pt x="0" y="12700"/>
                </a:lnTo>
                <a:lnTo>
                  <a:pt x="1104900" y="12700"/>
                </a:lnTo>
                <a:lnTo>
                  <a:pt x="1104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2519" y="4982845"/>
            <a:ext cx="977900" cy="12700"/>
          </a:xfrm>
          <a:custGeom>
            <a:avLst/>
            <a:gdLst/>
            <a:ahLst/>
            <a:cxnLst/>
            <a:rect l="l" t="t" r="r" b="b"/>
            <a:pathLst>
              <a:path w="977900" h="12700">
                <a:moveTo>
                  <a:pt x="977900" y="0"/>
                </a:moveTo>
                <a:lnTo>
                  <a:pt x="0" y="0"/>
                </a:lnTo>
                <a:lnTo>
                  <a:pt x="0" y="12699"/>
                </a:lnTo>
                <a:lnTo>
                  <a:pt x="977900" y="12699"/>
                </a:lnTo>
                <a:lnTo>
                  <a:pt x="977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2421" y="1769364"/>
            <a:ext cx="10039985" cy="40551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29565" marR="351155" indent="-228600">
              <a:lnSpc>
                <a:spcPct val="80000"/>
              </a:lnSpc>
              <a:spcBef>
                <a:spcPts val="725"/>
              </a:spcBef>
              <a:buChar char="•"/>
              <a:tabLst>
                <a:tab pos="330200" algn="l"/>
                <a:tab pos="1856739" algn="l"/>
              </a:tabLst>
            </a:pPr>
            <a:r>
              <a:rPr sz="2600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First</a:t>
            </a:r>
            <a:r>
              <a:rPr sz="26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Line</a:t>
            </a:r>
            <a:r>
              <a:rPr sz="2600" spc="-75" dirty="0">
                <a:latin typeface="Arial"/>
                <a:cs typeface="Arial"/>
              </a:rPr>
              <a:t>:	</a:t>
            </a:r>
            <a:r>
              <a:rPr sz="2600" spc="-95" dirty="0">
                <a:latin typeface="Arial"/>
                <a:cs typeface="Arial"/>
              </a:rPr>
              <a:t>Combined </a:t>
            </a:r>
            <a:r>
              <a:rPr sz="2600" spc="-114" dirty="0">
                <a:latin typeface="Arial"/>
                <a:cs typeface="Arial"/>
              </a:rPr>
              <a:t>Oral </a:t>
            </a:r>
            <a:r>
              <a:rPr sz="2600" spc="-70" dirty="0">
                <a:latin typeface="Arial"/>
                <a:cs typeface="Arial"/>
              </a:rPr>
              <a:t>Contraceptive (increase </a:t>
            </a:r>
            <a:r>
              <a:rPr sz="2600" spc="-210" dirty="0">
                <a:latin typeface="Arial"/>
                <a:cs typeface="Arial"/>
              </a:rPr>
              <a:t>SHBG, </a:t>
            </a:r>
            <a:r>
              <a:rPr sz="2600" spc="-95" dirty="0">
                <a:latin typeface="Arial"/>
                <a:cs typeface="Arial"/>
              </a:rPr>
              <a:t>Decrease  </a:t>
            </a:r>
            <a:r>
              <a:rPr sz="2600" spc="-60" dirty="0">
                <a:latin typeface="Arial"/>
                <a:cs typeface="Arial"/>
              </a:rPr>
              <a:t>ovarian </a:t>
            </a:r>
            <a:r>
              <a:rPr sz="2600" spc="-75" dirty="0">
                <a:latin typeface="Arial"/>
                <a:cs typeface="Arial"/>
              </a:rPr>
              <a:t>androgen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production)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 marL="329565" marR="55880" indent="-228600">
              <a:lnSpc>
                <a:spcPct val="80000"/>
              </a:lnSpc>
              <a:spcBef>
                <a:spcPts val="5"/>
              </a:spcBef>
              <a:buChar char="•"/>
              <a:tabLst>
                <a:tab pos="330200" algn="l"/>
                <a:tab pos="1680845" algn="l"/>
              </a:tabLst>
            </a:pPr>
            <a:r>
              <a:rPr sz="2600" spc="10" dirty="0">
                <a:latin typeface="Arial"/>
                <a:cs typeface="Arial"/>
              </a:rPr>
              <a:t>2</a:t>
            </a:r>
            <a:r>
              <a:rPr sz="2550" spc="15" baseline="26143" dirty="0">
                <a:latin typeface="Arial"/>
                <a:cs typeface="Arial"/>
              </a:rPr>
              <a:t>nd</a:t>
            </a:r>
            <a:r>
              <a:rPr sz="2550" spc="300" baseline="26143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Line:	</a:t>
            </a:r>
            <a:r>
              <a:rPr sz="2600" spc="-95" dirty="0">
                <a:latin typeface="Arial"/>
                <a:cs typeface="Arial"/>
              </a:rPr>
              <a:t>Combined </a:t>
            </a:r>
            <a:r>
              <a:rPr sz="2600" spc="-114" dirty="0">
                <a:latin typeface="Arial"/>
                <a:cs typeface="Arial"/>
              </a:rPr>
              <a:t>Oral </a:t>
            </a:r>
            <a:r>
              <a:rPr sz="2600" spc="-70" dirty="0">
                <a:latin typeface="Arial"/>
                <a:cs typeface="Arial"/>
              </a:rPr>
              <a:t>Contraceptive </a:t>
            </a:r>
            <a:r>
              <a:rPr sz="2600" spc="5" dirty="0">
                <a:latin typeface="Arial"/>
                <a:cs typeface="Arial"/>
              </a:rPr>
              <a:t>+ </a:t>
            </a:r>
            <a:r>
              <a:rPr sz="2600" spc="-60" dirty="0">
                <a:latin typeface="Arial"/>
                <a:cs typeface="Arial"/>
              </a:rPr>
              <a:t>Spironolactone </a:t>
            </a:r>
            <a:r>
              <a:rPr sz="2600" spc="35" dirty="0">
                <a:latin typeface="Arial"/>
                <a:cs typeface="Arial"/>
              </a:rPr>
              <a:t>if </a:t>
            </a:r>
            <a:r>
              <a:rPr sz="2600" spc="-70" dirty="0">
                <a:latin typeface="Arial"/>
                <a:cs typeface="Arial"/>
              </a:rPr>
              <a:t>no </a:t>
            </a:r>
            <a:r>
              <a:rPr sz="2600" spc="-55" dirty="0">
                <a:latin typeface="Arial"/>
                <a:cs typeface="Arial"/>
              </a:rPr>
              <a:t>or  </a:t>
            </a:r>
            <a:r>
              <a:rPr sz="2600" spc="-15" dirty="0">
                <a:latin typeface="Arial"/>
                <a:cs typeface="Arial"/>
              </a:rPr>
              <a:t>insufficient </a:t>
            </a:r>
            <a:r>
              <a:rPr sz="2600" spc="-50" dirty="0">
                <a:latin typeface="Arial"/>
                <a:cs typeface="Arial"/>
              </a:rPr>
              <a:t>improvement </a:t>
            </a:r>
            <a:r>
              <a:rPr sz="2600" spc="-10" dirty="0">
                <a:latin typeface="Arial"/>
                <a:cs typeface="Arial"/>
              </a:rPr>
              <a:t>after </a:t>
            </a:r>
            <a:r>
              <a:rPr sz="2600" spc="75" dirty="0">
                <a:latin typeface="Arial"/>
                <a:cs typeface="Arial"/>
              </a:rPr>
              <a:t>6 </a:t>
            </a:r>
            <a:r>
              <a:rPr sz="2600" spc="-45" dirty="0">
                <a:latin typeface="Arial"/>
                <a:cs typeface="Arial"/>
              </a:rPr>
              <a:t>months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60" dirty="0">
                <a:latin typeface="Arial"/>
                <a:cs typeface="Arial"/>
              </a:rPr>
              <a:t>therapy </a:t>
            </a:r>
            <a:r>
              <a:rPr sz="2600" u="sng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2600" spc="-475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Spironolactone  </a:t>
            </a:r>
            <a:r>
              <a:rPr sz="2600" spc="-60" dirty="0">
                <a:latin typeface="Arial"/>
                <a:cs typeface="Arial"/>
              </a:rPr>
              <a:t>alone </a:t>
            </a:r>
            <a:r>
              <a:rPr sz="2600" spc="35" dirty="0">
                <a:latin typeface="Arial"/>
                <a:cs typeface="Arial"/>
              </a:rPr>
              <a:t>if </a:t>
            </a:r>
            <a:r>
              <a:rPr sz="2600" spc="-30" dirty="0">
                <a:latin typeface="Arial"/>
                <a:cs typeface="Arial"/>
              </a:rPr>
              <a:t>contraindication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315" dirty="0">
                <a:latin typeface="Arial"/>
                <a:cs typeface="Arial"/>
              </a:rPr>
              <a:t>COCs </a:t>
            </a:r>
            <a:r>
              <a:rPr sz="2600" spc="-50" dirty="0">
                <a:latin typeface="Arial"/>
                <a:cs typeface="Arial"/>
              </a:rPr>
              <a:t>(must </a:t>
            </a:r>
            <a:r>
              <a:rPr sz="2600" spc="-75" dirty="0">
                <a:latin typeface="Arial"/>
                <a:cs typeface="Arial"/>
              </a:rPr>
              <a:t>used </a:t>
            </a:r>
            <a:r>
              <a:rPr sz="2600" spc="-30" dirty="0">
                <a:latin typeface="Arial"/>
                <a:cs typeface="Arial"/>
              </a:rPr>
              <a:t>alterative </a:t>
            </a:r>
            <a:r>
              <a:rPr sz="2600" spc="-40" dirty="0">
                <a:latin typeface="Arial"/>
                <a:cs typeface="Arial"/>
              </a:rPr>
              <a:t>contractive  </a:t>
            </a:r>
            <a:r>
              <a:rPr sz="2600" spc="-55" dirty="0">
                <a:latin typeface="Arial"/>
                <a:cs typeface="Arial"/>
              </a:rPr>
              <a:t>method)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650">
              <a:latin typeface="Arial"/>
              <a:cs typeface="Arial"/>
            </a:endParaRPr>
          </a:p>
          <a:p>
            <a:pPr marL="329565" indent="-229235">
              <a:lnSpc>
                <a:spcPct val="100000"/>
              </a:lnSpc>
              <a:buChar char="•"/>
              <a:tabLst>
                <a:tab pos="330200" algn="l"/>
                <a:tab pos="1548765" algn="l"/>
              </a:tabLst>
            </a:pPr>
            <a:r>
              <a:rPr sz="2600" spc="15" dirty="0">
                <a:latin typeface="Arial"/>
                <a:cs typeface="Arial"/>
              </a:rPr>
              <a:t>3</a:t>
            </a:r>
            <a:r>
              <a:rPr sz="2550" spc="22" baseline="26143" dirty="0">
                <a:latin typeface="Arial"/>
                <a:cs typeface="Arial"/>
              </a:rPr>
              <a:t>rd</a:t>
            </a:r>
            <a:r>
              <a:rPr sz="2550" spc="292" baseline="26143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line:	</a:t>
            </a:r>
            <a:r>
              <a:rPr sz="2600" spc="-60" dirty="0">
                <a:latin typeface="Arial"/>
                <a:cs typeface="Arial"/>
              </a:rPr>
              <a:t>Addition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45" dirty="0">
                <a:latin typeface="Arial"/>
                <a:cs typeface="Arial"/>
              </a:rPr>
              <a:t>another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anti-androgen: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650">
              <a:latin typeface="Arial"/>
              <a:cs typeface="Arial"/>
            </a:endParaRPr>
          </a:p>
          <a:p>
            <a:pPr marL="329565" indent="-229235">
              <a:lnSpc>
                <a:spcPct val="100000"/>
              </a:lnSpc>
              <a:spcBef>
                <a:spcPts val="5"/>
              </a:spcBef>
              <a:buChar char="•"/>
              <a:tabLst>
                <a:tab pos="330200" algn="l"/>
              </a:tabLst>
            </a:pPr>
            <a:r>
              <a:rPr sz="2600" spc="-55" dirty="0">
                <a:latin typeface="Arial"/>
                <a:cs typeface="Arial"/>
              </a:rPr>
              <a:t>Mechanical </a:t>
            </a:r>
            <a:r>
              <a:rPr sz="2600" spc="-70" dirty="0">
                <a:latin typeface="Arial"/>
                <a:cs typeface="Arial"/>
              </a:rPr>
              <a:t>Hair </a:t>
            </a:r>
            <a:r>
              <a:rPr sz="2600" spc="-65" dirty="0">
                <a:latin typeface="Arial"/>
                <a:cs typeface="Arial"/>
              </a:rPr>
              <a:t>removal usually </a:t>
            </a:r>
            <a:r>
              <a:rPr sz="2600" spc="-45" dirty="0">
                <a:latin typeface="Arial"/>
                <a:cs typeface="Arial"/>
              </a:rPr>
              <a:t>required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25" dirty="0">
                <a:latin typeface="Arial"/>
                <a:cs typeface="Arial"/>
              </a:rPr>
              <a:t>addition </a:t>
            </a:r>
            <a:r>
              <a:rPr sz="2600" spc="-10" dirty="0">
                <a:latin typeface="Arial"/>
                <a:cs typeface="Arial"/>
              </a:rPr>
              <a:t>to</a:t>
            </a:r>
            <a:r>
              <a:rPr sz="2600" spc="-22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medication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8" name="Picture 4" descr="FERTILITY-CENTER-logo">
            <a:extLst>
              <a:ext uri="{FF2B5EF4-FFF2-40B4-BE49-F238E27FC236}">
                <a16:creationId xmlns:a16="http://schemas.microsoft.com/office/drawing/2014/main" id="{4ECFAD36-F9E0-F196-9353-2F73BF30B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3625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Anti-Androgens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18" y="1833371"/>
            <a:ext cx="10324465" cy="330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600" spc="-90" dirty="0">
                <a:latin typeface="Arial"/>
                <a:cs typeface="Arial"/>
              </a:rPr>
              <a:t>Quality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75" dirty="0">
                <a:latin typeface="Arial"/>
                <a:cs typeface="Arial"/>
              </a:rPr>
              <a:t>evidence </a:t>
            </a:r>
            <a:r>
              <a:rPr sz="2600" spc="-20" dirty="0">
                <a:latin typeface="Arial"/>
                <a:cs typeface="Arial"/>
              </a:rPr>
              <a:t>for </a:t>
            </a:r>
            <a:r>
              <a:rPr sz="2600" spc="-15" dirty="0">
                <a:latin typeface="Arial"/>
                <a:cs typeface="Arial"/>
              </a:rPr>
              <a:t>treatment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30" dirty="0">
                <a:latin typeface="Arial"/>
                <a:cs typeface="Arial"/>
              </a:rPr>
              <a:t>hirsutism </a:t>
            </a:r>
            <a:r>
              <a:rPr sz="2600" spc="-40" dirty="0">
                <a:latin typeface="Arial"/>
                <a:cs typeface="Arial"/>
              </a:rPr>
              <a:t>is</a:t>
            </a:r>
            <a:r>
              <a:rPr sz="2600" spc="-34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low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450">
              <a:latin typeface="Arial"/>
              <a:cs typeface="Arial"/>
            </a:endParaRPr>
          </a:p>
          <a:p>
            <a:pPr marL="240665" marR="778510" indent="-228600">
              <a:lnSpc>
                <a:spcPts val="2810"/>
              </a:lnSpc>
              <a:buChar char="•"/>
              <a:tabLst>
                <a:tab pos="241300" algn="l"/>
              </a:tabLst>
            </a:pPr>
            <a:r>
              <a:rPr sz="2600" spc="-345" dirty="0">
                <a:latin typeface="Arial"/>
                <a:cs typeface="Arial"/>
              </a:rPr>
              <a:t>A </a:t>
            </a:r>
            <a:r>
              <a:rPr sz="2600" spc="-45" dirty="0">
                <a:latin typeface="Arial"/>
                <a:cs typeface="Arial"/>
              </a:rPr>
              <a:t>recent </a:t>
            </a:r>
            <a:r>
              <a:rPr sz="2600" spc="-75" dirty="0">
                <a:latin typeface="Arial"/>
                <a:cs typeface="Arial"/>
              </a:rPr>
              <a:t>meta-analysis </a:t>
            </a:r>
            <a:r>
              <a:rPr sz="2600" spc="-220" dirty="0">
                <a:latin typeface="Arial"/>
                <a:cs typeface="Arial"/>
              </a:rPr>
              <a:t>- </a:t>
            </a:r>
            <a:r>
              <a:rPr sz="2600" spc="-45" dirty="0">
                <a:latin typeface="Arial"/>
                <a:cs typeface="Arial"/>
              </a:rPr>
              <a:t>including </a:t>
            </a:r>
            <a:r>
              <a:rPr sz="2600" spc="-85" dirty="0">
                <a:latin typeface="Arial"/>
                <a:cs typeface="Arial"/>
              </a:rPr>
              <a:t>only </a:t>
            </a:r>
            <a:r>
              <a:rPr sz="2600" spc="75" dirty="0">
                <a:latin typeface="Arial"/>
                <a:cs typeface="Arial"/>
              </a:rPr>
              <a:t>12 </a:t>
            </a:r>
            <a:r>
              <a:rPr sz="2600" spc="-10" dirty="0">
                <a:latin typeface="Arial"/>
                <a:cs typeface="Arial"/>
              </a:rPr>
              <a:t>trials </a:t>
            </a:r>
            <a:r>
              <a:rPr sz="2600" spc="75" dirty="0">
                <a:latin typeface="Arial"/>
                <a:cs typeface="Arial"/>
              </a:rPr>
              <a:t>– </a:t>
            </a:r>
            <a:r>
              <a:rPr sz="2600" spc="-45" dirty="0">
                <a:latin typeface="Arial"/>
                <a:cs typeface="Arial"/>
              </a:rPr>
              <a:t>reported </a:t>
            </a:r>
            <a:r>
              <a:rPr sz="2600" spc="-25" dirty="0">
                <a:latin typeface="Arial"/>
                <a:cs typeface="Arial"/>
              </a:rPr>
              <a:t>minimal  </a:t>
            </a:r>
            <a:r>
              <a:rPr sz="2600" spc="-60" dirty="0">
                <a:latin typeface="Arial"/>
                <a:cs typeface="Arial"/>
              </a:rPr>
              <a:t>efficacy </a:t>
            </a:r>
            <a:r>
              <a:rPr sz="2600" spc="-30" dirty="0">
                <a:latin typeface="Arial"/>
                <a:cs typeface="Arial"/>
              </a:rPr>
              <a:t>with </a:t>
            </a:r>
            <a:r>
              <a:rPr sz="2600" spc="-80" dirty="0">
                <a:latin typeface="Arial"/>
                <a:cs typeface="Arial"/>
              </a:rPr>
              <a:t>use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110" dirty="0">
                <a:latin typeface="Arial"/>
                <a:cs typeface="Arial"/>
              </a:rPr>
              <a:t>any</a:t>
            </a:r>
            <a:r>
              <a:rPr sz="2600" spc="-204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anti-androgen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240665" marR="5080" indent="-228600">
              <a:lnSpc>
                <a:spcPts val="2810"/>
              </a:lnSpc>
              <a:buChar char="•"/>
              <a:tabLst>
                <a:tab pos="241300" algn="l"/>
              </a:tabLst>
            </a:pPr>
            <a:r>
              <a:rPr sz="2600" spc="-105" dirty="0">
                <a:latin typeface="Arial"/>
                <a:cs typeface="Arial"/>
              </a:rPr>
              <a:t>All </a:t>
            </a:r>
            <a:r>
              <a:rPr sz="2600" spc="-85" dirty="0">
                <a:latin typeface="Arial"/>
                <a:cs typeface="Arial"/>
              </a:rPr>
              <a:t>Anti-androgens </a:t>
            </a:r>
            <a:r>
              <a:rPr sz="2600" spc="-45" dirty="0">
                <a:latin typeface="Arial"/>
                <a:cs typeface="Arial"/>
              </a:rPr>
              <a:t>require concurrent </a:t>
            </a:r>
            <a:r>
              <a:rPr sz="2600" spc="-80" dirty="0">
                <a:latin typeface="Arial"/>
                <a:cs typeface="Arial"/>
              </a:rPr>
              <a:t>use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75" dirty="0">
                <a:latin typeface="Arial"/>
                <a:cs typeface="Arial"/>
              </a:rPr>
              <a:t>a </a:t>
            </a:r>
            <a:r>
              <a:rPr sz="2600" spc="-35" dirty="0">
                <a:latin typeface="Arial"/>
                <a:cs typeface="Arial"/>
              </a:rPr>
              <a:t>reliable </a:t>
            </a:r>
            <a:r>
              <a:rPr sz="2600" spc="-50" dirty="0">
                <a:latin typeface="Arial"/>
                <a:cs typeface="Arial"/>
              </a:rPr>
              <a:t>contraceptive </a:t>
            </a:r>
            <a:r>
              <a:rPr sz="2600" spc="-65" dirty="0">
                <a:latin typeface="Arial"/>
                <a:cs typeface="Arial"/>
              </a:rPr>
              <a:t>due 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80" dirty="0">
                <a:latin typeface="Arial"/>
                <a:cs typeface="Arial"/>
              </a:rPr>
              <a:t>low </a:t>
            </a:r>
            <a:r>
              <a:rPr sz="2600" spc="-25" dirty="0">
                <a:latin typeface="Arial"/>
                <a:cs typeface="Arial"/>
              </a:rPr>
              <a:t>risk of </a:t>
            </a:r>
            <a:r>
              <a:rPr sz="2600" spc="-40" dirty="0">
                <a:latin typeface="Arial"/>
                <a:cs typeface="Arial"/>
              </a:rPr>
              <a:t>feminization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75" dirty="0">
                <a:latin typeface="Arial"/>
                <a:cs typeface="Arial"/>
              </a:rPr>
              <a:t>a </a:t>
            </a:r>
            <a:r>
              <a:rPr sz="2600" spc="-50" dirty="0">
                <a:latin typeface="Arial"/>
                <a:cs typeface="Arial"/>
              </a:rPr>
              <a:t>male </a:t>
            </a:r>
            <a:r>
              <a:rPr sz="2600" spc="-20" dirty="0">
                <a:latin typeface="Arial"/>
                <a:cs typeface="Arial"/>
              </a:rPr>
              <a:t>fetus</a:t>
            </a:r>
            <a:r>
              <a:rPr sz="2600" spc="-415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genitalia</a:t>
            </a:r>
            <a:endParaRPr sz="2600">
              <a:latin typeface="Arial"/>
              <a:cs typeface="Arial"/>
            </a:endParaRPr>
          </a:p>
          <a:p>
            <a:pPr marL="735965" lvl="1" indent="-267335">
              <a:lnSpc>
                <a:spcPct val="100000"/>
              </a:lnSpc>
              <a:spcBef>
                <a:spcPts val="220"/>
              </a:spcBef>
              <a:buChar char="•"/>
              <a:tabLst>
                <a:tab pos="735965" algn="l"/>
                <a:tab pos="736600" algn="l"/>
              </a:tabLst>
            </a:pPr>
            <a:r>
              <a:rPr sz="2600" spc="-315" dirty="0">
                <a:latin typeface="Arial"/>
                <a:cs typeface="Arial"/>
              </a:rPr>
              <a:t>COCs </a:t>
            </a:r>
            <a:r>
              <a:rPr sz="2600" spc="-120" dirty="0">
                <a:latin typeface="Arial"/>
                <a:cs typeface="Arial"/>
              </a:rPr>
              <a:t>may </a:t>
            </a:r>
            <a:r>
              <a:rPr sz="2600" spc="-85" dirty="0">
                <a:latin typeface="Arial"/>
                <a:cs typeface="Arial"/>
              </a:rPr>
              <a:t>have </a:t>
            </a:r>
            <a:r>
              <a:rPr sz="2600" spc="-75" dirty="0">
                <a:latin typeface="Arial"/>
                <a:cs typeface="Arial"/>
              </a:rPr>
              <a:t>a </a:t>
            </a:r>
            <a:r>
              <a:rPr sz="2600" spc="-35" dirty="0">
                <a:latin typeface="Arial"/>
                <a:cs typeface="Arial"/>
              </a:rPr>
              <a:t>additive</a:t>
            </a:r>
            <a:r>
              <a:rPr sz="2600" spc="-21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benefit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572234A2-AB45-2B4D-728B-C37E0A169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480059"/>
            <a:ext cx="37496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Anti-</a:t>
            </a:r>
            <a:r>
              <a:rPr spc="-140" dirty="0"/>
              <a:t> </a:t>
            </a:r>
            <a:r>
              <a:rPr spc="-215" dirty="0"/>
              <a:t>Androgens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0888" y="1570990"/>
            <a:ext cx="10029825" cy="475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311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600" spc="-65" dirty="0">
                <a:latin typeface="Arial"/>
                <a:cs typeface="Arial"/>
              </a:rPr>
              <a:t>Spironolactone: </a:t>
            </a:r>
            <a:r>
              <a:rPr sz="2600" spc="-110" dirty="0">
                <a:latin typeface="Arial"/>
                <a:cs typeface="Arial"/>
              </a:rPr>
              <a:t>Androgen </a:t>
            </a:r>
            <a:r>
              <a:rPr sz="2600" spc="-50" dirty="0">
                <a:latin typeface="Arial"/>
                <a:cs typeface="Arial"/>
              </a:rPr>
              <a:t>receptor </a:t>
            </a:r>
            <a:r>
              <a:rPr sz="2600" spc="-45" dirty="0">
                <a:latin typeface="Arial"/>
                <a:cs typeface="Arial"/>
              </a:rPr>
              <a:t>antagonist, </a:t>
            </a:r>
            <a:r>
              <a:rPr sz="2600" spc="-55" dirty="0">
                <a:latin typeface="Arial"/>
                <a:cs typeface="Arial"/>
              </a:rPr>
              <a:t>aldosterone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antagonist</a:t>
            </a:r>
            <a:endParaRPr sz="2600">
              <a:latin typeface="Arial"/>
              <a:cs typeface="Arial"/>
            </a:endParaRPr>
          </a:p>
          <a:p>
            <a:pPr marL="736600" lvl="1" indent="-267335">
              <a:lnSpc>
                <a:spcPts val="3110"/>
              </a:lnSpc>
              <a:buChar char="•"/>
              <a:tabLst>
                <a:tab pos="736600" algn="l"/>
                <a:tab pos="737235" algn="l"/>
              </a:tabLst>
            </a:pPr>
            <a:r>
              <a:rPr sz="2600" spc="-105" dirty="0">
                <a:latin typeface="Arial"/>
                <a:cs typeface="Arial"/>
              </a:rPr>
              <a:t>Typical </a:t>
            </a:r>
            <a:r>
              <a:rPr sz="2600" spc="-75" dirty="0">
                <a:latin typeface="Arial"/>
                <a:cs typeface="Arial"/>
              </a:rPr>
              <a:t>dosing </a:t>
            </a:r>
            <a:r>
              <a:rPr sz="2600" spc="25" dirty="0">
                <a:latin typeface="Arial"/>
                <a:cs typeface="Arial"/>
              </a:rPr>
              <a:t>50-100 </a:t>
            </a:r>
            <a:r>
              <a:rPr sz="2600" spc="-105" dirty="0">
                <a:latin typeface="Arial"/>
                <a:cs typeface="Arial"/>
              </a:rPr>
              <a:t>mg, </a:t>
            </a:r>
            <a:r>
              <a:rPr sz="2600" spc="-50" dirty="0">
                <a:latin typeface="Arial"/>
                <a:cs typeface="Arial"/>
              </a:rPr>
              <a:t>twice </a:t>
            </a:r>
            <a:r>
              <a:rPr sz="2600" spc="-75" dirty="0">
                <a:latin typeface="Arial"/>
                <a:cs typeface="Arial"/>
              </a:rPr>
              <a:t>a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day</a:t>
            </a:r>
            <a:endParaRPr sz="2600">
              <a:latin typeface="Arial"/>
              <a:cs typeface="Arial"/>
            </a:endParaRPr>
          </a:p>
          <a:p>
            <a:pPr marL="736600" lvl="1" indent="-267335">
              <a:lnSpc>
                <a:spcPts val="3110"/>
              </a:lnSpc>
              <a:buChar char="•"/>
              <a:tabLst>
                <a:tab pos="736600" algn="l"/>
                <a:tab pos="737235" algn="l"/>
              </a:tabLst>
            </a:pPr>
            <a:r>
              <a:rPr sz="2600" spc="-100" dirty="0">
                <a:latin typeface="Arial"/>
                <a:cs typeface="Arial"/>
              </a:rPr>
              <a:t>Side </a:t>
            </a:r>
            <a:r>
              <a:rPr sz="2600" spc="-35" dirty="0">
                <a:latin typeface="Arial"/>
                <a:cs typeface="Arial"/>
              </a:rPr>
              <a:t>effects: </a:t>
            </a:r>
            <a:r>
              <a:rPr sz="2600" spc="-70" dirty="0">
                <a:latin typeface="Arial"/>
                <a:cs typeface="Arial"/>
              </a:rPr>
              <a:t>hypotension,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hyperkalemia</a:t>
            </a:r>
            <a:endParaRPr sz="2600">
              <a:latin typeface="Arial"/>
              <a:cs typeface="Arial"/>
            </a:endParaRPr>
          </a:p>
          <a:p>
            <a:pPr marL="736600" lvl="1" indent="-267335">
              <a:lnSpc>
                <a:spcPts val="3110"/>
              </a:lnSpc>
              <a:buChar char="•"/>
              <a:tabLst>
                <a:tab pos="736600" algn="l"/>
                <a:tab pos="737235" algn="l"/>
              </a:tabLst>
            </a:pPr>
            <a:r>
              <a:rPr sz="2600" spc="-125" dirty="0">
                <a:latin typeface="Arial"/>
                <a:cs typeface="Arial"/>
              </a:rPr>
              <a:t>May </a:t>
            </a:r>
            <a:r>
              <a:rPr sz="2600" spc="-25" dirty="0">
                <a:latin typeface="Arial"/>
                <a:cs typeface="Arial"/>
              </a:rPr>
              <a:t>take </a:t>
            </a:r>
            <a:r>
              <a:rPr sz="2600" spc="-50" dirty="0">
                <a:latin typeface="Arial"/>
                <a:cs typeface="Arial"/>
              </a:rPr>
              <a:t>up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75" dirty="0">
                <a:latin typeface="Arial"/>
                <a:cs typeface="Arial"/>
              </a:rPr>
              <a:t>6 </a:t>
            </a:r>
            <a:r>
              <a:rPr sz="2600" spc="-45" dirty="0">
                <a:latin typeface="Arial"/>
                <a:cs typeface="Arial"/>
              </a:rPr>
              <a:t>months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100" dirty="0">
                <a:latin typeface="Arial"/>
                <a:cs typeface="Arial"/>
              </a:rPr>
              <a:t>see </a:t>
            </a:r>
            <a:r>
              <a:rPr sz="2600" spc="-75" dirty="0">
                <a:latin typeface="Arial"/>
                <a:cs typeface="Arial"/>
              </a:rPr>
              <a:t>a </a:t>
            </a:r>
            <a:r>
              <a:rPr sz="2600" spc="-30" dirty="0">
                <a:latin typeface="Arial"/>
                <a:cs typeface="Arial"/>
              </a:rPr>
              <a:t>clinical</a:t>
            </a:r>
            <a:r>
              <a:rPr sz="2600" spc="-40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benefit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650">
              <a:latin typeface="Arial"/>
              <a:cs typeface="Arial"/>
            </a:endParaRPr>
          </a:p>
          <a:p>
            <a:pPr marL="241300" indent="-229235">
              <a:lnSpc>
                <a:spcPts val="3110"/>
              </a:lnSpc>
              <a:buChar char="•"/>
              <a:tabLst>
                <a:tab pos="241935" algn="l"/>
              </a:tabLst>
            </a:pPr>
            <a:r>
              <a:rPr sz="2600" spc="-60" dirty="0">
                <a:latin typeface="Arial"/>
                <a:cs typeface="Arial"/>
              </a:rPr>
              <a:t>Finasteride: </a:t>
            </a:r>
            <a:r>
              <a:rPr sz="2600" spc="-15" dirty="0">
                <a:latin typeface="Arial"/>
                <a:cs typeface="Arial"/>
              </a:rPr>
              <a:t>inhibits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5-α-reductase</a:t>
            </a:r>
            <a:endParaRPr sz="2600">
              <a:latin typeface="Arial"/>
              <a:cs typeface="Arial"/>
            </a:endParaRPr>
          </a:p>
          <a:p>
            <a:pPr marL="736600" lvl="1" indent="-267335">
              <a:lnSpc>
                <a:spcPts val="3095"/>
              </a:lnSpc>
              <a:buChar char="•"/>
              <a:tabLst>
                <a:tab pos="736600" algn="l"/>
                <a:tab pos="737235" algn="l"/>
              </a:tabLst>
            </a:pPr>
            <a:r>
              <a:rPr sz="2600" spc="-114" dirty="0">
                <a:latin typeface="Arial"/>
                <a:cs typeface="Arial"/>
              </a:rPr>
              <a:t>Dose: </a:t>
            </a:r>
            <a:r>
              <a:rPr sz="2600" spc="75" dirty="0">
                <a:latin typeface="Arial"/>
                <a:cs typeface="Arial"/>
              </a:rPr>
              <a:t>5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mg/day</a:t>
            </a:r>
            <a:endParaRPr sz="2600">
              <a:latin typeface="Arial"/>
              <a:cs typeface="Arial"/>
            </a:endParaRPr>
          </a:p>
          <a:p>
            <a:pPr marL="736600" lvl="1" indent="-267335">
              <a:lnSpc>
                <a:spcPts val="3110"/>
              </a:lnSpc>
              <a:buChar char="•"/>
              <a:tabLst>
                <a:tab pos="736600" algn="l"/>
                <a:tab pos="737235" algn="l"/>
              </a:tabLst>
            </a:pPr>
            <a:r>
              <a:rPr sz="2600" spc="-40" dirty="0">
                <a:latin typeface="Arial"/>
                <a:cs typeface="Arial"/>
              </a:rPr>
              <a:t>Better </a:t>
            </a:r>
            <a:r>
              <a:rPr sz="2600" spc="-30" dirty="0">
                <a:latin typeface="Arial"/>
                <a:cs typeface="Arial"/>
              </a:rPr>
              <a:t>tolerated </a:t>
            </a:r>
            <a:r>
              <a:rPr sz="2600" spc="-20" dirty="0">
                <a:latin typeface="Arial"/>
                <a:cs typeface="Arial"/>
              </a:rPr>
              <a:t>than </a:t>
            </a:r>
            <a:r>
              <a:rPr sz="2600" spc="-40" dirty="0">
                <a:latin typeface="Arial"/>
                <a:cs typeface="Arial"/>
              </a:rPr>
              <a:t>other</a:t>
            </a:r>
            <a:r>
              <a:rPr sz="2600" spc="-20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anti-androgens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650">
              <a:latin typeface="Arial"/>
              <a:cs typeface="Arial"/>
            </a:endParaRPr>
          </a:p>
          <a:p>
            <a:pPr marL="240665" indent="-228600">
              <a:lnSpc>
                <a:spcPts val="3110"/>
              </a:lnSpc>
              <a:buChar char="•"/>
              <a:tabLst>
                <a:tab pos="241300" algn="l"/>
              </a:tabLst>
            </a:pPr>
            <a:r>
              <a:rPr sz="2600" spc="-55" dirty="0">
                <a:latin typeface="Arial"/>
                <a:cs typeface="Arial"/>
              </a:rPr>
              <a:t>Flutamide: </a:t>
            </a:r>
            <a:r>
              <a:rPr sz="2600" spc="-75" dirty="0">
                <a:latin typeface="Arial"/>
                <a:cs typeface="Arial"/>
              </a:rPr>
              <a:t>androgen </a:t>
            </a:r>
            <a:r>
              <a:rPr sz="2600" spc="-50" dirty="0">
                <a:latin typeface="Arial"/>
                <a:cs typeface="Arial"/>
              </a:rPr>
              <a:t>receptor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agonist</a:t>
            </a:r>
            <a:endParaRPr sz="2600">
              <a:latin typeface="Arial"/>
              <a:cs typeface="Arial"/>
            </a:endParaRPr>
          </a:p>
          <a:p>
            <a:pPr marL="735965" lvl="1" indent="-267335">
              <a:lnSpc>
                <a:spcPts val="3095"/>
              </a:lnSpc>
              <a:buChar char="•"/>
              <a:tabLst>
                <a:tab pos="735965" algn="l"/>
                <a:tab pos="736600" algn="l"/>
              </a:tabLst>
            </a:pPr>
            <a:r>
              <a:rPr sz="2600" spc="-125" dirty="0">
                <a:latin typeface="Arial"/>
                <a:cs typeface="Arial"/>
              </a:rPr>
              <a:t>Dose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150-250mg/day</a:t>
            </a:r>
            <a:endParaRPr sz="2600">
              <a:latin typeface="Arial"/>
              <a:cs typeface="Arial"/>
            </a:endParaRPr>
          </a:p>
          <a:p>
            <a:pPr marL="736600" lvl="1" indent="-267335">
              <a:lnSpc>
                <a:spcPts val="3110"/>
              </a:lnSpc>
              <a:buChar char="•"/>
              <a:tabLst>
                <a:tab pos="736600" algn="l"/>
                <a:tab pos="737235" algn="l"/>
              </a:tabLst>
            </a:pPr>
            <a:r>
              <a:rPr sz="2600" spc="-120" dirty="0">
                <a:latin typeface="Arial"/>
                <a:cs typeface="Arial"/>
              </a:rPr>
              <a:t>Rare </a:t>
            </a:r>
            <a:r>
              <a:rPr sz="2600" spc="-65" dirty="0">
                <a:latin typeface="Arial"/>
                <a:cs typeface="Arial"/>
              </a:rPr>
              <a:t>concern </a:t>
            </a:r>
            <a:r>
              <a:rPr sz="2600" spc="-20" dirty="0">
                <a:latin typeface="Arial"/>
                <a:cs typeface="Arial"/>
              </a:rPr>
              <a:t>for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hepatitis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041E0964-E892-55E4-F858-F2A929125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4190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Topical</a:t>
            </a:r>
            <a:r>
              <a:rPr spc="-120" dirty="0"/>
              <a:t> </a:t>
            </a:r>
            <a:r>
              <a:rPr spc="-21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9818" y="1796719"/>
            <a:ext cx="9133840" cy="37725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5425" indent="-212725">
              <a:lnSpc>
                <a:spcPct val="100000"/>
              </a:lnSpc>
              <a:spcBef>
                <a:spcPts val="385"/>
              </a:spcBef>
              <a:buSzPct val="107692"/>
              <a:buChar char="•"/>
              <a:tabLst>
                <a:tab pos="225425" algn="l"/>
              </a:tabLst>
            </a:pPr>
            <a:r>
              <a:rPr sz="2600" spc="-40" dirty="0">
                <a:latin typeface="Arial"/>
                <a:cs typeface="Arial"/>
              </a:rPr>
              <a:t>Eflornithine</a:t>
            </a:r>
            <a:endParaRPr sz="2600">
              <a:latin typeface="Arial"/>
              <a:cs typeface="Arial"/>
            </a:endParaRPr>
          </a:p>
          <a:p>
            <a:pPr marL="706120" lvl="1" indent="-198755">
              <a:lnSpc>
                <a:spcPct val="100000"/>
              </a:lnSpc>
              <a:spcBef>
                <a:spcPts val="290"/>
              </a:spcBef>
              <a:buChar char="•"/>
              <a:tabLst>
                <a:tab pos="706755" algn="l"/>
              </a:tabLst>
            </a:pPr>
            <a:r>
              <a:rPr sz="2600" spc="-25" dirty="0">
                <a:latin typeface="Arial"/>
                <a:cs typeface="Arial"/>
              </a:rPr>
              <a:t>Inhibitor of the </a:t>
            </a:r>
            <a:r>
              <a:rPr sz="2600" spc="-120" dirty="0">
                <a:latin typeface="Arial"/>
                <a:cs typeface="Arial"/>
              </a:rPr>
              <a:t>enzyme </a:t>
            </a:r>
            <a:r>
              <a:rPr sz="2600" spc="-25" dirty="0">
                <a:latin typeface="Arial"/>
                <a:cs typeface="Arial"/>
              </a:rPr>
              <a:t>ornithine</a:t>
            </a:r>
            <a:r>
              <a:rPr sz="2600" spc="-19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decarboxylase,</a:t>
            </a:r>
            <a:endParaRPr sz="2600">
              <a:latin typeface="Arial"/>
              <a:cs typeface="Arial"/>
            </a:endParaRPr>
          </a:p>
          <a:p>
            <a:pPr marL="706120" lvl="1" indent="-198755">
              <a:lnSpc>
                <a:spcPct val="100000"/>
              </a:lnSpc>
              <a:spcBef>
                <a:spcPts val="265"/>
              </a:spcBef>
              <a:buChar char="•"/>
              <a:tabLst>
                <a:tab pos="706755" algn="l"/>
              </a:tabLst>
            </a:pPr>
            <a:r>
              <a:rPr sz="2600" spc="-110" dirty="0">
                <a:latin typeface="Arial"/>
                <a:cs typeface="Arial"/>
              </a:rPr>
              <a:t>Approved </a:t>
            </a:r>
            <a:r>
              <a:rPr sz="2600" spc="-140" dirty="0">
                <a:latin typeface="Arial"/>
                <a:cs typeface="Arial"/>
              </a:rPr>
              <a:t>by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270" dirty="0">
                <a:latin typeface="Arial"/>
                <a:cs typeface="Arial"/>
              </a:rPr>
              <a:t>FDA </a:t>
            </a:r>
            <a:r>
              <a:rPr sz="2600" spc="-20" dirty="0">
                <a:latin typeface="Arial"/>
                <a:cs typeface="Arial"/>
              </a:rPr>
              <a:t>for </a:t>
            </a:r>
            <a:r>
              <a:rPr sz="2600" spc="-15" dirty="0">
                <a:latin typeface="Arial"/>
                <a:cs typeface="Arial"/>
              </a:rPr>
              <a:t>treatment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45" dirty="0">
                <a:latin typeface="Arial"/>
                <a:cs typeface="Arial"/>
              </a:rPr>
              <a:t>female </a:t>
            </a:r>
            <a:r>
              <a:rPr sz="2600" spc="-25" dirty="0">
                <a:latin typeface="Arial"/>
                <a:cs typeface="Arial"/>
              </a:rPr>
              <a:t>facial</a:t>
            </a:r>
            <a:r>
              <a:rPr sz="2600" spc="-440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hirsutism</a:t>
            </a:r>
            <a:endParaRPr sz="2600">
              <a:latin typeface="Arial"/>
              <a:cs typeface="Arial"/>
            </a:endParaRPr>
          </a:p>
          <a:p>
            <a:pPr marL="706120" lvl="1" indent="-198755">
              <a:lnSpc>
                <a:spcPct val="100000"/>
              </a:lnSpc>
              <a:spcBef>
                <a:spcPts val="385"/>
              </a:spcBef>
              <a:buChar char="•"/>
              <a:tabLst>
                <a:tab pos="706755" algn="l"/>
              </a:tabLst>
            </a:pPr>
            <a:r>
              <a:rPr sz="2600" spc="-85" dirty="0">
                <a:latin typeface="Arial"/>
                <a:cs typeface="Arial"/>
              </a:rPr>
              <a:t>Applied </a:t>
            </a:r>
            <a:r>
              <a:rPr sz="2600" spc="-50" dirty="0">
                <a:latin typeface="Arial"/>
                <a:cs typeface="Arial"/>
              </a:rPr>
              <a:t>topically twice </a:t>
            </a:r>
            <a:r>
              <a:rPr sz="2600" spc="-75" dirty="0">
                <a:latin typeface="Arial"/>
                <a:cs typeface="Arial"/>
              </a:rPr>
              <a:t>a </a:t>
            </a:r>
            <a:r>
              <a:rPr sz="2600" spc="-114" dirty="0">
                <a:latin typeface="Arial"/>
                <a:cs typeface="Arial"/>
              </a:rPr>
              <a:t>day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25" dirty="0">
                <a:latin typeface="Arial"/>
                <a:cs typeface="Arial"/>
              </a:rPr>
              <a:t>facial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areas</a:t>
            </a:r>
            <a:endParaRPr sz="2600">
              <a:latin typeface="Arial"/>
              <a:cs typeface="Arial"/>
            </a:endParaRPr>
          </a:p>
          <a:p>
            <a:pPr marL="698500" marR="70485" lvl="1" indent="-191135">
              <a:lnSpc>
                <a:spcPts val="2780"/>
              </a:lnSpc>
              <a:spcBef>
                <a:spcPts val="665"/>
              </a:spcBef>
              <a:buChar char="•"/>
              <a:tabLst>
                <a:tab pos="706755" algn="l"/>
              </a:tabLst>
            </a:pPr>
            <a:r>
              <a:rPr sz="2600" spc="-90" dirty="0">
                <a:latin typeface="Arial"/>
                <a:cs typeface="Arial"/>
              </a:rPr>
              <a:t>Approximately </a:t>
            </a:r>
            <a:r>
              <a:rPr sz="2600" spc="-100" dirty="0">
                <a:latin typeface="Arial"/>
                <a:cs typeface="Arial"/>
              </a:rPr>
              <a:t>60%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90" dirty="0">
                <a:latin typeface="Arial"/>
                <a:cs typeface="Arial"/>
              </a:rPr>
              <a:t>women </a:t>
            </a:r>
            <a:r>
              <a:rPr sz="2600" spc="-105" dirty="0">
                <a:latin typeface="Arial"/>
                <a:cs typeface="Arial"/>
              </a:rPr>
              <a:t>show </a:t>
            </a:r>
            <a:r>
              <a:rPr sz="2600" spc="-30" dirty="0">
                <a:latin typeface="Arial"/>
                <a:cs typeface="Arial"/>
              </a:rPr>
              <a:t>significant </a:t>
            </a:r>
            <a:r>
              <a:rPr sz="2600" spc="-50" dirty="0">
                <a:latin typeface="Arial"/>
                <a:cs typeface="Arial"/>
              </a:rPr>
              <a:t>improvement  </a:t>
            </a:r>
            <a:r>
              <a:rPr sz="2600" spc="-10" dirty="0">
                <a:latin typeface="Arial"/>
                <a:cs typeface="Arial"/>
              </a:rPr>
              <a:t>after </a:t>
            </a:r>
            <a:r>
              <a:rPr sz="2600" spc="75" dirty="0">
                <a:latin typeface="Arial"/>
                <a:cs typeface="Arial"/>
              </a:rPr>
              <a:t>6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months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12700" marR="165100">
              <a:lnSpc>
                <a:spcPts val="2780"/>
              </a:lnSpc>
              <a:buChar char="•"/>
              <a:tabLst>
                <a:tab pos="211454" algn="l"/>
              </a:tabLst>
            </a:pPr>
            <a:r>
              <a:rPr sz="2600" spc="-160" dirty="0">
                <a:latin typeface="Arial"/>
                <a:cs typeface="Arial"/>
              </a:rPr>
              <a:t>The </a:t>
            </a:r>
            <a:r>
              <a:rPr sz="2600" spc="-25" dirty="0">
                <a:latin typeface="Arial"/>
                <a:cs typeface="Arial"/>
              </a:rPr>
              <a:t>addition of </a:t>
            </a:r>
            <a:r>
              <a:rPr sz="2600" spc="-20" dirty="0">
                <a:latin typeface="Arial"/>
                <a:cs typeface="Arial"/>
              </a:rPr>
              <a:t>eflornithine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55" dirty="0">
                <a:latin typeface="Arial"/>
                <a:cs typeface="Arial"/>
              </a:rPr>
              <a:t>laser </a:t>
            </a:r>
            <a:r>
              <a:rPr sz="2600" spc="-15" dirty="0">
                <a:latin typeface="Arial"/>
                <a:cs typeface="Arial"/>
              </a:rPr>
              <a:t>treatment </a:t>
            </a:r>
            <a:r>
              <a:rPr sz="2600" spc="-40" dirty="0">
                <a:latin typeface="Arial"/>
                <a:cs typeface="Arial"/>
              </a:rPr>
              <a:t>is </a:t>
            </a:r>
            <a:r>
              <a:rPr sz="2600" spc="-55" dirty="0">
                <a:latin typeface="Arial"/>
                <a:cs typeface="Arial"/>
              </a:rPr>
              <a:t>superior </a:t>
            </a:r>
            <a:r>
              <a:rPr sz="2600" spc="-10" dirty="0">
                <a:latin typeface="Arial"/>
                <a:cs typeface="Arial"/>
              </a:rPr>
              <a:t>in</a:t>
            </a:r>
            <a:r>
              <a:rPr sz="2600" spc="-32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  </a:t>
            </a:r>
            <a:r>
              <a:rPr sz="2600" spc="-15" dirty="0">
                <a:latin typeface="Arial"/>
                <a:cs typeface="Arial"/>
              </a:rPr>
              <a:t>treatment </a:t>
            </a:r>
            <a:r>
              <a:rPr sz="2600" spc="-25" dirty="0">
                <a:latin typeface="Arial"/>
                <a:cs typeface="Arial"/>
              </a:rPr>
              <a:t>of </a:t>
            </a:r>
            <a:r>
              <a:rPr sz="2600" spc="-30" dirty="0">
                <a:latin typeface="Arial"/>
                <a:cs typeface="Arial"/>
              </a:rPr>
              <a:t>hirsutism </a:t>
            </a:r>
            <a:r>
              <a:rPr sz="2600" spc="-20" dirty="0">
                <a:latin typeface="Arial"/>
                <a:cs typeface="Arial"/>
              </a:rPr>
              <a:t>than </a:t>
            </a:r>
            <a:r>
              <a:rPr sz="2600" spc="-55" dirty="0">
                <a:latin typeface="Arial"/>
                <a:cs typeface="Arial"/>
              </a:rPr>
              <a:t>laser</a:t>
            </a:r>
            <a:r>
              <a:rPr sz="2600" spc="-29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alone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162DD3D8-3317-4EA1-4689-3EE08F9EE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7151" y="255473"/>
            <a:ext cx="7720101" cy="5647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2349" y="6034532"/>
            <a:ext cx="9137650" cy="5187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55"/>
              </a:spcBef>
            </a:pPr>
            <a:r>
              <a:rPr sz="1800" i="1" spc="-5" dirty="0">
                <a:solidFill>
                  <a:srgbClr val="0000A0"/>
                </a:solidFill>
                <a:latin typeface="Arial"/>
                <a:cs typeface="Arial"/>
              </a:rPr>
              <a:t>(</a:t>
            </a:r>
            <a:r>
              <a:rPr sz="1400" i="1" spc="-5" dirty="0">
                <a:solidFill>
                  <a:srgbClr val="0000A0"/>
                </a:solidFill>
                <a:latin typeface="Arial"/>
                <a:cs typeface="Arial"/>
              </a:rPr>
              <a:t>Adapted from Hassan </a:t>
            </a:r>
            <a:r>
              <a:rPr sz="1400" i="1" dirty="0">
                <a:solidFill>
                  <a:srgbClr val="0000A0"/>
                </a:solidFill>
                <a:latin typeface="Arial"/>
                <a:cs typeface="Arial"/>
              </a:rPr>
              <a:t>A, </a:t>
            </a:r>
            <a:r>
              <a:rPr sz="1400" i="1" spc="-5" dirty="0">
                <a:solidFill>
                  <a:srgbClr val="0000A0"/>
                </a:solidFill>
                <a:latin typeface="Arial"/>
                <a:cs typeface="Arial"/>
              </a:rPr>
              <a:t>Gordon CM: Polycystic ovary syndrome </a:t>
            </a:r>
            <a:r>
              <a:rPr sz="1400" i="1" dirty="0">
                <a:solidFill>
                  <a:srgbClr val="0000A0"/>
                </a:solidFill>
                <a:latin typeface="Arial"/>
                <a:cs typeface="Arial"/>
              </a:rPr>
              <a:t>in </a:t>
            </a:r>
            <a:r>
              <a:rPr sz="1400" i="1" spc="-5" dirty="0">
                <a:solidFill>
                  <a:srgbClr val="0000A0"/>
                </a:solidFill>
                <a:latin typeface="Arial"/>
                <a:cs typeface="Arial"/>
              </a:rPr>
              <a:t>adolescence, Curr Opin Pediatr 19[4]:389–397,  2007.)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5FD782B0-C095-5153-3EFE-B5953A1BE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6BFB464-AAC9-9707-A75A-1AC7B5952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24444" r="15001" b="33333"/>
          <a:stretch/>
        </p:blipFill>
        <p:spPr>
          <a:xfrm>
            <a:off x="23949" y="533400"/>
            <a:ext cx="10972796" cy="3657600"/>
          </a:xfrm>
          <a:prstGeom prst="rect">
            <a:avLst/>
          </a:prstGeom>
        </p:spPr>
      </p:pic>
      <p:pic>
        <p:nvPicPr>
          <p:cNvPr id="5" name="Picture 4" descr="FERTILITY-CENTER-logo">
            <a:extLst>
              <a:ext uri="{FF2B5EF4-FFF2-40B4-BE49-F238E27FC236}">
                <a16:creationId xmlns:a16="http://schemas.microsoft.com/office/drawing/2014/main" id="{D6C44814-ADA1-A968-6F39-0959DE961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72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A273D-D540-3679-CBE8-C84B3EF33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354"/>
            <a:ext cx="11734800" cy="6858000"/>
          </a:xfrm>
          <a:prstGeom prst="rect">
            <a:avLst/>
          </a:prstGeom>
        </p:spPr>
      </p:pic>
      <p:pic>
        <p:nvPicPr>
          <p:cNvPr id="5" name="Picture 4" descr="FERTILITY-CENTER-logo">
            <a:extLst>
              <a:ext uri="{FF2B5EF4-FFF2-40B4-BE49-F238E27FC236}">
                <a16:creationId xmlns:a16="http://schemas.microsoft.com/office/drawing/2014/main" id="{EF0CAF39-7AED-23F2-D75E-894B96EB4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40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&quot; and &quot;Questions?&quot; - Two Slides You Can Lose">
            <a:extLst>
              <a:ext uri="{FF2B5EF4-FFF2-40B4-BE49-F238E27FC236}">
                <a16:creationId xmlns:a16="http://schemas.microsoft.com/office/drawing/2014/main" id="{7498E5C4-C830-4D11-9FF2-E6A1E9068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" y="2177"/>
            <a:ext cx="12174584" cy="68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4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0955"/>
            <a:ext cx="12192000" cy="6237605"/>
            <a:chOff x="0" y="620955"/>
            <a:chExt cx="12192000" cy="6237605"/>
          </a:xfrm>
        </p:grpSpPr>
        <p:sp>
          <p:nvSpPr>
            <p:cNvPr id="3" name="object 3"/>
            <p:cNvSpPr/>
            <p:nvPr/>
          </p:nvSpPr>
          <p:spPr>
            <a:xfrm>
              <a:off x="609600" y="620955"/>
              <a:ext cx="10597248" cy="58750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59679" y="1257300"/>
              <a:ext cx="2730500" cy="2581910"/>
            </a:xfrm>
            <a:custGeom>
              <a:avLst/>
              <a:gdLst/>
              <a:ahLst/>
              <a:cxnLst/>
              <a:rect l="l" t="t" r="r" b="b"/>
              <a:pathLst>
                <a:path w="2730500" h="2581910">
                  <a:moveTo>
                    <a:pt x="0" y="0"/>
                  </a:moveTo>
                  <a:lnTo>
                    <a:pt x="2730376" y="0"/>
                  </a:lnTo>
                  <a:lnTo>
                    <a:pt x="2730376" y="2581862"/>
                  </a:lnTo>
                  <a:lnTo>
                    <a:pt x="0" y="2581862"/>
                  </a:lnTo>
                  <a:lnTo>
                    <a:pt x="0" y="0"/>
                  </a:lnTo>
                  <a:close/>
                </a:path>
              </a:pathLst>
            </a:custGeom>
            <a:ln w="32751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47950" y="1257300"/>
              <a:ext cx="2361565" cy="1923414"/>
            </a:xfrm>
            <a:custGeom>
              <a:avLst/>
              <a:gdLst/>
              <a:ahLst/>
              <a:cxnLst/>
              <a:rect l="l" t="t" r="r" b="b"/>
              <a:pathLst>
                <a:path w="2361565" h="1923414">
                  <a:moveTo>
                    <a:pt x="0" y="0"/>
                  </a:moveTo>
                  <a:lnTo>
                    <a:pt x="2360995" y="0"/>
                  </a:lnTo>
                  <a:lnTo>
                    <a:pt x="2360995" y="1923068"/>
                  </a:lnTo>
                  <a:lnTo>
                    <a:pt x="0" y="1923068"/>
                  </a:lnTo>
                  <a:lnTo>
                    <a:pt x="0" y="0"/>
                  </a:lnTo>
                  <a:close/>
                </a:path>
              </a:pathLst>
            </a:custGeom>
            <a:ln w="327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40980" y="1257300"/>
              <a:ext cx="3187700" cy="2581910"/>
            </a:xfrm>
            <a:custGeom>
              <a:avLst/>
              <a:gdLst/>
              <a:ahLst/>
              <a:cxnLst/>
              <a:rect l="l" t="t" r="r" b="b"/>
              <a:pathLst>
                <a:path w="3187700" h="2581910">
                  <a:moveTo>
                    <a:pt x="0" y="0"/>
                  </a:moveTo>
                  <a:lnTo>
                    <a:pt x="3187343" y="0"/>
                  </a:lnTo>
                  <a:lnTo>
                    <a:pt x="3187343" y="2581862"/>
                  </a:lnTo>
                  <a:lnTo>
                    <a:pt x="0" y="2581862"/>
                  </a:lnTo>
                  <a:lnTo>
                    <a:pt x="0" y="0"/>
                  </a:lnTo>
                  <a:close/>
                </a:path>
              </a:pathLst>
            </a:custGeom>
            <a:ln w="32751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4" descr="FERTILITY-CENTER-logo">
            <a:extLst>
              <a:ext uri="{FF2B5EF4-FFF2-40B4-BE49-F238E27FC236}">
                <a16:creationId xmlns:a16="http://schemas.microsoft.com/office/drawing/2014/main" id="{02ABB90F-BF81-C639-5C84-3B012790D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7865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Menstrual </a:t>
            </a:r>
            <a:r>
              <a:rPr spc="-195" dirty="0"/>
              <a:t>Dysfunction</a:t>
            </a:r>
            <a:r>
              <a:rPr spc="5" dirty="0"/>
              <a:t> </a:t>
            </a:r>
            <a:r>
              <a:rPr spc="-170" dirty="0"/>
              <a:t>Definitions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18" y="1730683"/>
            <a:ext cx="8536305" cy="398335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28600" marR="1594485" indent="-228600" algn="r">
              <a:lnSpc>
                <a:spcPct val="100000"/>
              </a:lnSpc>
              <a:spcBef>
                <a:spcPts val="715"/>
              </a:spcBef>
              <a:buChar char="•"/>
              <a:tabLst>
                <a:tab pos="228600" algn="l"/>
              </a:tabLst>
            </a:pPr>
            <a:r>
              <a:rPr sz="2600" spc="-110" dirty="0">
                <a:latin typeface="Arial"/>
                <a:cs typeface="Arial"/>
              </a:rPr>
              <a:t>From </a:t>
            </a:r>
            <a:r>
              <a:rPr sz="2600" spc="75" dirty="0">
                <a:latin typeface="Arial"/>
                <a:cs typeface="Arial"/>
              </a:rPr>
              <a:t>3 </a:t>
            </a:r>
            <a:r>
              <a:rPr sz="2600" spc="-100" dirty="0">
                <a:latin typeface="Arial"/>
                <a:cs typeface="Arial"/>
              </a:rPr>
              <a:t>years </a:t>
            </a:r>
            <a:r>
              <a:rPr sz="2600" spc="-50" dirty="0">
                <a:latin typeface="Arial"/>
                <a:cs typeface="Arial"/>
              </a:rPr>
              <a:t>post </a:t>
            </a:r>
            <a:r>
              <a:rPr sz="2600" spc="-65" dirty="0">
                <a:latin typeface="Arial"/>
                <a:cs typeface="Arial"/>
              </a:rPr>
              <a:t>menarche </a:t>
            </a:r>
            <a:r>
              <a:rPr sz="2600" spc="-10" dirty="0">
                <a:latin typeface="Arial"/>
                <a:cs typeface="Arial"/>
              </a:rPr>
              <a:t>to</a:t>
            </a:r>
            <a:r>
              <a:rPr sz="2600" spc="-235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perimenopause:</a:t>
            </a:r>
            <a:endParaRPr sz="2600">
              <a:latin typeface="Arial"/>
              <a:cs typeface="Arial"/>
            </a:endParaRPr>
          </a:p>
          <a:p>
            <a:pPr marR="1621790" algn="r">
              <a:lnSpc>
                <a:spcPct val="100000"/>
              </a:lnSpc>
              <a:spcBef>
                <a:spcPts val="665"/>
              </a:spcBef>
            </a:pPr>
            <a:r>
              <a:rPr sz="2800" spc="5" dirty="0">
                <a:latin typeface="Arial"/>
                <a:cs typeface="Arial"/>
              </a:rPr>
              <a:t>&lt;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80" dirty="0">
                <a:latin typeface="Arial"/>
                <a:cs typeface="Arial"/>
              </a:rPr>
              <a:t>21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or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&gt;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80" dirty="0">
                <a:latin typeface="Arial"/>
                <a:cs typeface="Arial"/>
              </a:rPr>
              <a:t>35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days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or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&lt;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80" dirty="0">
                <a:latin typeface="Arial"/>
                <a:cs typeface="Arial"/>
              </a:rPr>
              <a:t>8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cycles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per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year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600" spc="-110" dirty="0">
                <a:latin typeface="Arial"/>
                <a:cs typeface="Arial"/>
              </a:rPr>
              <a:t>From </a:t>
            </a:r>
            <a:r>
              <a:rPr sz="2600" spc="75" dirty="0">
                <a:latin typeface="Arial"/>
                <a:cs typeface="Arial"/>
              </a:rPr>
              <a:t>1 </a:t>
            </a:r>
            <a:r>
              <a:rPr sz="2600" spc="-105" dirty="0">
                <a:latin typeface="Arial"/>
                <a:cs typeface="Arial"/>
              </a:rPr>
              <a:t>year </a:t>
            </a:r>
            <a:r>
              <a:rPr sz="2600" spc="-50" dirty="0">
                <a:latin typeface="Arial"/>
                <a:cs typeface="Arial"/>
              </a:rPr>
              <a:t>post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menarche:</a:t>
            </a:r>
            <a:endParaRPr sz="26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685"/>
              </a:spcBef>
            </a:pPr>
            <a:r>
              <a:rPr sz="2800" spc="5" dirty="0">
                <a:latin typeface="Arial"/>
                <a:cs typeface="Arial"/>
              </a:rPr>
              <a:t>&gt; </a:t>
            </a:r>
            <a:r>
              <a:rPr sz="2800" spc="80" dirty="0">
                <a:latin typeface="Arial"/>
                <a:cs typeface="Arial"/>
              </a:rPr>
              <a:t>90 </a:t>
            </a:r>
            <a:r>
              <a:rPr sz="2800" spc="-120" dirty="0">
                <a:latin typeface="Arial"/>
                <a:cs typeface="Arial"/>
              </a:rPr>
              <a:t>days </a:t>
            </a:r>
            <a:r>
              <a:rPr sz="2800" spc="-25" dirty="0">
                <a:latin typeface="Arial"/>
                <a:cs typeface="Arial"/>
              </a:rPr>
              <a:t>for </a:t>
            </a:r>
            <a:r>
              <a:rPr sz="2800" spc="-125" dirty="0">
                <a:latin typeface="Arial"/>
                <a:cs typeface="Arial"/>
              </a:rPr>
              <a:t>any </a:t>
            </a:r>
            <a:r>
              <a:rPr sz="2800" spc="-85" dirty="0">
                <a:latin typeface="Arial"/>
                <a:cs typeface="Arial"/>
              </a:rPr>
              <a:t>one</a:t>
            </a:r>
            <a:r>
              <a:rPr sz="2800" spc="-31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cycle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5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2600" spc="-195" dirty="0">
                <a:latin typeface="Arial"/>
                <a:cs typeface="Arial"/>
              </a:rPr>
              <a:t>By </a:t>
            </a:r>
            <a:r>
              <a:rPr sz="2600" spc="-114" dirty="0">
                <a:latin typeface="Arial"/>
                <a:cs typeface="Arial"/>
              </a:rPr>
              <a:t>age </a:t>
            </a:r>
            <a:r>
              <a:rPr sz="2600" spc="75" dirty="0">
                <a:latin typeface="Arial"/>
                <a:cs typeface="Arial"/>
              </a:rPr>
              <a:t>15 </a:t>
            </a:r>
            <a:r>
              <a:rPr sz="2600" spc="-55" dirty="0">
                <a:latin typeface="Arial"/>
                <a:cs typeface="Arial"/>
              </a:rPr>
              <a:t>or </a:t>
            </a:r>
            <a:r>
              <a:rPr sz="2600" spc="5" dirty="0">
                <a:latin typeface="Arial"/>
                <a:cs typeface="Arial"/>
              </a:rPr>
              <a:t>&gt; </a:t>
            </a:r>
            <a:r>
              <a:rPr sz="2600" spc="75" dirty="0">
                <a:latin typeface="Arial"/>
                <a:cs typeface="Arial"/>
              </a:rPr>
              <a:t>3 </a:t>
            </a:r>
            <a:r>
              <a:rPr sz="2600" spc="-100" dirty="0">
                <a:latin typeface="Arial"/>
                <a:cs typeface="Arial"/>
              </a:rPr>
              <a:t>years </a:t>
            </a:r>
            <a:r>
              <a:rPr sz="2600" spc="-50" dirty="0">
                <a:latin typeface="Arial"/>
                <a:cs typeface="Arial"/>
              </a:rPr>
              <a:t>post </a:t>
            </a:r>
            <a:r>
              <a:rPr sz="2600" spc="-40" dirty="0">
                <a:latin typeface="Arial"/>
                <a:cs typeface="Arial"/>
              </a:rPr>
              <a:t>thelarche </a:t>
            </a:r>
            <a:r>
              <a:rPr sz="2600" spc="-55" dirty="0">
                <a:latin typeface="Arial"/>
                <a:cs typeface="Arial"/>
              </a:rPr>
              <a:t>(breast</a:t>
            </a:r>
            <a:r>
              <a:rPr sz="2600" spc="-35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development)</a:t>
            </a:r>
            <a:endParaRPr sz="2600">
              <a:latin typeface="Arial"/>
              <a:cs typeface="Arial"/>
            </a:endParaRPr>
          </a:p>
          <a:p>
            <a:pPr marL="1016000">
              <a:lnSpc>
                <a:spcPct val="100000"/>
              </a:lnSpc>
              <a:spcBef>
                <a:spcPts val="660"/>
              </a:spcBef>
            </a:pPr>
            <a:r>
              <a:rPr sz="2800" spc="-100" dirty="0">
                <a:latin typeface="Arial"/>
                <a:cs typeface="Arial"/>
              </a:rPr>
              <a:t>Primary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amenorrhea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B811FC46-D9CC-07DB-540F-FE952030F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9411"/>
            <a:ext cx="72148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Hyperandrogenism: </a:t>
            </a:r>
            <a:r>
              <a:rPr i="1" spc="-160" dirty="0">
                <a:latin typeface="Georgia"/>
                <a:cs typeface="Georgia"/>
              </a:rPr>
              <a:t>Clinical</a:t>
            </a:r>
            <a:r>
              <a:rPr i="1" spc="-5" dirty="0">
                <a:latin typeface="Georgia"/>
                <a:cs typeface="Georgia"/>
              </a:rPr>
              <a:t> </a:t>
            </a:r>
            <a:r>
              <a:rPr i="1" spc="-200" dirty="0">
                <a:latin typeface="Georgia"/>
                <a:cs typeface="Georgia"/>
              </a:rPr>
              <a:t>Dx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418" y="1812713"/>
            <a:ext cx="5765165" cy="393446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95"/>
              </a:spcBef>
              <a:buChar char="•"/>
              <a:tabLst>
                <a:tab pos="241935" algn="l"/>
              </a:tabLst>
            </a:pPr>
            <a:r>
              <a:rPr sz="2800" spc="-50" dirty="0">
                <a:latin typeface="Arial"/>
                <a:cs typeface="Arial"/>
              </a:rPr>
              <a:t>Hirsutism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59"/>
              </a:spcBef>
              <a:buChar char="•"/>
              <a:tabLst>
                <a:tab pos="698500" algn="l"/>
              </a:tabLst>
            </a:pPr>
            <a:r>
              <a:rPr sz="2400" spc="-30" dirty="0">
                <a:latin typeface="Arial"/>
                <a:cs typeface="Arial"/>
              </a:rPr>
              <a:t>Modified </a:t>
            </a:r>
            <a:r>
              <a:rPr sz="2400" spc="-65" dirty="0">
                <a:latin typeface="Arial"/>
                <a:cs typeface="Arial"/>
              </a:rPr>
              <a:t>Ferriman </a:t>
            </a:r>
            <a:r>
              <a:rPr sz="2400" spc="-114" dirty="0">
                <a:latin typeface="Arial"/>
                <a:cs typeface="Arial"/>
              </a:rPr>
              <a:t>Gallwey </a:t>
            </a:r>
            <a:r>
              <a:rPr sz="2400" spc="-75" dirty="0">
                <a:latin typeface="Arial"/>
                <a:cs typeface="Arial"/>
              </a:rPr>
              <a:t>score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(mFG)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≥ </a:t>
            </a:r>
            <a:r>
              <a:rPr sz="2000" spc="-15" dirty="0">
                <a:latin typeface="Arial"/>
                <a:cs typeface="Arial"/>
              </a:rPr>
              <a:t>4-6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hirsuitism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698500" algn="l"/>
              </a:tabLst>
            </a:pPr>
            <a:r>
              <a:rPr sz="2400" spc="-85" dirty="0">
                <a:latin typeface="Arial"/>
                <a:cs typeface="Arial"/>
              </a:rPr>
              <a:t>Depends </a:t>
            </a:r>
            <a:r>
              <a:rPr sz="2400" spc="-65" dirty="0">
                <a:latin typeface="Arial"/>
                <a:cs typeface="Arial"/>
              </a:rPr>
              <a:t>on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ethnicity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sz="2400" spc="-30" dirty="0">
                <a:latin typeface="Arial"/>
                <a:cs typeface="Arial"/>
              </a:rPr>
              <a:t>Must </a:t>
            </a:r>
            <a:r>
              <a:rPr sz="2400" spc="-50" dirty="0">
                <a:latin typeface="Arial"/>
                <a:cs typeface="Arial"/>
              </a:rPr>
              <a:t>ask </a:t>
            </a:r>
            <a:r>
              <a:rPr sz="2400" spc="-35" dirty="0">
                <a:latin typeface="Arial"/>
                <a:cs typeface="Arial"/>
              </a:rPr>
              <a:t>about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self-treatment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800" spc="-155" dirty="0">
                <a:latin typeface="Arial"/>
                <a:cs typeface="Arial"/>
              </a:rPr>
              <a:t>Acne</a:t>
            </a:r>
            <a:endParaRPr sz="2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45"/>
              </a:spcBef>
              <a:buChar char="•"/>
              <a:tabLst>
                <a:tab pos="241935" algn="l"/>
              </a:tabLst>
            </a:pPr>
            <a:r>
              <a:rPr sz="2800" spc="-100" dirty="0">
                <a:latin typeface="Arial"/>
                <a:cs typeface="Arial"/>
              </a:rPr>
              <a:t>Androgenic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alopecia</a:t>
            </a:r>
            <a:endParaRPr sz="2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45"/>
              </a:spcBef>
              <a:buChar char="•"/>
              <a:tabLst>
                <a:tab pos="241935" algn="l"/>
              </a:tabLst>
            </a:pPr>
            <a:r>
              <a:rPr sz="2800" spc="-90" dirty="0">
                <a:latin typeface="Arial"/>
                <a:cs typeface="Arial"/>
              </a:rPr>
              <a:t>Acanthosis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nigricans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19978" y="2255571"/>
            <a:ext cx="5795822" cy="3840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4" descr="FERTILITY-CENTER-logo">
            <a:extLst>
              <a:ext uri="{FF2B5EF4-FFF2-40B4-BE49-F238E27FC236}">
                <a16:creationId xmlns:a16="http://schemas.microsoft.com/office/drawing/2014/main" id="{C11C989F-79AB-6C35-57A7-720037DF7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82645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Hyperandrogenism: </a:t>
            </a:r>
            <a:r>
              <a:rPr i="1" spc="-185" dirty="0">
                <a:latin typeface="Georgia"/>
                <a:cs typeface="Georgia"/>
              </a:rPr>
              <a:t>Biochemical</a:t>
            </a:r>
            <a:r>
              <a:rPr i="1" spc="25" dirty="0">
                <a:latin typeface="Georgia"/>
                <a:cs typeface="Georgia"/>
              </a:rPr>
              <a:t> </a:t>
            </a:r>
            <a:r>
              <a:rPr i="1" spc="-200" dirty="0">
                <a:latin typeface="Georgia"/>
                <a:cs typeface="Georgia"/>
              </a:rPr>
              <a:t>Dx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0558" y="1769364"/>
            <a:ext cx="9698990" cy="392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600" spc="-80" dirty="0">
                <a:latin typeface="Arial"/>
                <a:cs typeface="Arial"/>
              </a:rPr>
              <a:t>Total Testosterone </a:t>
            </a:r>
            <a:r>
              <a:rPr sz="2600" spc="-30" dirty="0">
                <a:latin typeface="Arial"/>
                <a:cs typeface="Arial"/>
              </a:rPr>
              <a:t>(liquid </a:t>
            </a:r>
            <a:r>
              <a:rPr sz="2600" spc="-80" dirty="0">
                <a:latin typeface="Arial"/>
                <a:cs typeface="Arial"/>
              </a:rPr>
              <a:t>chromatography-mass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spectrometry)</a:t>
            </a:r>
            <a:endParaRPr sz="26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70"/>
              </a:spcBef>
              <a:buChar char="•"/>
              <a:tabLst>
                <a:tab pos="699135" algn="l"/>
              </a:tabLst>
            </a:pPr>
            <a:r>
              <a:rPr sz="2600" spc="-85" dirty="0">
                <a:latin typeface="Arial"/>
                <a:cs typeface="Arial"/>
              </a:rPr>
              <a:t>Reference </a:t>
            </a:r>
            <a:r>
              <a:rPr sz="2600" spc="-80" dirty="0">
                <a:latin typeface="Arial"/>
                <a:cs typeface="Arial"/>
              </a:rPr>
              <a:t>range: </a:t>
            </a:r>
            <a:r>
              <a:rPr sz="2600" spc="-35" dirty="0">
                <a:latin typeface="Arial"/>
                <a:cs typeface="Arial"/>
              </a:rPr>
              <a:t>lab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specific</a:t>
            </a:r>
            <a:endParaRPr sz="26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buChar char="•"/>
              <a:tabLst>
                <a:tab pos="699135" algn="l"/>
              </a:tabLst>
            </a:pPr>
            <a:r>
              <a:rPr sz="2600" spc="-65" dirty="0">
                <a:latin typeface="Arial"/>
                <a:cs typeface="Arial"/>
              </a:rPr>
              <a:t>Markedly </a:t>
            </a:r>
            <a:r>
              <a:rPr sz="2600" spc="-60" dirty="0">
                <a:latin typeface="Arial"/>
                <a:cs typeface="Arial"/>
              </a:rPr>
              <a:t>elevated </a:t>
            </a:r>
            <a:r>
              <a:rPr sz="2600" spc="-65" dirty="0">
                <a:latin typeface="Arial"/>
                <a:cs typeface="Arial"/>
              </a:rPr>
              <a:t>levels </a:t>
            </a:r>
            <a:r>
              <a:rPr sz="2600" spc="-5" dirty="0">
                <a:latin typeface="Arial"/>
                <a:cs typeface="Arial"/>
              </a:rPr>
              <a:t>(&gt;150ng/dL): </a:t>
            </a:r>
            <a:r>
              <a:rPr sz="2600" spc="-60" dirty="0">
                <a:latin typeface="Arial"/>
                <a:cs typeface="Arial"/>
              </a:rPr>
              <a:t>consider </a:t>
            </a:r>
            <a:r>
              <a:rPr sz="2600" spc="-40" dirty="0">
                <a:latin typeface="Arial"/>
                <a:cs typeface="Arial"/>
              </a:rPr>
              <a:t>other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diagnoses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100">
              <a:latin typeface="Arial"/>
              <a:cs typeface="Arial"/>
            </a:endParaRPr>
          </a:p>
          <a:p>
            <a:pPr marL="241300" marR="641985" indent="-228600">
              <a:lnSpc>
                <a:spcPts val="2590"/>
              </a:lnSpc>
              <a:spcBef>
                <a:spcPts val="5"/>
              </a:spcBef>
              <a:buChar char="•"/>
              <a:tabLst>
                <a:tab pos="241935" algn="l"/>
              </a:tabLst>
            </a:pPr>
            <a:r>
              <a:rPr sz="2600" spc="-70" dirty="0">
                <a:latin typeface="Arial"/>
                <a:cs typeface="Arial"/>
              </a:rPr>
              <a:t>Calculate </a:t>
            </a:r>
            <a:r>
              <a:rPr sz="2600" spc="-120" dirty="0">
                <a:latin typeface="Arial"/>
                <a:cs typeface="Arial"/>
              </a:rPr>
              <a:t>Free </a:t>
            </a:r>
            <a:r>
              <a:rPr sz="2600" spc="-80" dirty="0">
                <a:latin typeface="Arial"/>
                <a:cs typeface="Arial"/>
              </a:rPr>
              <a:t>Testosterone, </a:t>
            </a:r>
            <a:r>
              <a:rPr sz="2600" spc="-120" dirty="0">
                <a:latin typeface="Arial"/>
                <a:cs typeface="Arial"/>
              </a:rPr>
              <a:t>Free </a:t>
            </a:r>
            <a:r>
              <a:rPr sz="2600" spc="-110" dirty="0">
                <a:latin typeface="Arial"/>
                <a:cs typeface="Arial"/>
              </a:rPr>
              <a:t>Androgen </a:t>
            </a:r>
            <a:r>
              <a:rPr sz="2600" spc="-75" dirty="0">
                <a:latin typeface="Arial"/>
                <a:cs typeface="Arial"/>
              </a:rPr>
              <a:t>index </a:t>
            </a:r>
            <a:r>
              <a:rPr sz="2600" spc="-55" dirty="0">
                <a:latin typeface="Arial"/>
                <a:cs typeface="Arial"/>
              </a:rPr>
              <a:t>or </a:t>
            </a:r>
            <a:r>
              <a:rPr sz="2600" spc="-40" dirty="0">
                <a:latin typeface="Arial"/>
                <a:cs typeface="Arial"/>
              </a:rPr>
              <a:t>calculated  </a:t>
            </a:r>
            <a:r>
              <a:rPr sz="2600" spc="-50" dirty="0">
                <a:latin typeface="Arial"/>
                <a:cs typeface="Arial"/>
              </a:rPr>
              <a:t>bioavailable </a:t>
            </a:r>
            <a:r>
              <a:rPr sz="2600" spc="-330" dirty="0">
                <a:latin typeface="Arial"/>
                <a:cs typeface="Arial"/>
              </a:rPr>
              <a:t>T </a:t>
            </a:r>
            <a:r>
              <a:rPr sz="2600" spc="75" dirty="0">
                <a:latin typeface="Arial"/>
                <a:cs typeface="Arial"/>
              </a:rPr>
              <a:t>– </a:t>
            </a:r>
            <a:r>
              <a:rPr sz="2600" spc="-45" dirty="0">
                <a:latin typeface="Arial"/>
                <a:cs typeface="Arial"/>
              </a:rPr>
              <a:t>likely </a:t>
            </a:r>
            <a:r>
              <a:rPr sz="2600" spc="-50" dirty="0">
                <a:latin typeface="Arial"/>
                <a:cs typeface="Arial"/>
              </a:rPr>
              <a:t>most accurate</a:t>
            </a:r>
            <a:r>
              <a:rPr sz="2600" spc="-459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assessment</a:t>
            </a:r>
            <a:endParaRPr sz="2600">
              <a:latin typeface="Arial"/>
              <a:cs typeface="Arial"/>
            </a:endParaRPr>
          </a:p>
          <a:p>
            <a:pPr marL="698500" lvl="1" indent="-229235">
              <a:lnSpc>
                <a:spcPts val="3100"/>
              </a:lnSpc>
              <a:buChar char="•"/>
              <a:tabLst>
                <a:tab pos="699135" algn="l"/>
              </a:tabLst>
            </a:pPr>
            <a:r>
              <a:rPr sz="2600" spc="-85" dirty="0">
                <a:latin typeface="Arial"/>
                <a:cs typeface="Arial"/>
              </a:rPr>
              <a:t>Requires </a:t>
            </a:r>
            <a:r>
              <a:rPr sz="2600" spc="-80" dirty="0">
                <a:latin typeface="Arial"/>
                <a:cs typeface="Arial"/>
              </a:rPr>
              <a:t>Total </a:t>
            </a:r>
            <a:r>
              <a:rPr sz="2600" spc="-200" dirty="0">
                <a:latin typeface="Arial"/>
                <a:cs typeface="Arial"/>
              </a:rPr>
              <a:t>T, </a:t>
            </a:r>
            <a:r>
              <a:rPr sz="2600" spc="-245" dirty="0">
                <a:latin typeface="Arial"/>
                <a:cs typeface="Arial"/>
              </a:rPr>
              <a:t>SHBG </a:t>
            </a:r>
            <a:r>
              <a:rPr sz="2600" spc="-55" dirty="0">
                <a:latin typeface="Arial"/>
                <a:cs typeface="Arial"/>
              </a:rPr>
              <a:t>and </a:t>
            </a:r>
            <a:r>
              <a:rPr sz="2600" spc="-35" dirty="0">
                <a:latin typeface="Arial"/>
                <a:cs typeface="Arial"/>
              </a:rPr>
              <a:t>albumin </a:t>
            </a:r>
            <a:r>
              <a:rPr sz="2600" spc="-20" dirty="0">
                <a:latin typeface="Arial"/>
                <a:cs typeface="Arial"/>
              </a:rPr>
              <a:t>for</a:t>
            </a:r>
            <a:r>
              <a:rPr sz="2600" spc="-290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calculations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65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600" spc="-50" dirty="0">
                <a:latin typeface="Arial"/>
                <a:cs typeface="Arial"/>
              </a:rPr>
              <a:t>Direct </a:t>
            </a:r>
            <a:r>
              <a:rPr sz="2600" spc="-120" dirty="0">
                <a:latin typeface="Arial"/>
                <a:cs typeface="Arial"/>
              </a:rPr>
              <a:t>Free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Testosterone</a:t>
            </a:r>
            <a:endParaRPr sz="2600">
              <a:latin typeface="Arial"/>
              <a:cs typeface="Arial"/>
            </a:endParaRPr>
          </a:p>
          <a:p>
            <a:pPr marL="697865" lvl="1" indent="-229235">
              <a:lnSpc>
                <a:spcPct val="100000"/>
              </a:lnSpc>
              <a:spcBef>
                <a:spcPts val="75"/>
              </a:spcBef>
              <a:buChar char="•"/>
              <a:tabLst>
                <a:tab pos="698500" algn="l"/>
              </a:tabLst>
            </a:pPr>
            <a:r>
              <a:rPr sz="2600" spc="-125" dirty="0">
                <a:latin typeface="Arial"/>
                <a:cs typeface="Arial"/>
              </a:rPr>
              <a:t>Poor </a:t>
            </a:r>
            <a:r>
              <a:rPr sz="2600" spc="-45" dirty="0">
                <a:latin typeface="Arial"/>
                <a:cs typeface="Arial"/>
              </a:rPr>
              <a:t>sensitivity </a:t>
            </a:r>
            <a:r>
              <a:rPr sz="2600" spc="-55" dirty="0">
                <a:latin typeface="Arial"/>
                <a:cs typeface="Arial"/>
              </a:rPr>
              <a:t>and </a:t>
            </a:r>
            <a:r>
              <a:rPr sz="2600" spc="-85" dirty="0">
                <a:latin typeface="Arial"/>
                <a:cs typeface="Arial"/>
              </a:rPr>
              <a:t>accuracy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55" dirty="0">
                <a:latin typeface="Arial"/>
                <a:cs typeface="Arial"/>
              </a:rPr>
              <a:t>commercial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labs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1DFE947E-A051-65F4-4712-B682568B3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8" y="623315"/>
            <a:ext cx="44151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US </a:t>
            </a:r>
            <a:r>
              <a:rPr spc="-155" dirty="0"/>
              <a:t>criteria </a:t>
            </a:r>
            <a:r>
              <a:rPr spc="-145" dirty="0"/>
              <a:t>for</a:t>
            </a:r>
            <a:r>
              <a:rPr spc="65" dirty="0"/>
              <a:t> </a:t>
            </a:r>
            <a:r>
              <a:rPr spc="-200" dirty="0"/>
              <a:t>PCO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1218" y="1808988"/>
            <a:ext cx="9427845" cy="388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indent="-226695">
              <a:lnSpc>
                <a:spcPct val="100000"/>
              </a:lnSpc>
              <a:spcBef>
                <a:spcPts val="100"/>
              </a:spcBef>
              <a:buChar char="•"/>
              <a:tabLst>
                <a:tab pos="239395" algn="l"/>
              </a:tabLst>
            </a:pPr>
            <a:r>
              <a:rPr sz="2600" spc="-80" dirty="0">
                <a:latin typeface="Arial"/>
                <a:cs typeface="Arial"/>
              </a:rPr>
              <a:t>Updated </a:t>
            </a:r>
            <a:r>
              <a:rPr sz="2600" spc="-75" dirty="0">
                <a:latin typeface="Arial"/>
                <a:cs typeface="Arial"/>
              </a:rPr>
              <a:t>based </a:t>
            </a:r>
            <a:r>
              <a:rPr sz="2600" spc="-70" dirty="0">
                <a:latin typeface="Arial"/>
                <a:cs typeface="Arial"/>
              </a:rPr>
              <a:t>on </a:t>
            </a:r>
            <a:r>
              <a:rPr sz="2600" spc="-80" dirty="0">
                <a:latin typeface="Arial"/>
                <a:cs typeface="Arial"/>
              </a:rPr>
              <a:t>newer </a:t>
            </a:r>
            <a:r>
              <a:rPr sz="2600" spc="-280" dirty="0">
                <a:latin typeface="Arial"/>
                <a:cs typeface="Arial"/>
              </a:rPr>
              <a:t>US </a:t>
            </a:r>
            <a:r>
              <a:rPr sz="2600" spc="-80" dirty="0">
                <a:latin typeface="Arial"/>
                <a:cs typeface="Arial"/>
              </a:rPr>
              <a:t>technology </a:t>
            </a:r>
            <a:r>
              <a:rPr sz="2600" spc="-270" dirty="0">
                <a:latin typeface="Arial"/>
                <a:cs typeface="Arial"/>
              </a:rPr>
              <a:t>(TVUS </a:t>
            </a:r>
            <a:r>
              <a:rPr sz="2600" spc="-105" dirty="0">
                <a:latin typeface="Arial"/>
                <a:cs typeface="Arial"/>
              </a:rPr>
              <a:t>8MHz</a:t>
            </a:r>
            <a:r>
              <a:rPr sz="2600" spc="35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bandwidth)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650">
              <a:latin typeface="Arial"/>
              <a:cs typeface="Arial"/>
            </a:endParaRPr>
          </a:p>
          <a:p>
            <a:pPr marL="239395" marR="3964304" indent="-239395">
              <a:lnSpc>
                <a:spcPct val="102299"/>
              </a:lnSpc>
              <a:buChar char="•"/>
              <a:tabLst>
                <a:tab pos="239395" algn="l"/>
              </a:tabLst>
            </a:pPr>
            <a:r>
              <a:rPr sz="2600" dirty="0">
                <a:latin typeface="Arial"/>
                <a:cs typeface="Arial"/>
              </a:rPr>
              <a:t>≥ </a:t>
            </a:r>
            <a:r>
              <a:rPr sz="2600" spc="75" dirty="0">
                <a:latin typeface="Arial"/>
                <a:cs typeface="Arial"/>
              </a:rPr>
              <a:t>20 </a:t>
            </a:r>
            <a:r>
              <a:rPr sz="2600" spc="-30" dirty="0">
                <a:latin typeface="Arial"/>
                <a:cs typeface="Arial"/>
              </a:rPr>
              <a:t>follicles </a:t>
            </a:r>
            <a:r>
              <a:rPr sz="2600" spc="-55" dirty="0">
                <a:latin typeface="Arial"/>
                <a:cs typeface="Arial"/>
              </a:rPr>
              <a:t>(2-9mm) </a:t>
            </a:r>
            <a:r>
              <a:rPr sz="2600" spc="-70" dirty="0">
                <a:latin typeface="Arial"/>
                <a:cs typeface="Arial"/>
              </a:rPr>
              <a:t>on </a:t>
            </a:r>
            <a:r>
              <a:rPr sz="2600" spc="-30" dirty="0">
                <a:latin typeface="Arial"/>
                <a:cs typeface="Arial"/>
              </a:rPr>
              <a:t>either</a:t>
            </a:r>
            <a:r>
              <a:rPr sz="2600" spc="-390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ovary  </a:t>
            </a:r>
            <a:r>
              <a:rPr sz="2600" spc="30" dirty="0">
                <a:latin typeface="Arial"/>
                <a:cs typeface="Arial"/>
              </a:rPr>
              <a:t>and/or</a:t>
            </a:r>
            <a:endParaRPr sz="2600">
              <a:latin typeface="Arial"/>
              <a:cs typeface="Arial"/>
            </a:endParaRPr>
          </a:p>
          <a:p>
            <a:pPr marL="238760" indent="-226695">
              <a:lnSpc>
                <a:spcPct val="100000"/>
              </a:lnSpc>
              <a:spcBef>
                <a:spcPts val="580"/>
              </a:spcBef>
              <a:buChar char="•"/>
              <a:tabLst>
                <a:tab pos="239395" algn="l"/>
              </a:tabLst>
            </a:pPr>
            <a:r>
              <a:rPr sz="2600" spc="-70" dirty="0">
                <a:latin typeface="Arial"/>
                <a:cs typeface="Arial"/>
              </a:rPr>
              <a:t>Increased volume </a:t>
            </a:r>
            <a:r>
              <a:rPr sz="2600" spc="-55" dirty="0">
                <a:latin typeface="Arial"/>
                <a:cs typeface="Arial"/>
              </a:rPr>
              <a:t>(≥ </a:t>
            </a:r>
            <a:r>
              <a:rPr sz="2600" spc="75" dirty="0">
                <a:latin typeface="Arial"/>
                <a:cs typeface="Arial"/>
              </a:rPr>
              <a:t>10 </a:t>
            </a:r>
            <a:r>
              <a:rPr sz="2600" spc="-50" dirty="0">
                <a:latin typeface="Arial"/>
                <a:cs typeface="Arial"/>
              </a:rPr>
              <a:t>ml) </a:t>
            </a:r>
            <a:r>
              <a:rPr sz="2600" spc="-70" dirty="0">
                <a:latin typeface="Arial"/>
                <a:cs typeface="Arial"/>
              </a:rPr>
              <a:t>on </a:t>
            </a:r>
            <a:r>
              <a:rPr sz="2600" spc="-30" dirty="0">
                <a:latin typeface="Arial"/>
                <a:cs typeface="Arial"/>
              </a:rPr>
              <a:t>either</a:t>
            </a:r>
            <a:r>
              <a:rPr sz="2600" spc="-285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ovary</a:t>
            </a:r>
            <a:endParaRPr sz="2600">
              <a:latin typeface="Arial"/>
              <a:cs typeface="Arial"/>
            </a:endParaRPr>
          </a:p>
          <a:p>
            <a:pPr marL="691515" marR="5080" lvl="1" indent="-226695">
              <a:lnSpc>
                <a:spcPts val="2810"/>
              </a:lnSpc>
              <a:spcBef>
                <a:spcPts val="545"/>
              </a:spcBef>
              <a:buChar char="•"/>
              <a:tabLst>
                <a:tab pos="692150" algn="l"/>
              </a:tabLst>
            </a:pPr>
            <a:r>
              <a:rPr sz="2600" spc="-35" dirty="0">
                <a:latin typeface="Arial"/>
                <a:cs typeface="Arial"/>
              </a:rPr>
              <a:t>Must </a:t>
            </a:r>
            <a:r>
              <a:rPr sz="2600" spc="-20" dirty="0">
                <a:latin typeface="Arial"/>
                <a:cs typeface="Arial"/>
              </a:rPr>
              <a:t>not </a:t>
            </a:r>
            <a:r>
              <a:rPr sz="2600" spc="-40" dirty="0">
                <a:latin typeface="Arial"/>
                <a:cs typeface="Arial"/>
              </a:rPr>
              <a:t>include </a:t>
            </a:r>
            <a:r>
              <a:rPr sz="2600" spc="-75" dirty="0">
                <a:latin typeface="Arial"/>
                <a:cs typeface="Arial"/>
              </a:rPr>
              <a:t>a </a:t>
            </a:r>
            <a:r>
              <a:rPr sz="2600" spc="-65" dirty="0">
                <a:latin typeface="Arial"/>
                <a:cs typeface="Arial"/>
              </a:rPr>
              <a:t>corpus </a:t>
            </a:r>
            <a:r>
              <a:rPr sz="2600" spc="-30" dirty="0">
                <a:latin typeface="Arial"/>
                <a:cs typeface="Arial"/>
              </a:rPr>
              <a:t>luteum, </a:t>
            </a:r>
            <a:r>
              <a:rPr sz="2600" spc="-95" dirty="0">
                <a:latin typeface="Arial"/>
                <a:cs typeface="Arial"/>
              </a:rPr>
              <a:t>cyst(s), </a:t>
            </a:r>
            <a:r>
              <a:rPr sz="2600" spc="-55" dirty="0">
                <a:latin typeface="Arial"/>
                <a:cs typeface="Arial"/>
              </a:rPr>
              <a:t>or </a:t>
            </a:r>
            <a:r>
              <a:rPr sz="2600" spc="-35" dirty="0">
                <a:latin typeface="Arial"/>
                <a:cs typeface="Arial"/>
              </a:rPr>
              <a:t>dominant</a:t>
            </a:r>
            <a:r>
              <a:rPr sz="2600" spc="-254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follicles  (&lt;10mm)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 marL="238760" indent="-226695">
              <a:lnSpc>
                <a:spcPct val="100000"/>
              </a:lnSpc>
              <a:buChar char="•"/>
              <a:tabLst>
                <a:tab pos="239395" algn="l"/>
              </a:tabLst>
            </a:pPr>
            <a:r>
              <a:rPr sz="2600" spc="-95" dirty="0">
                <a:latin typeface="Arial"/>
                <a:cs typeface="Arial"/>
              </a:rPr>
              <a:t>Cannot </a:t>
            </a:r>
            <a:r>
              <a:rPr sz="2600" spc="-80" dirty="0">
                <a:latin typeface="Arial"/>
                <a:cs typeface="Arial"/>
              </a:rPr>
              <a:t>use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spc="-90" dirty="0">
                <a:latin typeface="Arial"/>
                <a:cs typeface="Arial"/>
              </a:rPr>
              <a:t>women </a:t>
            </a:r>
            <a:r>
              <a:rPr sz="2600" spc="-70" dirty="0">
                <a:latin typeface="Arial"/>
                <a:cs typeface="Arial"/>
              </a:rPr>
              <a:t>on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290" dirty="0">
                <a:latin typeface="Arial"/>
                <a:cs typeface="Arial"/>
              </a:rPr>
              <a:t>OCPs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392EC8E9-3CD6-7BD7-1252-F4BC6CD76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9877" y="632929"/>
            <a:ext cx="10207396" cy="487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7390" y="5585459"/>
            <a:ext cx="8567420" cy="8153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177165">
              <a:lnSpc>
                <a:spcPts val="3100"/>
              </a:lnSpc>
              <a:spcBef>
                <a:spcPts val="220"/>
              </a:spcBef>
            </a:pPr>
            <a:r>
              <a:rPr sz="2600" spc="-85" dirty="0">
                <a:latin typeface="Arial"/>
                <a:cs typeface="Arial"/>
              </a:rPr>
              <a:t>Elevated </a:t>
            </a:r>
            <a:r>
              <a:rPr sz="2600" spc="-210" dirty="0">
                <a:latin typeface="Arial"/>
                <a:cs typeface="Arial"/>
              </a:rPr>
              <a:t>AMH </a:t>
            </a:r>
            <a:r>
              <a:rPr sz="2600" spc="-50" dirty="0">
                <a:latin typeface="Arial"/>
                <a:cs typeface="Arial"/>
              </a:rPr>
              <a:t>although </a:t>
            </a:r>
            <a:r>
              <a:rPr sz="2600" spc="-20" dirty="0">
                <a:latin typeface="Arial"/>
                <a:cs typeface="Arial"/>
              </a:rPr>
              <a:t>not part </a:t>
            </a:r>
            <a:r>
              <a:rPr sz="2600" spc="-25" dirty="0">
                <a:latin typeface="Arial"/>
                <a:cs typeface="Arial"/>
              </a:rPr>
              <a:t>of the </a:t>
            </a:r>
            <a:r>
              <a:rPr sz="2600" spc="-55" dirty="0">
                <a:latin typeface="Arial"/>
                <a:cs typeface="Arial"/>
              </a:rPr>
              <a:t>diagnostic </a:t>
            </a:r>
            <a:r>
              <a:rPr sz="2600" spc="-20" dirty="0">
                <a:latin typeface="Arial"/>
                <a:cs typeface="Arial"/>
              </a:rPr>
              <a:t>criteria </a:t>
            </a:r>
            <a:r>
              <a:rPr sz="2600" spc="-40" dirty="0">
                <a:latin typeface="Arial"/>
                <a:cs typeface="Arial"/>
              </a:rPr>
              <a:t>is  </a:t>
            </a:r>
            <a:r>
              <a:rPr sz="2600" spc="-65" dirty="0">
                <a:latin typeface="Arial"/>
                <a:cs typeface="Arial"/>
              </a:rPr>
              <a:t>usually </a:t>
            </a:r>
            <a:r>
              <a:rPr sz="2600" spc="-60" dirty="0">
                <a:latin typeface="Arial"/>
                <a:cs typeface="Arial"/>
              </a:rPr>
              <a:t>elevated </a:t>
            </a:r>
            <a:r>
              <a:rPr sz="2600" spc="-55" dirty="0">
                <a:latin typeface="Arial"/>
                <a:cs typeface="Arial"/>
              </a:rPr>
              <a:t>and </a:t>
            </a:r>
            <a:r>
              <a:rPr sz="2600" spc="-45" dirty="0">
                <a:latin typeface="Arial"/>
                <a:cs typeface="Arial"/>
              </a:rPr>
              <a:t>directly </a:t>
            </a:r>
            <a:r>
              <a:rPr sz="2600" spc="-35" dirty="0">
                <a:latin typeface="Arial"/>
                <a:cs typeface="Arial"/>
              </a:rPr>
              <a:t>related </a:t>
            </a:r>
            <a:r>
              <a:rPr sz="2600" spc="-10" dirty="0">
                <a:latin typeface="Arial"/>
                <a:cs typeface="Arial"/>
              </a:rPr>
              <a:t>to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335" dirty="0">
                <a:latin typeface="Arial"/>
                <a:cs typeface="Arial"/>
              </a:rPr>
              <a:t>AFC </a:t>
            </a:r>
            <a:r>
              <a:rPr sz="2600" spc="-70" dirty="0">
                <a:latin typeface="Arial"/>
                <a:cs typeface="Arial"/>
              </a:rPr>
              <a:t>on</a:t>
            </a:r>
            <a:r>
              <a:rPr sz="2600" spc="-395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ultrasound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6" name="Picture 4" descr="FERTILITY-CENTER-logo">
            <a:extLst>
              <a:ext uri="{FF2B5EF4-FFF2-40B4-BE49-F238E27FC236}">
                <a16:creationId xmlns:a16="http://schemas.microsoft.com/office/drawing/2014/main" id="{C41B329B-923C-9913-7448-9CB934F9F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7" t="2174" r="27200" b="2179"/>
          <a:stretch/>
        </p:blipFill>
        <p:spPr bwMode="auto">
          <a:xfrm>
            <a:off x="11082480" y="-1"/>
            <a:ext cx="11095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1619</Words>
  <Application>Microsoft Office PowerPoint</Application>
  <PresentationFormat>Widescreen</PresentationFormat>
  <Paragraphs>250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Caladea</vt:lpstr>
      <vt:lpstr>Calibri</vt:lpstr>
      <vt:lpstr>Georgia</vt:lpstr>
      <vt:lpstr>Times New Roman</vt:lpstr>
      <vt:lpstr>Trebuchet MS</vt:lpstr>
      <vt:lpstr>Verdana</vt:lpstr>
      <vt:lpstr>Wingdings</vt:lpstr>
      <vt:lpstr>Office Theme</vt:lpstr>
      <vt:lpstr>PowerPoint Presentation</vt:lpstr>
      <vt:lpstr>Polycystic Ovarian Syndrome</vt:lpstr>
      <vt:lpstr>Rotterdam Criteria</vt:lpstr>
      <vt:lpstr>PowerPoint Presentation</vt:lpstr>
      <vt:lpstr>Menstrual Dysfunction Definitions</vt:lpstr>
      <vt:lpstr>Hyperandrogenism: Clinical Dx</vt:lpstr>
      <vt:lpstr>Hyperandrogenism: Biochemical Dx</vt:lpstr>
      <vt:lpstr>US criteria for PCO</vt:lpstr>
      <vt:lpstr>PowerPoint Presentation</vt:lpstr>
      <vt:lpstr>Diagnosis in Adolescents</vt:lpstr>
      <vt:lpstr>Diagnosis in Adolescents</vt:lpstr>
      <vt:lpstr>Differential Diagnosis</vt:lpstr>
      <vt:lpstr>Differential Diagnosis</vt:lpstr>
      <vt:lpstr>PowerPoint Presentation</vt:lpstr>
      <vt:lpstr>PowerPoint Presentation</vt:lpstr>
      <vt:lpstr>PowerPoint Presentation</vt:lpstr>
      <vt:lpstr>PCOS Phenotypes</vt:lpstr>
      <vt:lpstr>Associated Co-morbidities</vt:lpstr>
      <vt:lpstr>PCOS and Metabolic Syndrome</vt:lpstr>
      <vt:lpstr>Work up after diagnosis is made</vt:lpstr>
      <vt:lpstr>PowerPoint Presentation</vt:lpstr>
      <vt:lpstr>Treatment Goals</vt:lpstr>
      <vt:lpstr>PowerPoint Presentation</vt:lpstr>
      <vt:lpstr>Lifestyle Modifications (obese women)</vt:lpstr>
      <vt:lpstr>Lifestyle Modifications (obese women)</vt:lpstr>
      <vt:lpstr>Combined Hormonal Contraception</vt:lpstr>
      <vt:lpstr>Combined Hormonal Contraception</vt:lpstr>
      <vt:lpstr>Metformin</vt:lpstr>
      <vt:lpstr>Metformin</vt:lpstr>
      <vt:lpstr>Statins</vt:lpstr>
      <vt:lpstr>PowerPoint Presentation</vt:lpstr>
      <vt:lpstr>Treatment of Hirsutism</vt:lpstr>
      <vt:lpstr>Anti-Androgens</vt:lpstr>
      <vt:lpstr>Anti- Androgens</vt:lpstr>
      <vt:lpstr>Topical Treatment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Shirzad Hoseini</cp:lastModifiedBy>
  <cp:revision>3</cp:revision>
  <dcterms:created xsi:type="dcterms:W3CDTF">2023-01-18T21:39:18Z</dcterms:created>
  <dcterms:modified xsi:type="dcterms:W3CDTF">2023-01-18T22:18:12Z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2020-03-26T00:00:00Z</vt:filetime>
  </property>
  <property fmtid="{D5CDD505-2E9C-101B-9397-08002B2CF9AE}" pid="3" name="LastSaved">
    <vt:filetime>2023-01-18T00:00:00Z</vt:filetime>
  </property>
</Properties>
</file>