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82" r:id="rId3"/>
    <p:sldId id="380" r:id="rId4"/>
    <p:sldId id="312" r:id="rId5"/>
    <p:sldId id="403" r:id="rId6"/>
    <p:sldId id="316" r:id="rId7"/>
    <p:sldId id="328" r:id="rId8"/>
    <p:sldId id="329" r:id="rId9"/>
    <p:sldId id="336" r:id="rId10"/>
    <p:sldId id="339" r:id="rId11"/>
    <p:sldId id="340" r:id="rId12"/>
    <p:sldId id="354" r:id="rId13"/>
    <p:sldId id="356" r:id="rId14"/>
    <p:sldId id="388" r:id="rId15"/>
    <p:sldId id="326" r:id="rId16"/>
    <p:sldId id="327" r:id="rId17"/>
    <p:sldId id="341" r:id="rId18"/>
    <p:sldId id="345" r:id="rId19"/>
    <p:sldId id="346" r:id="rId20"/>
    <p:sldId id="348" r:id="rId21"/>
    <p:sldId id="406" r:id="rId22"/>
    <p:sldId id="349" r:id="rId23"/>
    <p:sldId id="407" r:id="rId24"/>
    <p:sldId id="317" r:id="rId25"/>
    <p:sldId id="318" r:id="rId26"/>
    <p:sldId id="320" r:id="rId27"/>
    <p:sldId id="321" r:id="rId28"/>
    <p:sldId id="383" r:id="rId29"/>
    <p:sldId id="322" r:id="rId30"/>
    <p:sldId id="324" r:id="rId31"/>
    <p:sldId id="350" r:id="rId32"/>
    <p:sldId id="353" r:id="rId33"/>
    <p:sldId id="405" r:id="rId34"/>
    <p:sldId id="357" r:id="rId35"/>
    <p:sldId id="368" r:id="rId36"/>
    <p:sldId id="373" r:id="rId37"/>
    <p:sldId id="37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64" autoAdjust="0"/>
    <p:restoredTop sz="94660"/>
  </p:normalViewPr>
  <p:slideViewPr>
    <p:cSldViewPr>
      <p:cViewPr varScale="1">
        <p:scale>
          <a:sx n="89" d="100"/>
          <a:sy n="89" d="100"/>
        </p:scale>
        <p:origin x="96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5EF8885-8681-4478-AFB1-3ABF889578B0}" type="datetimeFigureOut">
              <a:rPr lang="fa-IR" smtClean="0"/>
              <a:t>07/07/1444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F0152F-C3A2-4B53-82BE-E1C3E5B90EB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622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A610BA-0BE3-4807-A403-48B098DAE0F4}" type="datetimeFigureOut">
              <a:rPr lang="fa-IR" smtClean="0"/>
              <a:t>07/07/1444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68A9060-04E7-48FE-9C01-51CF023AB0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3584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35814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Prevention of moderate and severe ovarian hyperstimulation syndrome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endParaRPr lang="fa-I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676656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Dr. Zahra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Shomali</a:t>
            </a:r>
            <a:endParaRPr lang="fa-I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identify patients at </a:t>
            </a: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risk for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suboptimal LH surge </a:t>
            </a: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(LH &lt;15) after trigger with GnRH agonist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alone or in combination with low-dose </a:t>
            </a:r>
            <a:r>
              <a:rPr lang="en-GB" sz="2200" dirty="0" err="1">
                <a:latin typeface="Times New Roman" pitchFamily="18" charset="0"/>
                <a:cs typeface="Times New Roman" pitchFamily="18" charset="0"/>
              </a:rPr>
              <a:t>hCG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irregular menses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prolonged oral contraceptive pill use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as well as a trend to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lower body mass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were also reported to be associated with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suboptimal response to GnRH agonist trigger or co trigger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patients who exhibit signs of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significant suppression of the hypothalamic-pituitary axis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not be good candidates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for GnRH agonist for final maturation</a:t>
            </a:r>
          </a:p>
        </p:txBody>
      </p:sp>
    </p:spTree>
    <p:extLst>
      <p:ext uri="{BB962C8B-B14F-4D97-AF65-F5344CB8AC3E}">
        <p14:creationId xmlns:p14="http://schemas.microsoft.com/office/powerpoint/2010/main" val="116186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insufficient evidence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to recommend a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lower dose of </a:t>
            </a:r>
            <a:r>
              <a:rPr lang="en-GB" sz="2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trigger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oocyte maturation for reduction in OHSS risk based on one underpowered randomized trial. (Grade C)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good evidence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to recommend the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 of a GnRH agonist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trigger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oocyte maturation prior to oocyte retrieval in order to reduce the risk of OHSS. (Grade 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good evidence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GB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live-birth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rates are </a:t>
            </a:r>
            <a:r>
              <a:rPr lang="en-GB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lower in fresh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autologous cycles after </a:t>
            </a:r>
            <a:r>
              <a:rPr lang="en-GB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GnRH trigger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, but not donor-recipient cycles. (Grade 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fair evidence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that reproductive outcomes are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improved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when a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 dose of </a:t>
            </a:r>
            <a:r>
              <a:rPr lang="en-GB" sz="2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co-administered at the time of GnRH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agonist trigger for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luteal support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. (Grade B)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181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 Cryopreservation Prevent OHSS Risk?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Elective cryopreservation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of all embryos and their subsequent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transfer in non stimulated cycles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may be used to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avoid the endogenous </a:t>
            </a:r>
            <a:r>
              <a:rPr lang="en-GB" sz="2200" u="sng" dirty="0" err="1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rise in fresh transfer cycles, which can exacerbate late-onset OHSS symptoms and duration.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Two RCTs have concluded that elective cryopreservation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prevents OHSS. </a:t>
            </a:r>
          </a:p>
        </p:txBody>
      </p:sp>
    </p:spTree>
    <p:extLst>
      <p:ext uri="{BB962C8B-B14F-4D97-AF65-F5344CB8AC3E}">
        <p14:creationId xmlns:p14="http://schemas.microsoft.com/office/powerpoint/2010/main" val="1971478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Based on the results of two small RCTs, 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fair evidence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cryopreservation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prevents OHSS. (Grade B)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436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Can Coasting Reduce the Risk of OHSS?</a:t>
            </a:r>
            <a:br>
              <a:rPr lang="en-GB" sz="2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GB" sz="22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Coasting involves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withholding gonadotropins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maintaining pituitary suppression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with a gonadotropin releasing hormone agonist or antagonist.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Larger follicles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have a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lower requirement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for FSH than smaller follicles.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Once follicles are &gt; 12 mm in diameter,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stopping all gonadotropins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still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allows for larger follicles to </a:t>
            </a:r>
            <a:r>
              <a:rPr lang="en-GB" sz="22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their growth and maturation, while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smaller follicles undergo </a:t>
            </a:r>
            <a:r>
              <a:rPr lang="en-GB" sz="22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atresia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which may result in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reduced production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of vasoactive peptides such as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VEGF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Administering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trigger oocyte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maturation once </a:t>
            </a:r>
            <a:r>
              <a:rPr lang="en-GB" sz="2200" u="sng" dirty="0" err="1">
                <a:latin typeface="Times New Roman" pitchFamily="18" charset="0"/>
                <a:cs typeface="Times New Roman" pitchFamily="18" charset="0"/>
              </a:rPr>
              <a:t>estrogen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 levels plateau or drop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is thought to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the risk for OHSS.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48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It has been shown that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coasting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on a GnRH agonist for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up to 3 days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adversely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affect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pregnancy rates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coasting ≥ 4 days </a:t>
            </a:r>
            <a:r>
              <a:rPr lang="en-GB" sz="22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 implantation rates.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Therefore, cycle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cancellation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should be considered if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estradiol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levels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not start to fall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by the fourth day of coasting.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 systematic review of four RCTs concluded that coasting does </a:t>
            </a:r>
            <a:r>
              <a:rPr lang="en-GB" sz="2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decrease risk of OHSS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but is associated with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fewer oocytes retrieved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0010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6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insufficient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evidence to recommend coasting for the prevention of OHSS. (Grade C)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415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30" y="609600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G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Dopamine Agonist</a:t>
            </a:r>
            <a:endParaRPr lang="fa-IR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 pathophysiology of ovarian OHSS is largely attributed to an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increased vascular permeability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of the ovarian and peritoneal capillaries caused by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ovarian hypersecretion of VEGF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It has been postulated that treatment with a </a:t>
            </a: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dopamine-receptor agonist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such as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cabergoline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may result in a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reduction of VEGF production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and a subsequent reduction in OHSS.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administered cabergoline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0.5 mg/day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from the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day of </a:t>
            </a:r>
            <a:r>
              <a:rPr lang="en-GB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for 8 days.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78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good evidence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dopamine agonist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administration starting at the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 of </a:t>
            </a:r>
            <a:r>
              <a:rPr lang="en-GB" sz="2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trigger for several days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reduces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the incidence of OHSS. (Grade A)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25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 Albumin Prevent OHSS Risk?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Albumin has a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low molecular weight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and an average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half life of 20 days.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As albumin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increases plasma oncotic pressure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it may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counteract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permeability effect of angiotensin II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Albumin may also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bind to vasoactive substances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such as factors related to the renin angiotensin system and VEGF.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14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OHSS is a </a:t>
            </a:r>
            <a:r>
              <a:rPr lang="en-GB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known complication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of controlled ovarian stimulation.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Physicians providing ART treatment must balance the competing interests of trying to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sufficiently stimulate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 ovary to optimize the chance of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achieving a pregnancy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minimizing the risk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of severe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OHSS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Primary prevention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involves identifying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risk factors for OHSS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and choosing an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appropriate ovarian stimulation regimen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Secondary prevention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involves recognizing patients who are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over-responsive to gonadotropins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and intervening to reduce the risk of OHSS while still trying to salvage the treatment cycle.</a:t>
            </a:r>
          </a:p>
        </p:txBody>
      </p:sp>
    </p:spTree>
    <p:extLst>
      <p:ext uri="{BB962C8B-B14F-4D97-AF65-F5344CB8AC3E}">
        <p14:creationId xmlns:p14="http://schemas.microsoft.com/office/powerpoint/2010/main" val="528420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use of human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albumin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to other methods for reducing OHSS risk and found that human albumin does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offer a significant benefit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over hydroxyethyl starch solution (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HES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) or coasting.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It is also important to note that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albumin is a blood-derived product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and can lead to </a:t>
            </a: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allergic reactions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anaphylactic reactions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and the </a:t>
            </a:r>
            <a:r>
              <a:rPr lang="en-GB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transmission of viral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or unidentified diseases.</a:t>
            </a:r>
          </a:p>
        </p:txBody>
      </p:sp>
    </p:spTree>
    <p:extLst>
      <p:ext uri="{BB962C8B-B14F-4D97-AF65-F5344CB8AC3E}">
        <p14:creationId xmlns:p14="http://schemas.microsoft.com/office/powerpoint/2010/main" val="2003461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DC3B7E-EC57-41AB-8F95-3E678D34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52117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Hydroxyethyl starch solution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Hydroxyethyl starch (HES) is a 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synthetic colloid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glycogen like polysaccharide and is obtained via the hydrolysis and consequent hydroxy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ethylation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of the highly branched amylopectin.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administration of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1000 mL of 6% HES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during oocyte retrieval and an additional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500 mL 48 hours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later led to a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significant decrease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severe OHSS.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63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Given mixed results in the literature, 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insufficient evidence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to conclusively state that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albumin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lowers the risk of OHSS. (Grade C)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52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DC3B7E-EC57-41AB-8F95-3E678D34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In vitro maturation (IVM) of immature oocytes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another alternative method for patients who are at high risk for OHSS.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Mature and immature oocyte retrieval, followed by IVM, would be an efficient method for the prevention of OHSS during ovarian stimulation.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an IVM protocol, for over-responding women who have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&gt;20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growing follicles with a mean diameter &gt;10 mm, gonadotropins should be stopped and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10000 IU of </a:t>
            </a:r>
            <a:r>
              <a:rPr lang="en-GB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should be administered when the leading follicles reach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12–14 mm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diameter.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Oocyte collection is performed 36 hours later followed by IVM.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121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 Aspirin Reduce the Risk of OHSS?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Increased platelet activation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due to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VEGF levels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may lead to release of substances, such as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histamine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serotonin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platelet-derived growth factor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lysophosphatidic acid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that can further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potentiate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the physiologic cascade of OHSS.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Based on this theory, aspirin has been considered in the risk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reduction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of OHSS. </a:t>
            </a:r>
          </a:p>
        </p:txBody>
      </p:sp>
    </p:spTree>
    <p:extLst>
      <p:ext uri="{BB962C8B-B14F-4D97-AF65-F5344CB8AC3E}">
        <p14:creationId xmlns:p14="http://schemas.microsoft.com/office/powerpoint/2010/main" val="29579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Patients randomized to the treatment arm received a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daily dose of 100 mg aspirin 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first day of stimulation 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until the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day of the pregnancy test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prednisolone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varying doses (10 mg to 30 mg) for the same time frame.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Patients who received the combination of </a:t>
            </a:r>
            <a:r>
              <a:rPr lang="en-GB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aspirin and prednisolone 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had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retrieved oocytes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but a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 incidence of severe OHSS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(1.7% vs 6.5%) 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GB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62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50292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fair evidence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aspirin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reduces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the incidence of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OHSS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based on a single randomized trial comparing aspirin alone with no treatment and another study comparing 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combined acetylsalicylic acid and steroid treatment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with no treatment. (Grade B)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2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2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2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186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 Metformin Reduce the Risk of OHSS?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Metformin is an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insulin-sensitizing drug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that is commonly used for treating type 2 diabetes and has been widely studied in patients with PCOS.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improving intraovarian hyperandrogenism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it is theorized that </a:t>
            </a: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metformin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affect the ovarian response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reducing the number of non periovulatory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follicles and thereby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reduce </a:t>
            </a:r>
            <a:r>
              <a:rPr lang="en-GB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estradiol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secretion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‘‘Androgen priming’’ is the concept that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androgens increase the ovarian response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gonadotropin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stimulation by enhancing early follicular growth.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81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896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Metformin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should ideally be started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8 weeks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before planned gonadotropin stimulation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to be effective in OHSS prevention.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To minimize gastrointestinal side effects we recommend starting Metformin at a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low dose of 500 mg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HS and slowly increasing the dose until the effective dose of 500 mg × 3 (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1500 mg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) daily is reached.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metformin (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500mg three times daily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850 mg twice daily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) during ovarian stimulation for IVF in PCOS patients can reduce OHSS in this high-risk group.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Metformin should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continue until egg retrieval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4048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More recently, a systematic review of 10 RCTs concluded that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metformin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decreases the incidence of OHSS in </a:t>
            </a:r>
            <a:r>
              <a:rPr lang="en-GB" sz="2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PCOS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patients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 recent meta-analysis included 12 studies of 1,516 participants and showed that there were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 differences in pregnancy rates, live-birth rates, and spontaneous abortion rates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between the metformin group and placebo group, but that OHSS risk was significantly lower with metformin use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Some studies suggest that metformin does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not decrease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OHSS risk in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non-obese PCOS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patients or those with PCO morphology only.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4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Factors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&lt; 30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years,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PCOS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24 AFC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serum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estradiol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GB" sz="2200" u="sng" dirty="0" err="1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 trigger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rapidly rising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serum </a:t>
            </a:r>
            <a:r>
              <a:rPr lang="en-GB" sz="2200" dirty="0" err="1">
                <a:latin typeface="Times New Roman" pitchFamily="18" charset="0"/>
                <a:cs typeface="Times New Roman" pitchFamily="18" charset="0"/>
              </a:rPr>
              <a:t>estradiol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previous episodes of OHSS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as opposed to progesterone, for luteal phase support after IVF,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AMH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3.36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ng/mL).</a:t>
            </a:r>
            <a:r>
              <a:rPr lang="en-GB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 of &gt;25 follicles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estradiol</a:t>
            </a:r>
            <a:r>
              <a:rPr lang="en-GB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values &gt;3,500 </a:t>
            </a:r>
            <a:r>
              <a:rPr lang="en-GB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pg</a:t>
            </a:r>
            <a:r>
              <a:rPr lang="en-GB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/mL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&gt;24 oocytes retrieved</a:t>
            </a:r>
            <a:endParaRPr lang="en-US" sz="24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459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6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good evidence that 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metformin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decreases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the risk of OHSS risk in PCOS patients. (Grade 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2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095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 Calcium Prevent OHSS Risk?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Studies have investigated whether an IV calcium infusion (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 mL of 10% calcium gluconate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200 mL normal saline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 minutes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on the day of oocyte retrieval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and days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1, 2, and 3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after oocyte retrieval can decrease OHSS risk.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Increased calcium is postulated to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inhibit cAMP-stimulated renin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secretion, which decreases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angiotensin II synthesis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and its subsequent effect on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VEGF production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There was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no difference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clinical pregnancy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ongoing pregnancy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rate</a:t>
            </a:r>
          </a:p>
        </p:txBody>
      </p:sp>
    </p:spTree>
    <p:extLst>
      <p:ext uri="{BB962C8B-B14F-4D97-AF65-F5344CB8AC3E}">
        <p14:creationId xmlns:p14="http://schemas.microsoft.com/office/powerpoint/2010/main" val="1371961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fair evidence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calcium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 lowers OHSS risk. (Grade B)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95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DC3B7E-EC57-41AB-8F95-3E678D34F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Letrozole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OHSS prevention has not yet gained “official” acceptance, promising findings seem to support its administration as an effective therapeutical option to reduce OHSS incidence.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oral administration of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7.5 mg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Letrozole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daily for 5 consecutive days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beginning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 the day of oocyte retrieval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seems to be the best option to prevent OHSS in high-risk women.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8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 Miscellaneous Treatments Prevent OHSS Risk?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GB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insufficient data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to make recommendations regarding the use of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luteal antagonist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administration,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letrozole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methylprednisolone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intramuscular progesterone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to mitigate OHSS risk.</a:t>
            </a:r>
          </a:p>
        </p:txBody>
      </p:sp>
    </p:spTree>
    <p:extLst>
      <p:ext uri="{BB962C8B-B14F-4D97-AF65-F5344CB8AC3E}">
        <p14:creationId xmlns:p14="http://schemas.microsoft.com/office/powerpoint/2010/main" val="2350824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53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 use of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GnRH antagonist protocols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with a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GnRH agonist (with or without low-dose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to trigger final oocyte maturation of oocytes is a particularly effective strategy.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Other strategies that show some benefit include the use of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cabergoline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cryopreservation of all embryos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rather than transfer.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782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Women with PCOS, elevated AMH values, and elevated AFC may benefit from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ovarian stimulation protocols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that reduce the risk of OHSS. (Grade B)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Ovarian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stimulation protocols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GnRH antagonists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are preferable in women at high risk of OHSS. (Grade 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 use of a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GnRH agonist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trigger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oocyte maturation prior to oocyte retrieval is recommended to reduce the risk of OHSS if peak </a:t>
            </a:r>
            <a:r>
              <a:rPr lang="en-GB" sz="2200" dirty="0" err="1">
                <a:latin typeface="Times New Roman" pitchFamily="18" charset="0"/>
                <a:cs typeface="Times New Roman" pitchFamily="18" charset="0"/>
              </a:rPr>
              <a:t>estradiol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levels are high or </a:t>
            </a:r>
            <a:r>
              <a:rPr lang="en-GB" sz="2200" dirty="0" err="1">
                <a:latin typeface="Times New Roman" pitchFamily="18" charset="0"/>
                <a:cs typeface="Times New Roman" pitchFamily="18" charset="0"/>
              </a:rPr>
              <a:t>multifollicular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development occurs during stimulation. (Grade 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Low-dose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co-trigger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luteal hormonal support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cryopreservation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of embryos are strategies that may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improve pregnancy rates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in this setting. (Grade B)</a:t>
            </a:r>
          </a:p>
        </p:txBody>
      </p:sp>
    </p:spTree>
    <p:extLst>
      <p:ext uri="{BB962C8B-B14F-4D97-AF65-F5344CB8AC3E}">
        <p14:creationId xmlns:p14="http://schemas.microsoft.com/office/powerpoint/2010/main" val="16546276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Dopamine agonist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administration starting at the time of </a:t>
            </a:r>
            <a:r>
              <a:rPr lang="en-GB" sz="2200" dirty="0" err="1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trigger for several days also may be used to reduce the incidence of OHSS. (Grade 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Additional strategies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to prevent OHSS which may be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helpful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include the use of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metformin in PCOS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patients (Grade A),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aspirin administration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(Grade A), and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cryopreservation of embryos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(Grade B).</a:t>
            </a:r>
          </a:p>
        </p:txBody>
      </p:sp>
    </p:spTree>
    <p:extLst>
      <p:ext uri="{BB962C8B-B14F-4D97-AF65-F5344CB8AC3E}">
        <p14:creationId xmlns:p14="http://schemas.microsoft.com/office/powerpoint/2010/main" val="26592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OHSS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Does the Type of Stimulation Protocol Influence the Risk of OHSS? (GnRH agonist / GnRH antagonist protocol)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stimulation protocols utilizing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gonadotropin-releasing hormone (GnRH) antagonists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for ovulation suppression are associated with a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lower incidence of OHSS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compared with protocols that use a GnRH agonist.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The mechanism is thought to be related to a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reduction in circulating </a:t>
            </a:r>
            <a:r>
              <a:rPr lang="en-GB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estradiol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levels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seen with GnRH antagonist suppression.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 difference in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rates of pregnancy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GB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live-birth rates 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compared with GnRH agonist.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3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966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One important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benefit of using GnRH antagonist protocols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patients at risk for OHSS (e.g., PCOS patients) is that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final oocyte maturation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can be achieved using a </a:t>
            </a:r>
            <a:r>
              <a:rPr lang="en-GB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GnRH agonist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instead of </a:t>
            </a:r>
            <a:r>
              <a:rPr lang="en-GB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Two systematic reviews concluded that clomiphene-antagonist protocols have a significant reduction of OHSS compared with either non-clomiphene protocols (0.5% vs 4.1%, P=.01) or GnRH agonist cycles (OR 0.23, 95% CI 0.10–0.52).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24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Statements</a:t>
            </a:r>
            <a:endParaRPr lang="fa-I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2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GB" sz="2200" b="1" u="sng" dirty="0">
                <a:latin typeface="Times New Roman" pitchFamily="18" charset="0"/>
                <a:cs typeface="Times New Roman" pitchFamily="18" charset="0"/>
              </a:rPr>
              <a:t>good evidence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to support the use of ovarian stimulation protocols using 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GnRH antagonists 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in order to </a:t>
            </a:r>
            <a:r>
              <a:rPr lang="en-GB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reduce the risk of OHSS</a:t>
            </a: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. (Grade 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>There is insufficient evidence that clomiphene independently reduces OHSS risk. (Grade C)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70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15962"/>
          </a:xfrm>
        </p:spPr>
        <p:txBody>
          <a:bodyPr>
            <a:normAutofit fontScale="90000"/>
          </a:bodyPr>
          <a:lstStyle/>
          <a:p>
            <a:pPr algn="just"/>
            <a:r>
              <a:rPr lang="en-G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 of Trigger for Final Oocyte Maturation Prior</a:t>
            </a:r>
            <a:br>
              <a:rPr lang="en-G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Retrieval</a:t>
            </a:r>
            <a:endParaRPr lang="fa-IR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Utilization of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for trigger prior to oocyte retrieval for final oocyte maturation in ART cycles to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mimic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endogenous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preovulatory luteinizing hormone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(LH) surge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has been the standard of care for decades.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However, the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longer half-life of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results in sustained LH-like activity post-retrieval.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Several studies have assessed whether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lowering the dose of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results in a </a:t>
            </a: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lower risk of OHSS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705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This includes several RCTs that provide strong evidence that the use of a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GnRH agonist</a:t>
            </a:r>
            <a:r>
              <a:rPr lang="en-GB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trigger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results in a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significant reduction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the development of OHSS.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u="sng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significant differences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in oocyte recovery</a:t>
            </a: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fertilization rate</a:t>
            </a:r>
            <a:r>
              <a:rPr lang="en-GB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implantation rate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clinical pregnancy rate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,and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ongoing pregnancy rate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in the GnRH agonist vs </a:t>
            </a:r>
            <a:r>
              <a:rPr lang="en-GB" sz="2200" dirty="0" err="1"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trigger groups.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691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Several groups have investigated whether coadministration of </a:t>
            </a:r>
            <a:r>
              <a:rPr lang="en-GB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low-dose </a:t>
            </a:r>
            <a:r>
              <a:rPr lang="en-GB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hCG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improve pregnancy 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rates and still </a:t>
            </a:r>
            <a:r>
              <a:rPr lang="en-GB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reduce OHSS</a:t>
            </a: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(1,000 IU, 500 IU, or 250 IU every third day after retrieval)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co-administration of low-dose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hCG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at the time of GnRH agonist administration can </a:t>
            </a:r>
            <a:r>
              <a:rPr kumimoji="0" lang="en-GB" sz="2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support the postretrieval luteal phase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 help mitigate the reported reduction in pregnancy rate when GnRH agonist is administered alone.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6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3741</TotalTime>
  <Words>2365</Words>
  <Application>Microsoft Office PowerPoint</Application>
  <PresentationFormat>On-screen Show (4:3)</PresentationFormat>
  <Paragraphs>165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Office Theme</vt:lpstr>
      <vt:lpstr>Prevention of moderate and severe ovarian hyperstimulation syndrome  </vt:lpstr>
      <vt:lpstr>PREVENTION</vt:lpstr>
      <vt:lpstr>Risk Factors</vt:lpstr>
      <vt:lpstr>PREVENTION OF OHSS</vt:lpstr>
      <vt:lpstr>PROTOCOLS</vt:lpstr>
      <vt:lpstr>Summary Statements</vt:lpstr>
      <vt:lpstr>Choice of Trigger for Final Oocyte Maturation Prior to Retrieval</vt:lpstr>
      <vt:lpstr>PowerPoint Presentation</vt:lpstr>
      <vt:lpstr>PowerPoint Presentation</vt:lpstr>
      <vt:lpstr>PowerPoint Presentation</vt:lpstr>
      <vt:lpstr>Summary Statements</vt:lpstr>
      <vt:lpstr>PowerPoint Presentation</vt:lpstr>
      <vt:lpstr>Summary Statements</vt:lpstr>
      <vt:lpstr>Can Coasting Reduce the Risk of OHSS? </vt:lpstr>
      <vt:lpstr>PowerPoint Presentation</vt:lpstr>
      <vt:lpstr>Summary Statements</vt:lpstr>
      <vt:lpstr>Dopamine Agonist</vt:lpstr>
      <vt:lpstr>Summary Statements</vt:lpstr>
      <vt:lpstr>PowerPoint Presentation</vt:lpstr>
      <vt:lpstr>PowerPoint Presentation</vt:lpstr>
      <vt:lpstr>PowerPoint Presentation</vt:lpstr>
      <vt:lpstr>Summary Statements</vt:lpstr>
      <vt:lpstr>PowerPoint Presentation</vt:lpstr>
      <vt:lpstr>PowerPoint Presentation</vt:lpstr>
      <vt:lpstr>PowerPoint Presentation</vt:lpstr>
      <vt:lpstr>Summary Statements</vt:lpstr>
      <vt:lpstr>PowerPoint Presentation</vt:lpstr>
      <vt:lpstr>PowerPoint Presentation</vt:lpstr>
      <vt:lpstr>PowerPoint Presentation</vt:lpstr>
      <vt:lpstr>Summary Statements</vt:lpstr>
      <vt:lpstr>PowerPoint Presentation</vt:lpstr>
      <vt:lpstr>Summary Statements</vt:lpstr>
      <vt:lpstr>PowerPoint Presentation</vt:lpstr>
      <vt:lpstr>PowerPoint Presentation</vt:lpstr>
      <vt:lpstr>CONCLUSIONS</vt:lpstr>
      <vt:lpstr>RECOMMENDATIONS</vt:lpstr>
      <vt:lpstr>RECOMMENDATIONS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Promising Endometrial Preparation Protocol for Frozen- Thawed Embryo Transfer: A Randomized Controlled Trial</dc:title>
  <dc:creator>مهدی قهرمانی فرد</dc:creator>
  <cp:lastModifiedBy>Microsoft account</cp:lastModifiedBy>
  <cp:revision>170</cp:revision>
  <cp:lastPrinted>2023-01-28T03:44:22Z</cp:lastPrinted>
  <dcterms:created xsi:type="dcterms:W3CDTF">2006-08-16T00:00:00Z</dcterms:created>
  <dcterms:modified xsi:type="dcterms:W3CDTF">2023-01-28T03:45:02Z</dcterms:modified>
</cp:coreProperties>
</file>