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08FD7F-0D1E-498B-B6CE-E2C1CA8B7D4F}" type="datetimeFigureOut">
              <a:rPr lang="en-US" smtClean="0"/>
              <a:pPr/>
              <a:t>1/28/2023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318648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08FD7F-0D1E-498B-B6CE-E2C1CA8B7D4F}"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133740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8FD7F-0D1E-498B-B6CE-E2C1CA8B7D4F}"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300862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8FD7F-0D1E-498B-B6CE-E2C1CA8B7D4F}"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339636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8FD7F-0D1E-498B-B6CE-E2C1CA8B7D4F}"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2128901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8FD7F-0D1E-498B-B6CE-E2C1CA8B7D4F}"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384278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8FD7F-0D1E-498B-B6CE-E2C1CA8B7D4F}"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4282644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08FD7F-0D1E-498B-B6CE-E2C1CA8B7D4F}"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3404055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08FD7F-0D1E-498B-B6CE-E2C1CA8B7D4F}"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318851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08FD7F-0D1E-498B-B6CE-E2C1CA8B7D4F}"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423666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8FD7F-0D1E-498B-B6CE-E2C1CA8B7D4F}"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405835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08FD7F-0D1E-498B-B6CE-E2C1CA8B7D4F}"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273196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08FD7F-0D1E-498B-B6CE-E2C1CA8B7D4F}" type="datetimeFigureOut">
              <a:rPr lang="en-US" smtClean="0"/>
              <a:pPr/>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395875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08FD7F-0D1E-498B-B6CE-E2C1CA8B7D4F}" type="datetimeFigureOut">
              <a:rPr lang="en-US" smtClean="0"/>
              <a:pPr/>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283221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8FD7F-0D1E-498B-B6CE-E2C1CA8B7D4F}" type="datetimeFigureOut">
              <a:rPr lang="en-US" smtClean="0"/>
              <a:pPr/>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176274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08FD7F-0D1E-498B-B6CE-E2C1CA8B7D4F}"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624219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08FD7F-0D1E-498B-B6CE-E2C1CA8B7D4F}"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118866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08FD7F-0D1E-498B-B6CE-E2C1CA8B7D4F}" type="datetimeFigureOut">
              <a:rPr lang="en-US" smtClean="0"/>
              <a:pPr/>
              <a:t>1/28/2023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D4C582-145E-4B8B-8AC4-4CBEB60B0E6A}" type="slidenum">
              <a:rPr lang="en-US" smtClean="0"/>
              <a:pPr/>
              <a:t>‹#›</a:t>
            </a:fld>
            <a:endParaRPr lang="en-US"/>
          </a:p>
        </p:txBody>
      </p:sp>
    </p:spTree>
    <p:extLst>
      <p:ext uri="{BB962C8B-B14F-4D97-AF65-F5344CB8AC3E}">
        <p14:creationId xmlns:p14="http://schemas.microsoft.com/office/powerpoint/2010/main" xmlns="" val="1784200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OHSS </a:t>
            </a:r>
            <a:br>
              <a:rPr lang="en-US" dirty="0" smtClean="0"/>
            </a:b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By:</a:t>
            </a:r>
          </a:p>
          <a:p>
            <a:r>
              <a:rPr lang="en-US" dirty="0" smtClean="0"/>
              <a:t>Niloofar Namazi</a:t>
            </a:r>
          </a:p>
          <a:p>
            <a:r>
              <a:rPr lang="en-US" dirty="0" smtClean="0"/>
              <a:t>Assistant Professor of Obstetrics and Gynecology Department, SUMS</a:t>
            </a:r>
            <a:endParaRPr lang="en-US" dirty="0"/>
          </a:p>
        </p:txBody>
      </p:sp>
    </p:spTree>
    <p:extLst>
      <p:ext uri="{BB962C8B-B14F-4D97-AF65-F5344CB8AC3E}">
        <p14:creationId xmlns:p14="http://schemas.microsoft.com/office/powerpoint/2010/main" xmlns="" val="118986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Recruitment of a large number of small antral follicles into a functional cohort</a:t>
            </a:r>
          </a:p>
          <a:p>
            <a:r>
              <a:rPr lang="en-US" dirty="0" smtClean="0"/>
              <a:t>Sustained development of numerous large antral follicles until ovulation (or </a:t>
            </a:r>
            <a:r>
              <a:rPr lang="en-US" dirty="0" err="1" smtClean="0"/>
              <a:t>luteinization</a:t>
            </a:r>
            <a:r>
              <a:rPr lang="en-US" dirty="0" smtClean="0"/>
              <a:t>)</a:t>
            </a:r>
          </a:p>
          <a:p>
            <a:r>
              <a:rPr lang="en-US" dirty="0" smtClean="0"/>
              <a:t>Excessive production of vascular endothelial growth factor (VEGF) by the developing corpora </a:t>
            </a:r>
            <a:r>
              <a:rPr lang="en-US" dirty="0" err="1" smtClean="0"/>
              <a:t>lutea</a:t>
            </a:r>
            <a:r>
              <a:rPr lang="en-US" dirty="0" smtClean="0"/>
              <a:t>, after </a:t>
            </a:r>
            <a:r>
              <a:rPr lang="en-US" dirty="0" err="1" smtClean="0"/>
              <a:t>hCG</a:t>
            </a:r>
            <a:r>
              <a:rPr lang="en-US" dirty="0" smtClean="0"/>
              <a:t> administration</a:t>
            </a:r>
          </a:p>
          <a:p>
            <a:r>
              <a:rPr lang="en-US" dirty="0" smtClean="0"/>
              <a:t>Exaggerated perifollicular neovascularization with some of the new blood vessels exhibiting increased permeability</a:t>
            </a:r>
          </a:p>
          <a:p>
            <a:r>
              <a:rPr lang="en-US" dirty="0" smtClean="0"/>
              <a:t>Escape of follicular fluid and perifollicular blood containing large amounts of VEGF into the peritoneal cavity</a:t>
            </a:r>
          </a:p>
          <a:p>
            <a:r>
              <a:rPr lang="en-US" dirty="0" smtClean="0"/>
              <a:t>Functional impairment of blood vessels (not only within the ovary)</a:t>
            </a:r>
          </a:p>
          <a:p>
            <a:r>
              <a:rPr lang="en-US" dirty="0" smtClean="0"/>
              <a:t>Massive fluid shift from the intravascular to the third compartment, also known as "third spacing," resulting in intravascular hypovolemia concomitant with the development of</a:t>
            </a:r>
          </a:p>
          <a:p>
            <a:r>
              <a:rPr lang="en-US" dirty="0" smtClean="0"/>
              <a:t>edema, ascites, hydrothorax, diminished renal blood flow, and/or pericardial effusion</a:t>
            </a:r>
          </a:p>
          <a:p>
            <a:r>
              <a:rPr lang="en-US" dirty="0" smtClean="0"/>
              <a:t>Impairment of cardiac, renal, pulmonary, and liver function</a:t>
            </a:r>
            <a:endParaRPr lang="en-US" dirty="0"/>
          </a:p>
        </p:txBody>
      </p:sp>
    </p:spTree>
    <p:extLst>
      <p:ext uri="{BB962C8B-B14F-4D97-AF65-F5344CB8AC3E}">
        <p14:creationId xmlns:p14="http://schemas.microsoft.com/office/powerpoint/2010/main" xmlns="" val="41416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OHSS typically occurs in the setting of:</a:t>
            </a:r>
          </a:p>
          <a:p>
            <a:pPr>
              <a:buFont typeface="Wingdings" panose="05000000000000000000" pitchFamily="2" charset="2"/>
              <a:buChar char="q"/>
            </a:pPr>
            <a:r>
              <a:rPr lang="en-US" dirty="0" smtClean="0"/>
              <a:t>Ovarian stimulation with gonadotropins with an exuberant ovarian response, evidenced by multiple follicular development, high serum estradiol concentrations, and ovarian enlargement by the end of stimulation </a:t>
            </a:r>
          </a:p>
          <a:p>
            <a:pPr>
              <a:buFont typeface="Wingdings" panose="05000000000000000000" pitchFamily="2" charset="2"/>
              <a:buChar char="q"/>
            </a:pPr>
            <a:r>
              <a:rPr lang="en-US" dirty="0" smtClean="0"/>
              <a:t>Use of exogenous </a:t>
            </a:r>
            <a:r>
              <a:rPr lang="en-US" dirty="0" err="1" smtClean="0"/>
              <a:t>hCG</a:t>
            </a:r>
            <a:r>
              <a:rPr lang="en-US" dirty="0" smtClean="0"/>
              <a:t> to trigger the final steps of oocyte maturation</a:t>
            </a:r>
          </a:p>
          <a:p>
            <a:pPr>
              <a:buFont typeface="Wingdings" panose="05000000000000000000" pitchFamily="2" charset="2"/>
              <a:buChar char="q"/>
            </a:pPr>
            <a:r>
              <a:rPr lang="en-US" dirty="0" smtClean="0"/>
              <a:t>Production and release of vasoactive substances by granulosa/luteal cells</a:t>
            </a:r>
          </a:p>
          <a:p>
            <a:pPr>
              <a:buFont typeface="Wingdings" panose="05000000000000000000" pitchFamily="2" charset="2"/>
              <a:buChar char="q"/>
            </a:pPr>
            <a:r>
              <a:rPr lang="en-US" dirty="0" smtClean="0"/>
              <a:t>Binding of the vasoactive substances to their receptors and activation of downstream </a:t>
            </a:r>
            <a:r>
              <a:rPr lang="en-US" dirty="0" err="1" smtClean="0"/>
              <a:t>signalling</a:t>
            </a:r>
            <a:r>
              <a:rPr lang="en-US" dirty="0" smtClean="0"/>
              <a:t>, leading to increased vascular permeability </a:t>
            </a:r>
          </a:p>
          <a:p>
            <a:pPr>
              <a:buFont typeface="Wingdings" panose="05000000000000000000" pitchFamily="2" charset="2"/>
              <a:buChar char="q"/>
            </a:pPr>
            <a:r>
              <a:rPr lang="en-US" dirty="0" smtClean="0"/>
              <a:t>Pregnancy following ovarian stimulation, where rising </a:t>
            </a:r>
            <a:r>
              <a:rPr lang="en-US" dirty="0" err="1" smtClean="0"/>
              <a:t>hCG</a:t>
            </a:r>
            <a:r>
              <a:rPr lang="en-US" dirty="0" smtClean="0"/>
              <a:t> secretion from the placenta can stimulate increased VEGF secretion from the ovary</a:t>
            </a:r>
          </a:p>
          <a:p>
            <a:endParaRPr lang="en-US" dirty="0"/>
          </a:p>
        </p:txBody>
      </p:sp>
    </p:spTree>
    <p:extLst>
      <p:ext uri="{BB962C8B-B14F-4D97-AF65-F5344CB8AC3E}">
        <p14:creationId xmlns:p14="http://schemas.microsoft.com/office/powerpoint/2010/main" xmlns="" val="223276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Ovulatory </a:t>
            </a:r>
            <a:r>
              <a:rPr lang="en-US" dirty="0" err="1" smtClean="0"/>
              <a:t>hCG</a:t>
            </a:r>
            <a:r>
              <a:rPr lang="en-US" dirty="0" smtClean="0"/>
              <a:t> injection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Exogenous human chorionic gonadotropin (</a:t>
            </a:r>
            <a:r>
              <a:rPr lang="en-US" dirty="0" err="1" smtClean="0"/>
              <a:t>hCG</a:t>
            </a:r>
            <a:r>
              <a:rPr lang="en-US" dirty="0" smtClean="0"/>
              <a:t>) administration plays a </a:t>
            </a:r>
            <a:r>
              <a:rPr lang="en-US" dirty="0" smtClean="0">
                <a:solidFill>
                  <a:srgbClr val="00B050"/>
                </a:solidFill>
              </a:rPr>
              <a:t>key role </a:t>
            </a:r>
            <a:r>
              <a:rPr lang="en-US" dirty="0" smtClean="0"/>
              <a:t>in the pathogenesis of OHSS</a:t>
            </a:r>
          </a:p>
          <a:p>
            <a:r>
              <a:rPr lang="en-US" dirty="0" smtClean="0"/>
              <a:t>Regardless of the degree of ovarian response to gonadotropin stimulation, OHSS does not occur unless an </a:t>
            </a:r>
            <a:r>
              <a:rPr lang="en-US" dirty="0" smtClean="0">
                <a:solidFill>
                  <a:srgbClr val="0070C0"/>
                </a:solidFill>
              </a:rPr>
              <a:t>ovulatory dose </a:t>
            </a:r>
            <a:r>
              <a:rPr lang="en-US" dirty="0" smtClean="0"/>
              <a:t>of </a:t>
            </a:r>
            <a:r>
              <a:rPr lang="en-US" dirty="0" err="1" smtClean="0"/>
              <a:t>hCG</a:t>
            </a:r>
            <a:r>
              <a:rPr lang="en-US" dirty="0" smtClean="0"/>
              <a:t> is administered</a:t>
            </a:r>
          </a:p>
          <a:p>
            <a:r>
              <a:rPr lang="en-US" dirty="0" smtClean="0"/>
              <a:t>Exogenous </a:t>
            </a:r>
            <a:r>
              <a:rPr lang="en-US" dirty="0" err="1" smtClean="0"/>
              <a:t>hCG</a:t>
            </a:r>
            <a:r>
              <a:rPr lang="en-US" dirty="0" smtClean="0"/>
              <a:t> induces massive </a:t>
            </a:r>
            <a:r>
              <a:rPr lang="en-US" dirty="0" err="1" smtClean="0"/>
              <a:t>luteinization</a:t>
            </a:r>
            <a:r>
              <a:rPr lang="en-US" dirty="0" smtClean="0"/>
              <a:t> of granulosa cells, which leads to the production of vasoactive substances such as </a:t>
            </a:r>
            <a:r>
              <a:rPr lang="en-US" dirty="0" smtClean="0">
                <a:solidFill>
                  <a:srgbClr val="FF0000"/>
                </a:solidFill>
              </a:rPr>
              <a:t>VEGF</a:t>
            </a:r>
            <a:r>
              <a:rPr lang="en-US" dirty="0" smtClean="0"/>
              <a:t> that increase vascular permeability</a:t>
            </a:r>
          </a:p>
          <a:p>
            <a:r>
              <a:rPr lang="en-US" dirty="0" smtClean="0"/>
              <a:t>Such massive </a:t>
            </a:r>
            <a:r>
              <a:rPr lang="en-US" dirty="0" err="1" smtClean="0"/>
              <a:t>luteinization</a:t>
            </a:r>
            <a:r>
              <a:rPr lang="en-US" dirty="0" smtClean="0"/>
              <a:t> is usually not observed when the final steps of oocyte maturation are achieved with drugs </a:t>
            </a:r>
            <a:r>
              <a:rPr lang="en-US" dirty="0" smtClean="0">
                <a:solidFill>
                  <a:srgbClr val="00B0F0"/>
                </a:solidFill>
              </a:rPr>
              <a:t>other than </a:t>
            </a:r>
            <a:r>
              <a:rPr lang="en-US" dirty="0" err="1" smtClean="0"/>
              <a:t>hCG</a:t>
            </a:r>
            <a:endParaRPr lang="en-US" dirty="0"/>
          </a:p>
        </p:txBody>
      </p:sp>
    </p:spTree>
    <p:extLst>
      <p:ext uri="{BB962C8B-B14F-4D97-AF65-F5344CB8AC3E}">
        <p14:creationId xmlns:p14="http://schemas.microsoft.com/office/powerpoint/2010/main" xmlns="" val="82380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effect of </a:t>
            </a:r>
            <a:r>
              <a:rPr lang="en-US" dirty="0" err="1" smtClean="0"/>
              <a:t>hCG</a:t>
            </a:r>
            <a:r>
              <a:rPr lang="en-US" dirty="0" smtClean="0"/>
              <a:t> is related to its </a:t>
            </a:r>
            <a:r>
              <a:rPr lang="en-US" dirty="0" smtClean="0">
                <a:solidFill>
                  <a:srgbClr val="FF0000"/>
                </a:solidFill>
              </a:rPr>
              <a:t>high biological activity</a:t>
            </a:r>
            <a:r>
              <a:rPr lang="en-US" dirty="0" smtClean="0"/>
              <a:t>, which is six to seven times that of endogenous LH (because of </a:t>
            </a:r>
            <a:r>
              <a:rPr lang="en-US" dirty="0" err="1" smtClean="0"/>
              <a:t>hCG's</a:t>
            </a:r>
            <a:r>
              <a:rPr lang="en-US" dirty="0" smtClean="0"/>
              <a:t> longer half-life)</a:t>
            </a:r>
            <a:endParaRPr lang="en-US" dirty="0"/>
          </a:p>
        </p:txBody>
      </p:sp>
    </p:spTree>
    <p:extLst>
      <p:ext uri="{BB962C8B-B14F-4D97-AF65-F5344CB8AC3E}">
        <p14:creationId xmlns:p14="http://schemas.microsoft.com/office/powerpoint/2010/main" xmlns="" val="133149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VEGF/vascular permeability</a:t>
            </a:r>
            <a:endParaRPr lang="en-US" dirty="0"/>
          </a:p>
        </p:txBody>
      </p:sp>
      <p:sp>
        <p:nvSpPr>
          <p:cNvPr id="3" name="Content Placeholder 2"/>
          <p:cNvSpPr>
            <a:spLocks noGrp="1"/>
          </p:cNvSpPr>
          <p:nvPr>
            <p:ph idx="1"/>
          </p:nvPr>
        </p:nvSpPr>
        <p:spPr/>
        <p:txBody>
          <a:bodyPr>
            <a:normAutofit fontScale="92500"/>
          </a:bodyPr>
          <a:lstStyle/>
          <a:p>
            <a:r>
              <a:rPr lang="en-US" dirty="0" smtClean="0"/>
              <a:t>A number of substances have been proposed as the cause of increased vascular permeability post-</a:t>
            </a:r>
            <a:r>
              <a:rPr lang="en-US" dirty="0" err="1" smtClean="0"/>
              <a:t>hCG</a:t>
            </a:r>
            <a:r>
              <a:rPr lang="en-US" dirty="0" smtClean="0"/>
              <a:t> administration, but vascular endothelial growth factor (</a:t>
            </a:r>
            <a:r>
              <a:rPr lang="en-US" dirty="0" smtClean="0">
                <a:solidFill>
                  <a:schemeClr val="accent2"/>
                </a:solidFill>
              </a:rPr>
              <a:t>VEGF</a:t>
            </a:r>
            <a:r>
              <a:rPr lang="en-US" dirty="0" smtClean="0"/>
              <a:t>) appears to play the main role</a:t>
            </a:r>
          </a:p>
          <a:p>
            <a:r>
              <a:rPr lang="en-US" dirty="0" smtClean="0"/>
              <a:t>VEGF is a member of the family of heparin-binding proteins that act directly on endothelial cells to induce proliferation and angiogenesis. VEGF mRNA and protein are expressed by </a:t>
            </a:r>
            <a:r>
              <a:rPr lang="en-US" dirty="0" smtClean="0">
                <a:solidFill>
                  <a:srgbClr val="00B050"/>
                </a:solidFill>
              </a:rPr>
              <a:t>granulosa and theca cells </a:t>
            </a:r>
            <a:r>
              <a:rPr lang="en-US" dirty="0" smtClean="0"/>
              <a:t>late in follicular development and after ovulation. Studies on </a:t>
            </a:r>
            <a:r>
              <a:rPr lang="en-US" dirty="0" err="1" smtClean="0"/>
              <a:t>ascitic</a:t>
            </a:r>
            <a:r>
              <a:rPr lang="en-US" dirty="0" smtClean="0"/>
              <a:t> fluid from patients with severe OHSS have demonstrated that </a:t>
            </a:r>
            <a:r>
              <a:rPr lang="en-US" dirty="0" smtClean="0">
                <a:solidFill>
                  <a:srgbClr val="C00000"/>
                </a:solidFill>
              </a:rPr>
              <a:t>VEGF</a:t>
            </a:r>
            <a:r>
              <a:rPr lang="en-US" dirty="0" smtClean="0"/>
              <a:t> is the major capillary permeability agent </a:t>
            </a:r>
            <a:endParaRPr lang="en-US" dirty="0"/>
          </a:p>
        </p:txBody>
      </p:sp>
    </p:spTree>
    <p:extLst>
      <p:ext uri="{BB962C8B-B14F-4D97-AF65-F5344CB8AC3E}">
        <p14:creationId xmlns:p14="http://schemas.microsoft.com/office/powerpoint/2010/main" xmlns="" val="2277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B050"/>
                </a:solidFill>
              </a:rPr>
              <a:t>VEGF</a:t>
            </a:r>
            <a:r>
              <a:rPr lang="en-US" dirty="0" smtClean="0"/>
              <a:t> serum concentrations are positively correlated with the risk of developing OHSS and with the severity of its form</a:t>
            </a:r>
          </a:p>
          <a:p>
            <a:r>
              <a:rPr lang="en-US" dirty="0" smtClean="0"/>
              <a:t>Increased capillary permeability and fluid shift to the third space are usually confined to the ovaries and abdomen </a:t>
            </a:r>
          </a:p>
          <a:p>
            <a:r>
              <a:rPr lang="en-US" dirty="0" smtClean="0"/>
              <a:t>patients who get pregnant after oocyte donation do not have OHSS, despite high free VEGF levels</a:t>
            </a:r>
          </a:p>
          <a:p>
            <a:endParaRPr lang="en-US" dirty="0"/>
          </a:p>
        </p:txBody>
      </p:sp>
    </p:spTree>
    <p:extLst>
      <p:ext uri="{BB962C8B-B14F-4D97-AF65-F5344CB8AC3E}">
        <p14:creationId xmlns:p14="http://schemas.microsoft.com/office/powerpoint/2010/main" xmlns="" val="106203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Rare causes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B050"/>
                </a:solidFill>
              </a:rPr>
              <a:t>Rarely</a:t>
            </a:r>
            <a:r>
              <a:rPr lang="en-US" dirty="0" smtClean="0"/>
              <a:t>, OHSS may be seen in the </a:t>
            </a:r>
            <a:r>
              <a:rPr lang="en-US" dirty="0" smtClean="0">
                <a:solidFill>
                  <a:srgbClr val="00B050"/>
                </a:solidFill>
              </a:rPr>
              <a:t>absence</a:t>
            </a:r>
            <a:r>
              <a:rPr lang="en-US" dirty="0" smtClean="0"/>
              <a:t> of exogenous gonadotropin administration</a:t>
            </a:r>
          </a:p>
          <a:p>
            <a:r>
              <a:rPr lang="en-US" dirty="0" smtClean="0"/>
              <a:t>OHSS may be the consequence of the high production of endogenous gonadotropins (</a:t>
            </a:r>
            <a:r>
              <a:rPr lang="en-US" dirty="0" err="1" smtClean="0"/>
              <a:t>hCG</a:t>
            </a:r>
            <a:r>
              <a:rPr lang="en-US" dirty="0" smtClean="0"/>
              <a:t>) or gonadotropin-like molecules (thyroid-stimulating hormone [TSH]), or enhanced sensitivity to endogenous gonadotropins (mutations in the </a:t>
            </a:r>
            <a:r>
              <a:rPr lang="en-US" dirty="0" err="1" smtClean="0"/>
              <a:t>folliclestimulating</a:t>
            </a:r>
            <a:r>
              <a:rPr lang="en-US" dirty="0" smtClean="0"/>
              <a:t> hormone [FSH] receptor)</a:t>
            </a:r>
            <a:endParaRPr lang="en-US" dirty="0"/>
          </a:p>
        </p:txBody>
      </p:sp>
    </p:spTree>
    <p:extLst>
      <p:ext uri="{BB962C8B-B14F-4D97-AF65-F5344CB8AC3E}">
        <p14:creationId xmlns:p14="http://schemas.microsoft.com/office/powerpoint/2010/main" xmlns="" val="40611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a:t>
            </a:r>
            <a:endParaRPr lang="en-US" dirty="0"/>
          </a:p>
        </p:txBody>
      </p:sp>
      <p:pic>
        <p:nvPicPr>
          <p:cNvPr id="4" name="Content Placeholder 3"/>
          <p:cNvPicPr>
            <a:picLocks noGrp="1" noChangeAspect="1"/>
          </p:cNvPicPr>
          <p:nvPr>
            <p:ph idx="1"/>
          </p:nvPr>
        </p:nvPicPr>
        <p:blipFill>
          <a:blip r:embed="rId2" cstate="print"/>
          <a:stretch>
            <a:fillRect/>
          </a:stretch>
        </p:blipFill>
        <p:spPr>
          <a:xfrm>
            <a:off x="1306287" y="225257"/>
            <a:ext cx="4589416" cy="6425184"/>
          </a:xfrm>
          <a:prstGeom prst="rect">
            <a:avLst/>
          </a:prstGeom>
        </p:spPr>
      </p:pic>
      <p:pic>
        <p:nvPicPr>
          <p:cNvPr id="3" name="Picture 2"/>
          <p:cNvPicPr>
            <a:picLocks noChangeAspect="1"/>
          </p:cNvPicPr>
          <p:nvPr/>
        </p:nvPicPr>
        <p:blipFill>
          <a:blip r:embed="rId3"/>
          <a:stretch>
            <a:fillRect/>
          </a:stretch>
        </p:blipFill>
        <p:spPr>
          <a:xfrm>
            <a:off x="6073727" y="1072434"/>
            <a:ext cx="4934251" cy="5578007"/>
          </a:xfrm>
          <a:prstGeom prst="rect">
            <a:avLst/>
          </a:prstGeom>
        </p:spPr>
      </p:pic>
    </p:spTree>
    <p:extLst>
      <p:ext uri="{BB962C8B-B14F-4D97-AF65-F5344CB8AC3E}">
        <p14:creationId xmlns:p14="http://schemas.microsoft.com/office/powerpoint/2010/main" xmlns="" val="63992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 for your attention</a:t>
            </a:r>
            <a:endParaRPr lang="en-US" dirty="0"/>
          </a:p>
        </p:txBody>
      </p:sp>
      <p:pic>
        <p:nvPicPr>
          <p:cNvPr id="4" name="Picture 3"/>
          <p:cNvPicPr>
            <a:picLocks noChangeAspect="1"/>
          </p:cNvPicPr>
          <p:nvPr/>
        </p:nvPicPr>
        <p:blipFill>
          <a:blip r:embed="rId2"/>
          <a:stretch>
            <a:fillRect/>
          </a:stretch>
        </p:blipFill>
        <p:spPr>
          <a:xfrm>
            <a:off x="6705599" y="1027906"/>
            <a:ext cx="3953691" cy="5278381"/>
          </a:xfrm>
          <a:prstGeom prst="rect">
            <a:avLst/>
          </a:prstGeom>
        </p:spPr>
      </p:pic>
    </p:spTree>
    <p:extLst>
      <p:ext uri="{BB962C8B-B14F-4D97-AF65-F5344CB8AC3E}">
        <p14:creationId xmlns:p14="http://schemas.microsoft.com/office/powerpoint/2010/main" xmlns="" val="340271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Ovarian </a:t>
            </a:r>
            <a:r>
              <a:rPr lang="en-US" dirty="0" err="1" smtClean="0"/>
              <a:t>hyperstimulation</a:t>
            </a:r>
            <a:r>
              <a:rPr lang="en-US" dirty="0" smtClean="0"/>
              <a:t> syndrome (OHSS) is the </a:t>
            </a:r>
            <a:r>
              <a:rPr lang="en-US" dirty="0" smtClean="0">
                <a:solidFill>
                  <a:srgbClr val="FF0000"/>
                </a:solidFill>
              </a:rPr>
              <a:t>most serious </a:t>
            </a:r>
            <a:r>
              <a:rPr lang="en-US" dirty="0" smtClean="0"/>
              <a:t>complication of controlled ovarian </a:t>
            </a:r>
            <a:r>
              <a:rPr lang="en-US" dirty="0" err="1" smtClean="0"/>
              <a:t>hyperstimulation</a:t>
            </a:r>
            <a:r>
              <a:rPr lang="en-US" dirty="0" smtClean="0"/>
              <a:t> (COH) for assisted reproduction technologies</a:t>
            </a:r>
          </a:p>
          <a:p>
            <a:r>
              <a:rPr lang="en-US" dirty="0" smtClean="0"/>
              <a:t>It occurs when the ovaries are </a:t>
            </a:r>
            <a:r>
              <a:rPr lang="en-US" dirty="0" err="1" smtClean="0"/>
              <a:t>hyperstimulated</a:t>
            </a:r>
            <a:r>
              <a:rPr lang="en-US" dirty="0" smtClean="0"/>
              <a:t> and enlarged due to fertility treatments (or rarely, mutations in the follicle-stimulating hormone [FSH] receptor)</a:t>
            </a:r>
          </a:p>
          <a:p>
            <a:r>
              <a:rPr lang="en-US" dirty="0" smtClean="0"/>
              <a:t>shift of serum from the intravascular space to the third space, mainly to the abdominal cavity.</a:t>
            </a:r>
            <a:endParaRPr lang="en-US" dirty="0"/>
          </a:p>
        </p:txBody>
      </p:sp>
    </p:spTree>
    <p:extLst>
      <p:ext uri="{BB962C8B-B14F-4D97-AF65-F5344CB8AC3E}">
        <p14:creationId xmlns:p14="http://schemas.microsoft.com/office/powerpoint/2010/main" xmlns="" val="16194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its severe form, OHSS is a </a:t>
            </a:r>
            <a:r>
              <a:rPr lang="en-US" dirty="0" smtClean="0">
                <a:solidFill>
                  <a:srgbClr val="00B050"/>
                </a:solidFill>
              </a:rPr>
              <a:t>life-threatening</a:t>
            </a:r>
            <a:r>
              <a:rPr lang="en-US" dirty="0" smtClean="0"/>
              <a:t> condition because it can cause venous or arterial thromboembolic events, including stroke and loss of perfusion of an extremity.</a:t>
            </a:r>
            <a:endParaRPr lang="en-US" dirty="0"/>
          </a:p>
        </p:txBody>
      </p:sp>
    </p:spTree>
    <p:extLst>
      <p:ext uri="{BB962C8B-B14F-4D97-AF65-F5344CB8AC3E}">
        <p14:creationId xmlns:p14="http://schemas.microsoft.com/office/powerpoint/2010/main" xmlns="" val="104830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frequency of OHSS </a:t>
            </a:r>
            <a:r>
              <a:rPr lang="en-US" dirty="0" smtClean="0">
                <a:solidFill>
                  <a:srgbClr val="0070C0"/>
                </a:solidFill>
              </a:rPr>
              <a:t>depends upon the clinical setting </a:t>
            </a:r>
            <a:r>
              <a:rPr lang="en-US" dirty="0" smtClean="0"/>
              <a:t>(</a:t>
            </a:r>
            <a:r>
              <a:rPr lang="en-US" dirty="0" err="1" smtClean="0"/>
              <a:t>eg</a:t>
            </a:r>
            <a:r>
              <a:rPr lang="en-US" dirty="0" smtClean="0"/>
              <a:t>, ovulation induction/ovarian stimulation followed by timed intercourse or intrauterine insemination versus in vitro fertilization [IVF]) and the classification criteria used for OHSS</a:t>
            </a:r>
          </a:p>
          <a:p>
            <a:r>
              <a:rPr lang="en-US" dirty="0" smtClean="0"/>
              <a:t> Although the most severe form of OHSS is rare, it represents an </a:t>
            </a:r>
            <a:r>
              <a:rPr lang="en-US" dirty="0" smtClean="0">
                <a:solidFill>
                  <a:srgbClr val="92D050"/>
                </a:solidFill>
              </a:rPr>
              <a:t>iatrogenic </a:t>
            </a:r>
            <a:r>
              <a:rPr lang="en-US" dirty="0" smtClean="0"/>
              <a:t>complication with a potentially fatal outcome in young women undergoing fertility treatment</a:t>
            </a:r>
          </a:p>
          <a:p>
            <a:r>
              <a:rPr lang="en-US" dirty="0" smtClean="0"/>
              <a:t>When ovulation is induced with clomiphene citrate or aromatase inhibitors, either for timed intercourse or intrauterine insemination, ovarian enlargement consistent with mild OHSS may occur, but moderate to severe OHSS is </a:t>
            </a:r>
            <a:r>
              <a:rPr lang="en-US" dirty="0" smtClean="0">
                <a:solidFill>
                  <a:srgbClr val="FF0000"/>
                </a:solidFill>
              </a:rPr>
              <a:t>rarely</a:t>
            </a:r>
            <a:r>
              <a:rPr lang="en-US" dirty="0" smtClean="0"/>
              <a:t> seen</a:t>
            </a:r>
            <a:endParaRPr lang="en-US" dirty="0"/>
          </a:p>
        </p:txBody>
      </p:sp>
    </p:spTree>
    <p:extLst>
      <p:ext uri="{BB962C8B-B14F-4D97-AF65-F5344CB8AC3E}">
        <p14:creationId xmlns:p14="http://schemas.microsoft.com/office/powerpoint/2010/main" xmlns="" val="101291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the setting of IVF, the overall incidence of moderate and severe OHSS in some series was 3 to 6 percent and 0.1 to 2 percent, respectively</a:t>
            </a:r>
          </a:p>
          <a:p>
            <a:r>
              <a:rPr lang="en-US" dirty="0" smtClean="0"/>
              <a:t>In an early cohort of IVF cases, an </a:t>
            </a:r>
            <a:r>
              <a:rPr lang="en-US" dirty="0" smtClean="0">
                <a:solidFill>
                  <a:srgbClr val="FFC000"/>
                </a:solidFill>
              </a:rPr>
              <a:t>increased</a:t>
            </a:r>
            <a:r>
              <a:rPr lang="en-US" dirty="0" smtClean="0"/>
              <a:t> incidence of severe OHSS cases was observed over time: from 0.06 percent in 1987 to 0.24 percent in 1996</a:t>
            </a:r>
          </a:p>
          <a:p>
            <a:r>
              <a:rPr lang="en-US" dirty="0" smtClean="0"/>
              <a:t>An increase of severe OHSS requiring hospitalization from 0.9 to 1.8 percent over one year was observed in a second series, following a </a:t>
            </a:r>
            <a:r>
              <a:rPr lang="en-US" dirty="0" smtClean="0">
                <a:solidFill>
                  <a:srgbClr val="0070C0"/>
                </a:solidFill>
              </a:rPr>
              <a:t>worldwide increase </a:t>
            </a:r>
            <a:r>
              <a:rPr lang="en-US" dirty="0" smtClean="0"/>
              <a:t>in the number of IVF cycles</a:t>
            </a:r>
            <a:endParaRPr lang="en-US" dirty="0"/>
          </a:p>
        </p:txBody>
      </p:sp>
    </p:spTree>
    <p:extLst>
      <p:ext uri="{BB962C8B-B14F-4D97-AF65-F5344CB8AC3E}">
        <p14:creationId xmlns:p14="http://schemas.microsoft.com/office/powerpoint/2010/main" xmlns="" val="229070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use of </a:t>
            </a:r>
            <a:r>
              <a:rPr lang="en-US" dirty="0" smtClean="0">
                <a:solidFill>
                  <a:srgbClr val="00B050"/>
                </a:solidFill>
              </a:rPr>
              <a:t>dopamine agonists </a:t>
            </a:r>
            <a:r>
              <a:rPr lang="en-US" dirty="0" smtClean="0"/>
              <a:t>may also have contributed to a </a:t>
            </a:r>
            <a:r>
              <a:rPr lang="en-US" dirty="0" smtClean="0">
                <a:solidFill>
                  <a:srgbClr val="00B050"/>
                </a:solidFill>
              </a:rPr>
              <a:t>decrease</a:t>
            </a:r>
            <a:r>
              <a:rPr lang="en-US" dirty="0" smtClean="0"/>
              <a:t> in the incidence of OHSS in the last decade</a:t>
            </a:r>
            <a:endParaRPr lang="en-US" dirty="0"/>
          </a:p>
        </p:txBody>
      </p:sp>
    </p:spTree>
    <p:extLst>
      <p:ext uri="{BB962C8B-B14F-4D97-AF65-F5344CB8AC3E}">
        <p14:creationId xmlns:p14="http://schemas.microsoft.com/office/powerpoint/2010/main" xmlns="" val="286156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spontaneous ovulatory cycle, </a:t>
            </a:r>
            <a:r>
              <a:rPr lang="en-US" dirty="0" smtClean="0">
                <a:solidFill>
                  <a:srgbClr val="00B050"/>
                </a:solidFill>
              </a:rPr>
              <a:t>hypothalamic-pituitary-ovarian</a:t>
            </a:r>
            <a:r>
              <a:rPr lang="en-US" dirty="0" smtClean="0"/>
              <a:t> </a:t>
            </a:r>
            <a:r>
              <a:rPr lang="en-US" dirty="0" smtClean="0">
                <a:solidFill>
                  <a:srgbClr val="00B050"/>
                </a:solidFill>
              </a:rPr>
              <a:t>feedback</a:t>
            </a:r>
            <a:r>
              <a:rPr lang="en-US" dirty="0" smtClean="0"/>
              <a:t> mechanisms limit follicle recruitment to a small number of early antral follicles, followed by selection of a </a:t>
            </a:r>
            <a:r>
              <a:rPr lang="en-US" dirty="0" smtClean="0">
                <a:solidFill>
                  <a:srgbClr val="00B050"/>
                </a:solidFill>
              </a:rPr>
              <a:t>single dominant </a:t>
            </a:r>
            <a:r>
              <a:rPr lang="en-US" dirty="0" smtClean="0"/>
              <a:t>follicle that ovulates in response to the </a:t>
            </a:r>
            <a:r>
              <a:rPr lang="en-US" dirty="0" err="1" smtClean="0">
                <a:solidFill>
                  <a:srgbClr val="00B050"/>
                </a:solidFill>
              </a:rPr>
              <a:t>midcycle</a:t>
            </a:r>
            <a:r>
              <a:rPr lang="en-US" dirty="0" smtClean="0">
                <a:solidFill>
                  <a:srgbClr val="00B050"/>
                </a:solidFill>
              </a:rPr>
              <a:t> luteinizing hormone (LH) </a:t>
            </a:r>
            <a:r>
              <a:rPr lang="en-US" dirty="0" smtClean="0"/>
              <a:t>surge</a:t>
            </a:r>
          </a:p>
          <a:p>
            <a:r>
              <a:rPr lang="en-US" dirty="0" smtClean="0"/>
              <a:t>OHSS occurs when the equilibrium established by feedback mechanisms seen in the normal menstrual cycle is disrupted by the administration of </a:t>
            </a:r>
            <a:r>
              <a:rPr lang="en-US" dirty="0" smtClean="0">
                <a:solidFill>
                  <a:srgbClr val="0070C0"/>
                </a:solidFill>
              </a:rPr>
              <a:t>exogenous gonadotropins </a:t>
            </a:r>
            <a:r>
              <a:rPr lang="en-US" dirty="0" smtClean="0"/>
              <a:t>followed by human chorionic gonadotropin (</a:t>
            </a:r>
            <a:r>
              <a:rPr lang="en-US" dirty="0" err="1" smtClean="0"/>
              <a:t>hCG</a:t>
            </a:r>
            <a:r>
              <a:rPr lang="en-US" dirty="0" smtClean="0"/>
              <a:t>).</a:t>
            </a:r>
            <a:endParaRPr lang="en-US" dirty="0"/>
          </a:p>
        </p:txBody>
      </p:sp>
    </p:spTree>
    <p:extLst>
      <p:ext uri="{BB962C8B-B14F-4D97-AF65-F5344CB8AC3E}">
        <p14:creationId xmlns:p14="http://schemas.microsoft.com/office/powerpoint/2010/main" xmlns="" val="384287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lvl="0" indent="-285750">
              <a:spcBef>
                <a:spcPct val="20000"/>
              </a:spcBef>
              <a:spcAft>
                <a:spcPts val="600"/>
              </a:spcAft>
            </a:pPr>
            <a:r>
              <a:rPr lang="en-US" sz="2400" dirty="0">
                <a:ln>
                  <a:noFill/>
                </a:ln>
                <a:solidFill>
                  <a:prstClr val="black"/>
                </a:solidFill>
                <a:ea typeface="+mn-ea"/>
                <a:cs typeface="+mn-cs"/>
              </a:rPr>
              <a:t>OHSS can be viewed as an </a:t>
            </a:r>
            <a:r>
              <a:rPr lang="en-US" sz="2400" dirty="0">
                <a:ln>
                  <a:noFill/>
                </a:ln>
                <a:solidFill>
                  <a:srgbClr val="FFC000"/>
                </a:solidFill>
                <a:ea typeface="+mn-ea"/>
                <a:cs typeface="+mn-cs"/>
              </a:rPr>
              <a:t>exaggeration</a:t>
            </a:r>
            <a:r>
              <a:rPr lang="en-US" sz="2400" dirty="0">
                <a:ln>
                  <a:noFill/>
                </a:ln>
                <a:solidFill>
                  <a:prstClr val="black"/>
                </a:solidFill>
                <a:ea typeface="+mn-ea"/>
                <a:cs typeface="+mn-cs"/>
              </a:rPr>
              <a:t> of a physiologic process</a:t>
            </a:r>
            <a:br>
              <a:rPr lang="en-US" sz="2400" dirty="0">
                <a:ln>
                  <a:noFill/>
                </a:ln>
                <a:solidFill>
                  <a:prstClr val="black"/>
                </a:solidFill>
                <a:ea typeface="+mn-ea"/>
                <a:cs typeface="+mn-cs"/>
              </a:rPr>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366091" y="1791817"/>
            <a:ext cx="2187212" cy="4500126"/>
          </a:xfrm>
          <a:prstGeom prst="rect">
            <a:avLst/>
          </a:prstGeom>
        </p:spPr>
      </p:pic>
    </p:spTree>
    <p:extLst>
      <p:ext uri="{BB962C8B-B14F-4D97-AF65-F5344CB8AC3E}">
        <p14:creationId xmlns:p14="http://schemas.microsoft.com/office/powerpoint/2010/main" xmlns="" val="13604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19335" y="524691"/>
            <a:ext cx="5018974" cy="6067698"/>
          </a:xfrm>
          <a:prstGeom prst="rect">
            <a:avLst/>
          </a:prstGeom>
        </p:spPr>
      </p:pic>
    </p:spTree>
    <p:extLst>
      <p:ext uri="{BB962C8B-B14F-4D97-AF65-F5344CB8AC3E}">
        <p14:creationId xmlns:p14="http://schemas.microsoft.com/office/powerpoint/2010/main" xmlns="" val="2510659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251</TotalTime>
  <Words>970</Words>
  <Application>Microsoft Office PowerPoint</Application>
  <PresentationFormat>Custom</PresentationFormat>
  <Paragraphs>52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Parallax</vt:lpstr>
      <vt:lpstr>OHSS  </vt:lpstr>
      <vt:lpstr>Slide 2</vt:lpstr>
      <vt:lpstr>Slide 3</vt:lpstr>
      <vt:lpstr>EPIDEMIOLOGY</vt:lpstr>
      <vt:lpstr>Slide 5</vt:lpstr>
      <vt:lpstr>Slide 6</vt:lpstr>
      <vt:lpstr>PATHOGENESIS</vt:lpstr>
      <vt:lpstr>OHSS can be viewed as an exaggeration of a physiologic process </vt:lpstr>
      <vt:lpstr>Slide 9</vt:lpstr>
      <vt:lpstr>Slide 10</vt:lpstr>
      <vt:lpstr>Slide 11</vt:lpstr>
      <vt:lpstr>Ovulatory hCG injection</vt:lpstr>
      <vt:lpstr>Slide 13</vt:lpstr>
      <vt:lpstr>VEGF/vascular permeability</vt:lpstr>
      <vt:lpstr>Slide 15</vt:lpstr>
      <vt:lpstr>Rare causes</vt:lpstr>
      <vt:lpstr>RISK FACTORS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OHSS</dc:title>
  <dc:creator>NamaziN</dc:creator>
  <cp:lastModifiedBy>pc</cp:lastModifiedBy>
  <cp:revision>13</cp:revision>
  <dcterms:created xsi:type="dcterms:W3CDTF">2023-01-21T17:58:01Z</dcterms:created>
  <dcterms:modified xsi:type="dcterms:W3CDTF">2023-01-28T05:20:38Z</dcterms:modified>
</cp:coreProperties>
</file>