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3"/>
    <p:sldId id="257" r:id="rId4"/>
    <p:sldId id="259" r:id="rId5"/>
    <p:sldId id="263" r:id="rId6"/>
    <p:sldId id="264" r:id="rId7"/>
    <p:sldId id="265" r:id="rId8"/>
    <p:sldId id="273" r:id="rId9"/>
    <p:sldId id="267" r:id="rId10"/>
    <p:sldId id="268" r:id="rId11"/>
    <p:sldId id="269" r:id="rId12"/>
    <p:sldId id="270" r:id="rId13"/>
    <p:sldId id="262" r:id="rId14"/>
    <p:sldId id="276" r:id="rId15"/>
    <p:sldId id="272" r:id="rId16"/>
    <p:sldId id="260" r:id="rId17"/>
    <p:sldId id="277" r:id="rId18"/>
    <p:sldId id="261" r:id="rId19"/>
    <p:sldId id="298" r:id="rId20"/>
    <p:sldId id="299" r:id="rId21"/>
    <p:sldId id="280" r:id="rId22"/>
    <p:sldId id="28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CBAD"/>
    <a:srgbClr val="502376"/>
    <a:srgbClr val="5F2989"/>
    <a:srgbClr val="2E13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2"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notesViewPr>
    <p:cSldViewPr snapToGrid="0">
      <p:cViewPr varScale="1">
        <p:scale>
          <a:sx n="41" d="100"/>
          <a:sy n="41" d="100"/>
        </p:scale>
        <p:origin x="1794" y="5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FDE934FF-F4E1-47C5-9CA5-30A81DDE2BE4}"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0237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934FF-F4E1-47C5-9CA5-30A81DDE2BE4}"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2.jpeg"/><Relationship Id="rId1"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4.png"/><Relationship Id="rId1"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8.png"/><Relationship Id="rId1"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3.jpeg"/><Relationship Id="rId1" Type="http://schemas.openxmlformats.org/officeDocument/2006/relationships/image" Target="../media/image22.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6.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9.png"/><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CBAD"/>
        </a:solidFill>
        <a:effectLst/>
      </p:bgPr>
    </p:bg>
    <p:spTree>
      <p:nvGrpSpPr>
        <p:cNvPr id="1" name=""/>
        <p:cNvGrpSpPr/>
        <p:nvPr/>
      </p:nvGrpSpPr>
      <p:grpSpPr/>
      <p:sp>
        <p:nvSpPr>
          <p:cNvPr id="2" name="Title 1"/>
          <p:cNvSpPr>
            <a:spLocks noGrp="1"/>
          </p:cNvSpPr>
          <p:nvPr>
            <p:ph type="ctrTitle"/>
          </p:nvPr>
        </p:nvSpPr>
        <p:spPr/>
        <p:txBody>
          <a:bodyPr/>
          <a:p>
            <a:endParaRPr lang="en-US"/>
          </a:p>
        </p:txBody>
      </p:sp>
      <p:sp>
        <p:nvSpPr>
          <p:cNvPr id="3" name="Subtitle 2"/>
          <p:cNvSpPr>
            <a:spLocks noGrp="1"/>
          </p:cNvSpPr>
          <p:nvPr>
            <p:ph type="subTitle" idx="1"/>
          </p:nvPr>
        </p:nvSpPr>
        <p:spPr>
          <a:xfrm>
            <a:off x="6650990" y="5629275"/>
            <a:ext cx="5419725" cy="1149350"/>
          </a:xfrm>
        </p:spPr>
        <p:txBody>
          <a:bodyPr/>
          <a:p>
            <a:r>
              <a:rPr lang="en-US" i="1"/>
              <a:t> </a:t>
            </a:r>
            <a:r>
              <a:rPr lang="en-US" sz="3200" b="1" i="1">
                <a:solidFill>
                  <a:srgbClr val="2E1342"/>
                </a:solidFill>
              </a:rPr>
              <a:t>Dr.Sara Davoodi</a:t>
            </a:r>
            <a:endParaRPr lang="en-US" sz="3200" b="1" i="1">
              <a:solidFill>
                <a:srgbClr val="2E1342"/>
              </a:solidFill>
            </a:endParaRPr>
          </a:p>
          <a:p>
            <a:r>
              <a:rPr lang="en-US" sz="3200" b="1" i="1">
                <a:solidFill>
                  <a:srgbClr val="2E1342"/>
                </a:solidFill>
              </a:rPr>
              <a:t>Fellowship of infertility</a:t>
            </a:r>
            <a:endParaRPr lang="en-US" sz="3200" b="1" i="1">
              <a:solidFill>
                <a:srgbClr val="2E1342"/>
              </a:solidFill>
            </a:endParaRPr>
          </a:p>
        </p:txBody>
      </p:sp>
      <p:pic>
        <p:nvPicPr>
          <p:cNvPr id="4" name="Picture 3" descr="sahel5"/>
          <p:cNvPicPr>
            <a:picLocks noChangeAspect="1"/>
          </p:cNvPicPr>
          <p:nvPr/>
        </p:nvPicPr>
        <p:blipFill>
          <a:blip r:embed="rId1"/>
          <a:stretch>
            <a:fillRect/>
          </a:stretch>
        </p:blipFill>
        <p:spPr>
          <a:xfrm>
            <a:off x="121285" y="53340"/>
            <a:ext cx="12026900" cy="548513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381000" y="38735"/>
            <a:ext cx="10515600" cy="1256030"/>
          </a:xfrm>
        </p:spPr>
        <p:txBody>
          <a:bodyPr/>
          <a:p>
            <a:r>
              <a:rPr lang="en-US" b="1">
                <a:solidFill>
                  <a:srgbClr val="FF0000"/>
                </a:solidFill>
                <a:sym typeface="+mn-ea"/>
              </a:rPr>
              <a:t>Severe ovarian hyperstimulation syndrome:</a:t>
            </a:r>
            <a:endParaRPr lang="en-US" b="1">
              <a:solidFill>
                <a:srgbClr val="FF0000"/>
              </a:solidFill>
              <a:sym typeface="+mn-ea"/>
            </a:endParaRPr>
          </a:p>
        </p:txBody>
      </p:sp>
      <p:sp>
        <p:nvSpPr>
          <p:cNvPr id="3" name="Content Placeholder 2"/>
          <p:cNvSpPr>
            <a:spLocks noGrp="1"/>
          </p:cNvSpPr>
          <p:nvPr>
            <p:ph sz="half" idx="1"/>
          </p:nvPr>
        </p:nvSpPr>
        <p:spPr>
          <a:xfrm>
            <a:off x="390525" y="1043305"/>
            <a:ext cx="11365230" cy="5714365"/>
          </a:xfrm>
        </p:spPr>
        <p:txBody>
          <a:bodyPr>
            <a:noAutofit/>
          </a:bodyPr>
          <a:p>
            <a:pPr marL="0" indent="0">
              <a:buNone/>
            </a:pPr>
            <a:endParaRPr lang="en-US">
              <a:solidFill>
                <a:srgbClr val="FFFF00"/>
              </a:solidFill>
            </a:endParaRPr>
          </a:p>
          <a:p>
            <a:r>
              <a:rPr lang="en-US" sz="3200">
                <a:solidFill>
                  <a:srgbClr val="FFFF00"/>
                </a:solidFill>
              </a:rPr>
              <a:t>About 2% of OHSS cases are classified as severe.</a:t>
            </a:r>
            <a:endParaRPr lang="en-US" sz="3200">
              <a:solidFill>
                <a:srgbClr val="FFFF00"/>
              </a:solidFill>
            </a:endParaRPr>
          </a:p>
          <a:p>
            <a:r>
              <a:rPr lang="en-US" sz="3200">
                <a:solidFill>
                  <a:srgbClr val="FFFF00"/>
                </a:solidFill>
              </a:rPr>
              <a:t> The severe form is described by the presence of </a:t>
            </a:r>
            <a:endParaRPr lang="en-US" sz="3200">
              <a:solidFill>
                <a:srgbClr val="FFFF00"/>
              </a:solidFill>
            </a:endParaRPr>
          </a:p>
          <a:p>
            <a:pPr marL="0" indent="0">
              <a:buNone/>
            </a:pPr>
            <a:r>
              <a:rPr lang="en-US" sz="3200">
                <a:solidFill>
                  <a:srgbClr val="FFFF00"/>
                </a:solidFill>
              </a:rPr>
              <a:t>large ovarian cysts (&gt;12×12 cm), </a:t>
            </a:r>
            <a:endParaRPr lang="en-US" sz="3200">
              <a:solidFill>
                <a:srgbClr val="FFFF00"/>
              </a:solidFill>
            </a:endParaRPr>
          </a:p>
          <a:p>
            <a:pPr marL="0" indent="0">
              <a:buNone/>
            </a:pPr>
            <a:r>
              <a:rPr lang="en-US" sz="3200">
                <a:solidFill>
                  <a:srgbClr val="FFFF00"/>
                </a:solidFill>
              </a:rPr>
              <a:t>clinical ascites with or without hydrothorax, </a:t>
            </a:r>
            <a:endParaRPr lang="en-US" sz="3200">
              <a:solidFill>
                <a:srgbClr val="FFFF00"/>
              </a:solidFill>
            </a:endParaRPr>
          </a:p>
          <a:p>
            <a:pPr marL="0" indent="0">
              <a:buNone/>
            </a:pPr>
            <a:r>
              <a:rPr lang="en-US" sz="3200">
                <a:solidFill>
                  <a:srgbClr val="FFFF00"/>
                </a:solidFill>
              </a:rPr>
              <a:t>hyperkalemia (potassium &gt;5 mmol/L), </a:t>
            </a:r>
            <a:endParaRPr lang="en-US" sz="3200">
              <a:solidFill>
                <a:srgbClr val="FFFF00"/>
              </a:solidFill>
            </a:endParaRPr>
          </a:p>
          <a:p>
            <a:pPr marL="0" indent="0">
              <a:buNone/>
            </a:pPr>
            <a:r>
              <a:rPr lang="en-US" sz="3200">
                <a:solidFill>
                  <a:srgbClr val="FFFF00"/>
                </a:solidFill>
              </a:rPr>
              <a:t>hyponatremia (sodium &lt;135 mmol/L), </a:t>
            </a:r>
            <a:endParaRPr lang="en-US" sz="3200">
              <a:solidFill>
                <a:srgbClr val="FFFF00"/>
              </a:solidFill>
            </a:endParaRPr>
          </a:p>
          <a:p>
            <a:pPr marL="0" indent="0">
              <a:buNone/>
            </a:pPr>
            <a:r>
              <a:rPr lang="en-US" sz="3200">
                <a:solidFill>
                  <a:srgbClr val="FFFF00"/>
                </a:solidFill>
              </a:rPr>
              <a:t>hypo-osmolarity (osmolarity &lt;282 mOsm/kg),</a:t>
            </a:r>
            <a:endParaRPr lang="en-US" sz="3200">
              <a:solidFill>
                <a:srgbClr val="FFFF00"/>
              </a:solidFill>
            </a:endParaRPr>
          </a:p>
          <a:p>
            <a:pPr marL="0" indent="0">
              <a:buNone/>
            </a:pPr>
            <a:r>
              <a:rPr lang="en-US" sz="3200">
                <a:solidFill>
                  <a:srgbClr val="FFFF00"/>
                </a:solidFill>
              </a:rPr>
              <a:t>hypoproteinemia (serum albumin &lt;35 g/L), </a:t>
            </a:r>
            <a:endParaRPr lang="en-US" sz="3200">
              <a:solidFill>
                <a:srgbClr val="FFFF00"/>
              </a:solidFill>
            </a:endParaRPr>
          </a:p>
          <a:p>
            <a:pPr marL="0" indent="0">
              <a:buNone/>
            </a:pPr>
            <a:endParaRPr lang="en-US" sz="3200">
              <a:solidFill>
                <a:srgbClr val="FFFF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278765" y="154940"/>
            <a:ext cx="7162165" cy="6515735"/>
          </a:xfrm>
        </p:spPr>
        <p:txBody>
          <a:bodyPr>
            <a:normAutofit lnSpcReduction="20000"/>
          </a:bodyPr>
          <a:p>
            <a:pPr marL="0" indent="0">
              <a:buNone/>
            </a:pPr>
            <a:r>
              <a:rPr lang="en-US" sz="3600">
                <a:solidFill>
                  <a:srgbClr val="FFFF00"/>
                </a:solidFill>
                <a:sym typeface="+mn-ea"/>
              </a:rPr>
              <a:t> </a:t>
            </a:r>
            <a:endParaRPr lang="en-US" sz="3600">
              <a:solidFill>
                <a:srgbClr val="FFFF00"/>
              </a:solidFill>
              <a:sym typeface="+mn-ea"/>
            </a:endParaRPr>
          </a:p>
          <a:p>
            <a:pPr marL="0" indent="0">
              <a:buNone/>
            </a:pPr>
            <a:r>
              <a:rPr lang="en-US" sz="3600">
                <a:solidFill>
                  <a:srgbClr val="FFFF00"/>
                </a:solidFill>
                <a:sym typeface="+mn-ea"/>
              </a:rPr>
              <a:t>oliguria (&lt;300 mL/d or &lt;30 mL/h),</a:t>
            </a:r>
            <a:endParaRPr lang="en-US" sz="3600">
              <a:solidFill>
                <a:srgbClr val="FFFF00"/>
              </a:solidFill>
              <a:sym typeface="+mn-ea"/>
            </a:endParaRPr>
          </a:p>
          <a:p>
            <a:pPr marL="0" indent="0">
              <a:buNone/>
            </a:pPr>
            <a:r>
              <a:rPr lang="en-US" sz="3600">
                <a:solidFill>
                  <a:srgbClr val="FFFF00"/>
                </a:solidFill>
                <a:sym typeface="+mn-ea"/>
              </a:rPr>
              <a:t>creatinine 1.1–1.5 mg/dL,</a:t>
            </a:r>
            <a:endParaRPr lang="en-US" sz="3600">
              <a:solidFill>
                <a:srgbClr val="FFFF00"/>
              </a:solidFill>
              <a:sym typeface="+mn-ea"/>
            </a:endParaRPr>
          </a:p>
          <a:p>
            <a:pPr marL="0" indent="0">
              <a:buNone/>
            </a:pPr>
            <a:r>
              <a:rPr lang="en-US" sz="3600">
                <a:solidFill>
                  <a:srgbClr val="FFFF00"/>
                </a:solidFill>
                <a:sym typeface="+mn-ea"/>
              </a:rPr>
              <a:t>and hypovolemic shock. </a:t>
            </a:r>
            <a:endParaRPr lang="en-US" sz="3600">
              <a:solidFill>
                <a:srgbClr val="FFFF00"/>
              </a:solidFill>
              <a:sym typeface="+mn-ea"/>
            </a:endParaRPr>
          </a:p>
          <a:p>
            <a:pPr marL="0" indent="0">
              <a:buNone/>
            </a:pPr>
            <a:r>
              <a:rPr lang="en-US" sz="3600">
                <a:solidFill>
                  <a:srgbClr val="FFFF00"/>
                </a:solidFill>
                <a:sym typeface="+mn-ea"/>
              </a:rPr>
              <a:t>Hemoconcentration with hematocrit &gt;45%</a:t>
            </a:r>
            <a:endParaRPr lang="en-US" sz="3600">
              <a:solidFill>
                <a:srgbClr val="FFFF00"/>
              </a:solidFill>
              <a:sym typeface="+mn-ea"/>
            </a:endParaRPr>
          </a:p>
          <a:p>
            <a:pPr marL="0" indent="0">
              <a:buNone/>
            </a:pPr>
            <a:r>
              <a:rPr lang="en-US" sz="3600">
                <a:solidFill>
                  <a:srgbClr val="FFFF00"/>
                </a:solidFill>
                <a:sym typeface="+mn-ea"/>
              </a:rPr>
              <a:t>white cell count &gt;15000,</a:t>
            </a:r>
            <a:endParaRPr lang="en-US" sz="3600">
              <a:solidFill>
                <a:srgbClr val="FFFF00"/>
              </a:solidFill>
              <a:sym typeface="+mn-ea"/>
            </a:endParaRPr>
          </a:p>
          <a:p>
            <a:pPr marL="0" indent="0">
              <a:buNone/>
            </a:pPr>
            <a:r>
              <a:rPr lang="en-US" sz="3600">
                <a:solidFill>
                  <a:srgbClr val="FFFF00"/>
                </a:solidFill>
                <a:sym typeface="+mn-ea"/>
              </a:rPr>
              <a:t> liver dysfunction, </a:t>
            </a:r>
            <a:endParaRPr lang="en-US" sz="3600">
              <a:solidFill>
                <a:srgbClr val="FFFF00"/>
              </a:solidFill>
              <a:sym typeface="+mn-ea"/>
            </a:endParaRPr>
          </a:p>
          <a:p>
            <a:pPr marL="0" indent="0">
              <a:buNone/>
            </a:pPr>
            <a:r>
              <a:rPr lang="en-US" sz="3600">
                <a:solidFill>
                  <a:srgbClr val="FFFF00"/>
                </a:solidFill>
                <a:sym typeface="+mn-ea"/>
              </a:rPr>
              <a:t>increased blood viscosity, </a:t>
            </a:r>
            <a:endParaRPr lang="en-US" sz="3600">
              <a:solidFill>
                <a:srgbClr val="FFFF00"/>
              </a:solidFill>
              <a:sym typeface="+mn-ea"/>
            </a:endParaRPr>
          </a:p>
          <a:p>
            <a:pPr marL="0" indent="0">
              <a:buNone/>
            </a:pPr>
            <a:r>
              <a:rPr lang="en-US" sz="3600">
                <a:solidFill>
                  <a:srgbClr val="FFFF00"/>
                </a:solidFill>
                <a:sym typeface="+mn-ea"/>
              </a:rPr>
              <a:t>and thromboembolic events occurs in the most severe cases.</a:t>
            </a:r>
            <a:endParaRPr lang="en-US" sz="3600">
              <a:solidFill>
                <a:srgbClr val="FFFF00"/>
              </a:solidFill>
              <a:sym typeface="+mn-ea"/>
            </a:endParaRPr>
          </a:p>
          <a:p>
            <a:endParaRPr lang="en-US" sz="3600">
              <a:solidFill>
                <a:srgbClr val="FFFF00"/>
              </a:solidFill>
              <a:sym typeface="+mn-ea"/>
            </a:endParaRPr>
          </a:p>
        </p:txBody>
      </p:sp>
      <p:pic>
        <p:nvPicPr>
          <p:cNvPr id="5" name="Content Placeholder 4" descr="sahel4"/>
          <p:cNvPicPr>
            <a:picLocks noChangeAspect="1"/>
          </p:cNvPicPr>
          <p:nvPr>
            <p:ph sz="half" idx="2"/>
          </p:nvPr>
        </p:nvPicPr>
        <p:blipFill>
          <a:blip r:embed="rId1"/>
          <a:stretch>
            <a:fillRect/>
          </a:stretch>
        </p:blipFill>
        <p:spPr>
          <a:xfrm>
            <a:off x="7557135" y="3004185"/>
            <a:ext cx="4559300" cy="2842895"/>
          </a:xfrm>
          <a:prstGeom prst="rect">
            <a:avLst/>
          </a:prstGeom>
          <a:ln w="50800">
            <a:solidFill>
              <a:srgbClr val="FF0000"/>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descr="2"/>
          <p:cNvPicPr>
            <a:picLocks noChangeAspect="1"/>
          </p:cNvPicPr>
          <p:nvPr>
            <p:ph sz="half" idx="1"/>
          </p:nvPr>
        </p:nvPicPr>
        <p:blipFill>
          <a:blip r:embed="rId1"/>
          <a:stretch>
            <a:fillRect/>
          </a:stretch>
        </p:blipFill>
        <p:spPr>
          <a:xfrm>
            <a:off x="4445" y="-11430"/>
            <a:ext cx="6903720" cy="6890385"/>
          </a:xfrm>
          <a:prstGeom prst="rect">
            <a:avLst/>
          </a:prstGeom>
        </p:spPr>
      </p:pic>
      <p:pic>
        <p:nvPicPr>
          <p:cNvPr id="6" name="Content Placeholder 5" descr="7"/>
          <p:cNvPicPr>
            <a:picLocks noChangeAspect="1"/>
          </p:cNvPicPr>
          <p:nvPr>
            <p:ph sz="half" idx="2"/>
          </p:nvPr>
        </p:nvPicPr>
        <p:blipFill>
          <a:blip r:embed="rId2"/>
          <a:stretch>
            <a:fillRect/>
          </a:stretch>
        </p:blipFill>
        <p:spPr>
          <a:xfrm>
            <a:off x="6878955" y="4445"/>
            <a:ext cx="5347335" cy="687197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Content Placeholder 4" descr="sahel2"/>
          <p:cNvPicPr>
            <a:picLocks noChangeAspect="1"/>
          </p:cNvPicPr>
          <p:nvPr>
            <p:ph sz="half" idx="1"/>
          </p:nvPr>
        </p:nvPicPr>
        <p:blipFill>
          <a:blip r:embed="rId1"/>
          <a:stretch>
            <a:fillRect/>
          </a:stretch>
        </p:blipFill>
        <p:spPr>
          <a:xfrm>
            <a:off x="122555" y="735965"/>
            <a:ext cx="7032625" cy="4938395"/>
          </a:xfrm>
          <a:prstGeom prst="rect">
            <a:avLst/>
          </a:prstGeom>
          <a:ln w="41275">
            <a:solidFill>
              <a:srgbClr val="FF0000"/>
            </a:solidFill>
          </a:ln>
        </p:spPr>
      </p:pic>
      <p:pic>
        <p:nvPicPr>
          <p:cNvPr id="8" name="Content Placeholder 7" descr="sahel3"/>
          <p:cNvPicPr>
            <a:picLocks noChangeAspect="1"/>
          </p:cNvPicPr>
          <p:nvPr>
            <p:ph sz="half" idx="2"/>
          </p:nvPr>
        </p:nvPicPr>
        <p:blipFill>
          <a:blip r:embed="rId2"/>
          <a:stretch>
            <a:fillRect/>
          </a:stretch>
        </p:blipFill>
        <p:spPr>
          <a:xfrm>
            <a:off x="7293610" y="374015"/>
            <a:ext cx="4792980" cy="6271260"/>
          </a:xfrm>
          <a:prstGeom prst="rect">
            <a:avLst/>
          </a:prstGeom>
          <a:ln w="47625">
            <a:solidFill>
              <a:schemeClr val="bg1"/>
            </a:solid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381000" y="227965"/>
            <a:ext cx="10515600" cy="1325563"/>
          </a:xfrm>
        </p:spPr>
        <p:txBody>
          <a:bodyPr/>
          <a:p>
            <a:r>
              <a:rPr lang="en-US" b="1">
                <a:solidFill>
                  <a:srgbClr val="FF0000"/>
                </a:solidFill>
                <a:sym typeface="+mn-ea"/>
              </a:rPr>
              <a:t> Critical ovarian hyperstimulation syndrome</a:t>
            </a:r>
            <a:endParaRPr lang="en-US" b="1">
              <a:solidFill>
                <a:srgbClr val="FF0000"/>
              </a:solidFill>
              <a:sym typeface="+mn-ea"/>
            </a:endParaRPr>
          </a:p>
        </p:txBody>
      </p:sp>
      <p:sp>
        <p:nvSpPr>
          <p:cNvPr id="3" name="Content Placeholder 2"/>
          <p:cNvSpPr>
            <a:spLocks noGrp="1"/>
          </p:cNvSpPr>
          <p:nvPr>
            <p:ph sz="half" idx="1"/>
          </p:nvPr>
        </p:nvSpPr>
        <p:spPr>
          <a:xfrm>
            <a:off x="432435" y="1826895"/>
            <a:ext cx="10845165" cy="4674870"/>
          </a:xfrm>
        </p:spPr>
        <p:txBody>
          <a:bodyPr>
            <a:normAutofit fontScale="90000"/>
          </a:bodyPr>
          <a:p>
            <a:r>
              <a:rPr lang="en-US" sz="3600">
                <a:solidFill>
                  <a:srgbClr val="FFFF00"/>
                </a:solidFill>
              </a:rPr>
              <a:t>It is diagnosed when there is severe ascites or hydrothorax, </a:t>
            </a:r>
            <a:endParaRPr lang="en-US" sz="3600">
              <a:solidFill>
                <a:srgbClr val="FFFF00"/>
              </a:solidFill>
            </a:endParaRPr>
          </a:p>
          <a:p>
            <a:pPr marL="0" indent="0">
              <a:buNone/>
            </a:pPr>
            <a:r>
              <a:rPr lang="en-US" sz="3600">
                <a:solidFill>
                  <a:srgbClr val="FFFF00"/>
                </a:solidFill>
              </a:rPr>
              <a:t>hematocrit &gt;55%,</a:t>
            </a:r>
            <a:endParaRPr lang="en-US" sz="3600">
              <a:solidFill>
                <a:srgbClr val="FFFF00"/>
              </a:solidFill>
            </a:endParaRPr>
          </a:p>
          <a:p>
            <a:pPr marL="0" indent="0">
              <a:buNone/>
            </a:pPr>
            <a:r>
              <a:rPr lang="en-US" sz="3600">
                <a:solidFill>
                  <a:srgbClr val="FFFF00"/>
                </a:solidFill>
              </a:rPr>
              <a:t>white cell count &gt;25000/mL,</a:t>
            </a:r>
            <a:endParaRPr lang="en-US" sz="3600">
              <a:solidFill>
                <a:srgbClr val="FFFF00"/>
              </a:solidFill>
            </a:endParaRPr>
          </a:p>
          <a:p>
            <a:pPr marL="0" indent="0">
              <a:buNone/>
            </a:pPr>
            <a:r>
              <a:rPr lang="en-US" sz="3600">
                <a:solidFill>
                  <a:srgbClr val="FFFF00"/>
                </a:solidFill>
              </a:rPr>
              <a:t>oliguria or anuria,</a:t>
            </a:r>
            <a:endParaRPr lang="en-US" sz="3600">
              <a:solidFill>
                <a:srgbClr val="FFFF00"/>
              </a:solidFill>
            </a:endParaRPr>
          </a:p>
          <a:p>
            <a:pPr marL="0" indent="0">
              <a:buNone/>
            </a:pPr>
            <a:r>
              <a:rPr lang="en-US" sz="3600">
                <a:solidFill>
                  <a:srgbClr val="FFFF00"/>
                </a:solidFill>
              </a:rPr>
              <a:t>creatinine ≥1.6 mg/dL, </a:t>
            </a:r>
            <a:endParaRPr lang="en-US" sz="3600">
              <a:solidFill>
                <a:srgbClr val="FFFF00"/>
              </a:solidFill>
            </a:endParaRPr>
          </a:p>
          <a:p>
            <a:pPr marL="0" indent="0">
              <a:buNone/>
            </a:pPr>
            <a:r>
              <a:rPr lang="en-US" sz="3600">
                <a:solidFill>
                  <a:srgbClr val="FFFF00"/>
                </a:solidFill>
              </a:rPr>
              <a:t>creatinine clearance &lt;50 mL/min,</a:t>
            </a:r>
            <a:endParaRPr lang="en-US" sz="3600">
              <a:solidFill>
                <a:srgbClr val="FFFF00"/>
              </a:solidFill>
            </a:endParaRPr>
          </a:p>
          <a:p>
            <a:pPr marL="0" indent="0">
              <a:buNone/>
            </a:pPr>
            <a:r>
              <a:rPr lang="en-US" sz="3600">
                <a:solidFill>
                  <a:srgbClr val="FFFF00"/>
                </a:solidFill>
              </a:rPr>
              <a:t>thromboembolism, </a:t>
            </a:r>
            <a:endParaRPr lang="en-US" sz="3600">
              <a:solidFill>
                <a:srgbClr val="FFFF00"/>
              </a:solidFill>
            </a:endParaRPr>
          </a:p>
          <a:p>
            <a:pPr marL="0" indent="0">
              <a:buNone/>
            </a:pPr>
            <a:r>
              <a:rPr lang="en-US" sz="3600">
                <a:solidFill>
                  <a:srgbClr val="FFFF00"/>
                </a:solidFill>
              </a:rPr>
              <a:t>acute respiratory distress syndrome.</a:t>
            </a:r>
            <a:endParaRPr lang="en-US" sz="3600">
              <a:solidFill>
                <a:srgbClr val="FFFF00"/>
              </a:solidFill>
            </a:endParaRPr>
          </a:p>
        </p:txBody>
      </p:sp>
      <p:pic>
        <p:nvPicPr>
          <p:cNvPr id="5" name="Content Placeholder 4" descr="6"/>
          <p:cNvPicPr>
            <a:picLocks noChangeAspect="1"/>
          </p:cNvPicPr>
          <p:nvPr>
            <p:ph sz="half" idx="2"/>
          </p:nvPr>
        </p:nvPicPr>
        <p:blipFill>
          <a:blip r:embed="rId1"/>
          <a:stretch>
            <a:fillRect/>
          </a:stretch>
        </p:blipFill>
        <p:spPr>
          <a:xfrm>
            <a:off x="7710170" y="3312160"/>
            <a:ext cx="3310255" cy="2867660"/>
          </a:xfrm>
          <a:prstGeom prst="rect">
            <a:avLst/>
          </a:prstGeom>
          <a:ln w="47625">
            <a:solidFill>
              <a:srgbClr val="FF0000"/>
            </a:solid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0" y="0"/>
            <a:ext cx="12192000" cy="68580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Content Placeholder 4" descr="sahel2"/>
          <p:cNvPicPr>
            <a:picLocks noChangeAspect="1"/>
          </p:cNvPicPr>
          <p:nvPr>
            <p:ph sz="half" idx="1"/>
          </p:nvPr>
        </p:nvPicPr>
        <p:blipFill>
          <a:blip r:embed="rId1"/>
          <a:stretch>
            <a:fillRect/>
          </a:stretch>
        </p:blipFill>
        <p:spPr>
          <a:xfrm>
            <a:off x="7071995" y="986155"/>
            <a:ext cx="4785360" cy="5193665"/>
          </a:xfrm>
          <a:prstGeom prst="rect">
            <a:avLst/>
          </a:prstGeom>
          <a:ln w="47625">
            <a:solidFill>
              <a:schemeClr val="bg1"/>
            </a:solidFill>
          </a:ln>
        </p:spPr>
      </p:pic>
      <p:pic>
        <p:nvPicPr>
          <p:cNvPr id="8" name="Content Placeholder 7" descr="sahel3"/>
          <p:cNvPicPr>
            <a:picLocks noChangeAspect="1"/>
          </p:cNvPicPr>
          <p:nvPr>
            <p:ph sz="half" idx="2"/>
          </p:nvPr>
        </p:nvPicPr>
        <p:blipFill>
          <a:blip r:embed="rId2"/>
          <a:stretch>
            <a:fillRect/>
          </a:stretch>
        </p:blipFill>
        <p:spPr>
          <a:xfrm>
            <a:off x="264795" y="2789555"/>
            <a:ext cx="6530340" cy="2416175"/>
          </a:xfrm>
          <a:prstGeom prst="rect">
            <a:avLst/>
          </a:prstGeom>
          <a:ln w="31750">
            <a:solidFill>
              <a:srgbClr val="FF0000"/>
            </a:solid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0" y="0"/>
            <a:ext cx="12192000" cy="6857999"/>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descr="sahel6"/>
          <p:cNvPicPr>
            <a:picLocks noChangeAspect="1"/>
          </p:cNvPicPr>
          <p:nvPr>
            <p:ph idx="1"/>
          </p:nvPr>
        </p:nvPicPr>
        <p:blipFill>
          <a:blip r:embed="rId1"/>
          <a:stretch>
            <a:fillRect/>
          </a:stretch>
        </p:blipFill>
        <p:spPr>
          <a:xfrm>
            <a:off x="430530" y="434340"/>
            <a:ext cx="11137265" cy="5464175"/>
          </a:xfrm>
          <a:prstGeom prst="rect">
            <a:avLst/>
          </a:prstGeom>
          <a:ln w="50800">
            <a:solidFill>
              <a:srgbClr val="FF0000"/>
            </a:solid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descr="sahel1"/>
          <p:cNvPicPr>
            <a:picLocks noChangeAspect="1"/>
          </p:cNvPicPr>
          <p:nvPr>
            <p:ph idx="1"/>
          </p:nvPr>
        </p:nvPicPr>
        <p:blipFill>
          <a:blip r:embed="rId1"/>
          <a:stretch>
            <a:fillRect/>
          </a:stretch>
        </p:blipFill>
        <p:spPr>
          <a:xfrm>
            <a:off x="446405" y="361315"/>
            <a:ext cx="11173460" cy="5989320"/>
          </a:xfrm>
          <a:prstGeom prst="rect">
            <a:avLst/>
          </a:prstGeom>
          <a:ln w="47625">
            <a:solidFill>
              <a:srgbClr val="FF0000"/>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descr="14"/>
          <p:cNvPicPr>
            <a:picLocks noChangeAspect="1"/>
          </p:cNvPicPr>
          <p:nvPr>
            <p:ph idx="1"/>
          </p:nvPr>
        </p:nvPicPr>
        <p:blipFill>
          <a:blip r:embed="rId1"/>
          <a:stretch>
            <a:fillRect/>
          </a:stretch>
        </p:blipFill>
        <p:spPr>
          <a:xfrm>
            <a:off x="-41910" y="13970"/>
            <a:ext cx="12275820" cy="687133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Content Placeholder 4" descr="13"/>
          <p:cNvPicPr>
            <a:picLocks noChangeAspect="1"/>
          </p:cNvPicPr>
          <p:nvPr>
            <p:ph sz="half" idx="1"/>
          </p:nvPr>
        </p:nvPicPr>
        <p:blipFill>
          <a:blip r:embed="rId1"/>
          <a:stretch>
            <a:fillRect/>
          </a:stretch>
        </p:blipFill>
        <p:spPr>
          <a:xfrm>
            <a:off x="5621020" y="24765"/>
            <a:ext cx="6560185" cy="6863080"/>
          </a:xfrm>
          <a:prstGeom prst="rect">
            <a:avLst/>
          </a:prstGeom>
        </p:spPr>
      </p:pic>
      <p:pic>
        <p:nvPicPr>
          <p:cNvPr id="8" name="Content Placeholder 7" descr="9"/>
          <p:cNvPicPr>
            <a:picLocks noChangeAspect="1"/>
          </p:cNvPicPr>
          <p:nvPr>
            <p:ph sz="half" idx="2"/>
          </p:nvPr>
        </p:nvPicPr>
        <p:blipFill>
          <a:blip r:embed="rId2"/>
          <a:stretch>
            <a:fillRect/>
          </a:stretch>
        </p:blipFill>
        <p:spPr>
          <a:xfrm>
            <a:off x="4445" y="-21590"/>
            <a:ext cx="5588635" cy="688149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Content Placeholder 4"/>
          <p:cNvPicPr>
            <a:picLocks noChangeAspect="1"/>
          </p:cNvPicPr>
          <p:nvPr>
            <p:ph sz="half" idx="1"/>
          </p:nvPr>
        </p:nvPicPr>
        <p:blipFill>
          <a:blip r:embed="rId1"/>
          <a:stretch>
            <a:fillRect/>
          </a:stretch>
        </p:blipFill>
        <p:spPr>
          <a:xfrm>
            <a:off x="-1905" y="40005"/>
            <a:ext cx="12181840" cy="6832600"/>
          </a:xfrm>
          <a:prstGeom prst="rect">
            <a:avLst/>
          </a:prstGeom>
        </p:spPr>
      </p:pic>
      <p:sp>
        <p:nvSpPr>
          <p:cNvPr id="6" name="Text Box 5"/>
          <p:cNvSpPr txBox="1"/>
          <p:nvPr/>
        </p:nvSpPr>
        <p:spPr>
          <a:xfrm>
            <a:off x="9691370" y="5927725"/>
            <a:ext cx="2344420" cy="860425"/>
          </a:xfrm>
          <a:prstGeom prst="rect">
            <a:avLst/>
          </a:prstGeom>
          <a:noFill/>
        </p:spPr>
        <p:txBody>
          <a:bodyPr wrap="none" rtlCol="0" anchor="t">
            <a:spAutoFit/>
          </a:bodyPr>
          <a:p>
            <a:r>
              <a:rPr lang="en-US" sz="5000" b="1" i="1">
                <a:solidFill>
                  <a:srgbClr val="5F2989"/>
                </a:solidFill>
              </a:rPr>
              <a:t>The End</a:t>
            </a:r>
            <a:r>
              <a:rPr lang="en-US">
                <a:solidFill>
                  <a:srgbClr val="5F2989"/>
                </a:solidFill>
              </a:rPr>
              <a:t> </a:t>
            </a:r>
            <a:endParaRPr lang="en-US">
              <a:solidFill>
                <a:srgbClr val="5F2989"/>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50" y="43815"/>
            <a:ext cx="4006215" cy="1647190"/>
          </a:xfrm>
        </p:spPr>
        <p:txBody>
          <a:bodyPr>
            <a:normAutofit/>
          </a:bodyPr>
          <a:lstStyle/>
          <a:p>
            <a:r>
              <a:rPr lang="en-US" b="1" dirty="0">
                <a:solidFill>
                  <a:srgbClr val="FF0000"/>
                </a:solidFill>
              </a:rPr>
              <a:t>Symptoms:</a:t>
            </a:r>
            <a:br>
              <a:rPr lang="en-US" b="1" dirty="0"/>
            </a:br>
            <a:endParaRPr lang="en-US" b="1" dirty="0"/>
          </a:p>
        </p:txBody>
      </p:sp>
      <p:sp>
        <p:nvSpPr>
          <p:cNvPr id="3" name="Content Placeholder 2"/>
          <p:cNvSpPr>
            <a:spLocks noGrp="1"/>
          </p:cNvSpPr>
          <p:nvPr>
            <p:ph sz="half" idx="1"/>
          </p:nvPr>
        </p:nvSpPr>
        <p:spPr>
          <a:xfrm>
            <a:off x="3810" y="1198880"/>
            <a:ext cx="12136120" cy="5541010"/>
          </a:xfrm>
        </p:spPr>
        <p:txBody>
          <a:bodyPr>
            <a:normAutofit lnSpcReduction="10000"/>
          </a:bodyPr>
          <a:lstStyle/>
          <a:p>
            <a:r>
              <a:rPr lang="en-US" sz="3600" dirty="0" smtClean="0">
                <a:solidFill>
                  <a:srgbClr val="FFFF00"/>
                </a:solidFill>
              </a:rPr>
              <a:t>Abdominal </a:t>
            </a:r>
            <a:r>
              <a:rPr lang="en-US" sz="3600" dirty="0">
                <a:solidFill>
                  <a:srgbClr val="FFFF00"/>
                </a:solidFill>
              </a:rPr>
              <a:t>bloating</a:t>
            </a:r>
            <a:endParaRPr lang="en-US" sz="3600" dirty="0">
              <a:solidFill>
                <a:srgbClr val="FFFF00"/>
              </a:solidFill>
            </a:endParaRPr>
          </a:p>
          <a:p>
            <a:r>
              <a:rPr lang="en-US" sz="3600" dirty="0">
                <a:solidFill>
                  <a:srgbClr val="FFFF00"/>
                </a:solidFill>
              </a:rPr>
              <a:t>Abdominal discomfort/pain, need for </a:t>
            </a:r>
            <a:endParaRPr lang="en-US" sz="3600" dirty="0">
              <a:solidFill>
                <a:srgbClr val="FFFF00"/>
              </a:solidFill>
            </a:endParaRPr>
          </a:p>
          <a:p>
            <a:pPr marL="0" indent="0">
              <a:buNone/>
            </a:pPr>
            <a:r>
              <a:rPr lang="en-US" sz="3600" dirty="0">
                <a:solidFill>
                  <a:srgbClr val="FFFF00"/>
                </a:solidFill>
              </a:rPr>
              <a:t>analgesia</a:t>
            </a:r>
            <a:endParaRPr lang="en-US" sz="3600" dirty="0">
              <a:solidFill>
                <a:srgbClr val="FFFF00"/>
              </a:solidFill>
            </a:endParaRPr>
          </a:p>
          <a:p>
            <a:r>
              <a:rPr lang="en-US" sz="3600" dirty="0">
                <a:solidFill>
                  <a:srgbClr val="FFFF00"/>
                </a:solidFill>
              </a:rPr>
              <a:t>Nausea and vomiting</a:t>
            </a:r>
            <a:endParaRPr lang="en-US" sz="3600" dirty="0">
              <a:solidFill>
                <a:srgbClr val="FFFF00"/>
              </a:solidFill>
            </a:endParaRPr>
          </a:p>
          <a:p>
            <a:r>
              <a:rPr lang="en-US" sz="3600" dirty="0">
                <a:solidFill>
                  <a:srgbClr val="FFFF00"/>
                </a:solidFill>
              </a:rPr>
              <a:t>Breathlessness, inability to lie flat or talk in full sentences</a:t>
            </a:r>
            <a:endParaRPr lang="en-US" sz="3600" dirty="0">
              <a:solidFill>
                <a:srgbClr val="FFFF00"/>
              </a:solidFill>
            </a:endParaRPr>
          </a:p>
          <a:p>
            <a:r>
              <a:rPr lang="en-US" sz="3600" dirty="0">
                <a:solidFill>
                  <a:srgbClr val="FFFF00"/>
                </a:solidFill>
              </a:rPr>
              <a:t>Reduced urine output</a:t>
            </a:r>
            <a:endParaRPr lang="en-US" sz="3600" dirty="0">
              <a:solidFill>
                <a:srgbClr val="FFFF00"/>
              </a:solidFill>
            </a:endParaRPr>
          </a:p>
          <a:p>
            <a:r>
              <a:rPr lang="en-US" sz="3600" dirty="0">
                <a:solidFill>
                  <a:srgbClr val="FFFF00"/>
                </a:solidFill>
              </a:rPr>
              <a:t>Leg swelling</a:t>
            </a:r>
            <a:endParaRPr lang="en-US" sz="3600" dirty="0">
              <a:solidFill>
                <a:srgbClr val="FFFF00"/>
              </a:solidFill>
            </a:endParaRPr>
          </a:p>
          <a:p>
            <a:r>
              <a:rPr lang="en-US" sz="3600" dirty="0" err="1">
                <a:solidFill>
                  <a:srgbClr val="FFFF00"/>
                </a:solidFill>
              </a:rPr>
              <a:t>Vulval</a:t>
            </a:r>
            <a:r>
              <a:rPr lang="en-US" sz="3600" dirty="0">
                <a:solidFill>
                  <a:srgbClr val="FFFF00"/>
                </a:solidFill>
              </a:rPr>
              <a:t> swelling</a:t>
            </a:r>
            <a:endParaRPr lang="en-US" sz="3600" dirty="0">
              <a:solidFill>
                <a:srgbClr val="FFFF00"/>
              </a:solidFill>
            </a:endParaRPr>
          </a:p>
          <a:p>
            <a:r>
              <a:rPr lang="en-US" sz="3600" dirty="0">
                <a:solidFill>
                  <a:srgbClr val="FFFF00"/>
                </a:solidFill>
              </a:rPr>
              <a:t>Associated comorbidities such as thrombosis</a:t>
            </a:r>
            <a:endParaRPr lang="en-US" sz="3600" dirty="0">
              <a:solidFill>
                <a:srgbClr val="FFFF00"/>
              </a:solidFill>
            </a:endParaRPr>
          </a:p>
          <a:p>
            <a:endParaRPr lang="en-US" dirty="0">
              <a:solidFill>
                <a:srgbClr val="FFFF00"/>
              </a:solidFill>
            </a:endParaRPr>
          </a:p>
        </p:txBody>
      </p:sp>
      <p:pic>
        <p:nvPicPr>
          <p:cNvPr id="4" name="Content Placeholder 3" descr="10"/>
          <p:cNvPicPr>
            <a:picLocks noChangeAspect="1"/>
          </p:cNvPicPr>
          <p:nvPr>
            <p:ph sz="half" idx="2"/>
          </p:nvPr>
        </p:nvPicPr>
        <p:blipFill>
          <a:blip r:embed="rId1"/>
          <a:stretch>
            <a:fillRect/>
          </a:stretch>
        </p:blipFill>
        <p:spPr>
          <a:xfrm>
            <a:off x="8691880" y="31750"/>
            <a:ext cx="3477895" cy="30283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248920" y="293370"/>
            <a:ext cx="11673205" cy="5995670"/>
          </a:xfrm>
        </p:spPr>
        <p:txBody>
          <a:bodyPr/>
          <a:p>
            <a:pPr algn="just"/>
            <a:endParaRPr lang="en-US" sz="3600">
              <a:solidFill>
                <a:srgbClr val="FFFF00"/>
              </a:solidFill>
              <a:sym typeface="+mn-ea"/>
            </a:endParaRPr>
          </a:p>
          <a:p>
            <a:pPr algn="just"/>
            <a:endParaRPr lang="en-US" sz="3600">
              <a:solidFill>
                <a:srgbClr val="FFFF00"/>
              </a:solidFill>
              <a:sym typeface="+mn-ea"/>
            </a:endParaRPr>
          </a:p>
          <a:p>
            <a:pPr algn="just"/>
            <a:r>
              <a:rPr lang="en-US" sz="4000">
                <a:solidFill>
                  <a:srgbClr val="FFFF00"/>
                </a:solidFill>
                <a:sym typeface="+mn-ea"/>
              </a:rPr>
              <a:t>    The main event in the pathogenesis of OHSS  is ovarian enlargement, secretion of vasoactive substances, ascites, and hypovolemia resulting from an acute extravasation of fluid into the  interstitial space.</a:t>
            </a:r>
            <a:endParaRPr lang="en-US" sz="4000">
              <a:solidFill>
                <a:srgbClr val="FFFF00"/>
              </a:solidFill>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365760"/>
            <a:ext cx="10515600" cy="5625465"/>
          </a:xfrm>
        </p:spPr>
        <p:txBody>
          <a:bodyPr>
            <a:normAutofit/>
          </a:bodyPr>
          <a:p>
            <a:pPr algn="just" fontAlgn="auto">
              <a:lnSpc>
                <a:spcPct val="100000"/>
              </a:lnSpc>
            </a:pPr>
            <a:r>
              <a:rPr lang="en-US" sz="4000">
                <a:solidFill>
                  <a:srgbClr val="FFFF00"/>
                </a:solidFill>
                <a:latin typeface="Calibri" charset="0"/>
                <a:sym typeface="+mn-ea"/>
              </a:rPr>
              <a:t>OHSS is classified into 4 categories based on the severity of symptoms, signs, and laboratory findings.</a:t>
            </a:r>
            <a:endParaRPr lang="en-US" sz="4000">
              <a:solidFill>
                <a:srgbClr val="FFFF00"/>
              </a:solidFill>
              <a:latin typeface="Calibri" charset="0"/>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252095" y="734060"/>
            <a:ext cx="8658860" cy="2566035"/>
          </a:xfrm>
        </p:spPr>
        <p:txBody>
          <a:bodyPr>
            <a:normAutofit fontScale="90000"/>
          </a:bodyPr>
          <a:p>
            <a:r>
              <a:rPr lang="en-US" sz="4000">
                <a:latin typeface="Calibri" charset="0"/>
                <a:sym typeface="+mn-ea"/>
              </a:rPr>
              <a:t> </a:t>
            </a:r>
            <a:br>
              <a:rPr lang="en-US" sz="4000">
                <a:latin typeface="Calibri" charset="0"/>
                <a:sym typeface="+mn-ea"/>
              </a:rPr>
            </a:br>
            <a:r>
              <a:rPr lang="en-US" sz="4000" b="1">
                <a:solidFill>
                  <a:srgbClr val="FF0000"/>
                </a:solidFill>
                <a:latin typeface="Calibri" charset="0"/>
                <a:sym typeface="+mn-ea"/>
              </a:rPr>
              <a:t>Mild ovarian hyperstimulation syndrome:</a:t>
            </a:r>
            <a:br>
              <a:rPr lang="en-US" sz="4000" b="1">
                <a:solidFill>
                  <a:srgbClr val="FF0000"/>
                </a:solidFill>
                <a:latin typeface="Calibri" charset="0"/>
                <a:sym typeface="+mn-ea"/>
              </a:rPr>
            </a:br>
            <a:br>
              <a:rPr lang="en-US" sz="4000">
                <a:latin typeface="Calibri" charset="0"/>
                <a:sym typeface="+mn-ea"/>
              </a:rPr>
            </a:br>
            <a:r>
              <a:rPr lang="en-US" sz="4000">
                <a:solidFill>
                  <a:srgbClr val="FFFF00"/>
                </a:solidFill>
                <a:latin typeface="Calibri" charset="0"/>
                <a:sym typeface="+mn-ea"/>
              </a:rPr>
              <a:t>It is defined by the enlargement of bilateral</a:t>
            </a:r>
            <a:br>
              <a:rPr lang="en-US" sz="4000">
                <a:solidFill>
                  <a:srgbClr val="FFFF00"/>
                </a:solidFill>
                <a:latin typeface="Calibri" charset="0"/>
                <a:sym typeface="+mn-ea"/>
              </a:rPr>
            </a:br>
            <a:r>
              <a:rPr lang="en-US" sz="4000">
                <a:solidFill>
                  <a:srgbClr val="FFFF00"/>
                </a:solidFill>
                <a:latin typeface="Calibri" charset="0"/>
                <a:sym typeface="+mn-ea"/>
              </a:rPr>
              <a:t>ovaries with multiple follicular and corpus</a:t>
            </a:r>
            <a:br>
              <a:rPr lang="en-US" sz="4000">
                <a:solidFill>
                  <a:srgbClr val="FFFF00"/>
                </a:solidFill>
                <a:latin typeface="Calibri" charset="0"/>
                <a:sym typeface="+mn-ea"/>
              </a:rPr>
            </a:br>
            <a:r>
              <a:rPr lang="en-US" sz="4000">
                <a:solidFill>
                  <a:srgbClr val="FFFF00"/>
                </a:solidFill>
                <a:latin typeface="Calibri" charset="0"/>
                <a:sym typeface="+mn-ea"/>
              </a:rPr>
              <a:t>luteal cysts, measuring up to 5-8 cm and</a:t>
            </a:r>
            <a:br>
              <a:rPr lang="en-US" sz="4000">
                <a:solidFill>
                  <a:srgbClr val="FFFF00"/>
                </a:solidFill>
                <a:latin typeface="Calibri" charset="0"/>
                <a:sym typeface="+mn-ea"/>
              </a:rPr>
            </a:br>
            <a:r>
              <a:rPr lang="en-US" sz="4000">
                <a:solidFill>
                  <a:srgbClr val="FFFF00"/>
                </a:solidFill>
                <a:latin typeface="Calibri" charset="0"/>
                <a:sym typeface="+mn-ea"/>
              </a:rPr>
              <a:t>accompanied by abdominal bloating and</a:t>
            </a:r>
            <a:br>
              <a:rPr lang="en-US" sz="4000">
                <a:solidFill>
                  <a:srgbClr val="FFFF00"/>
                </a:solidFill>
                <a:latin typeface="Calibri" charset="0"/>
                <a:sym typeface="+mn-ea"/>
              </a:rPr>
            </a:br>
            <a:r>
              <a:rPr lang="en-US" sz="4000">
                <a:solidFill>
                  <a:srgbClr val="FFFF00"/>
                </a:solidFill>
                <a:latin typeface="Calibri" charset="0"/>
                <a:sym typeface="+mn-ea"/>
              </a:rPr>
              <a:t>mild abdominal pain.</a:t>
            </a:r>
            <a:endParaRPr lang="en-US" sz="4000">
              <a:solidFill>
                <a:srgbClr val="FFFF00"/>
              </a:solidFill>
              <a:latin typeface="Calibri" charset="0"/>
              <a:sym typeface="+mn-ea"/>
            </a:endParaRPr>
          </a:p>
          <a:p>
            <a:endParaRPr lang="en-US" sz="4000">
              <a:solidFill>
                <a:srgbClr val="FFFF00"/>
              </a:solidFill>
              <a:latin typeface="Calibri" charset="0"/>
              <a:sym typeface="+mn-ea"/>
            </a:endParaRPr>
          </a:p>
        </p:txBody>
      </p:sp>
      <p:pic>
        <p:nvPicPr>
          <p:cNvPr id="6" name="Content Placeholder 5" descr="sahel2"/>
          <p:cNvPicPr>
            <a:picLocks noChangeAspect="1"/>
          </p:cNvPicPr>
          <p:nvPr>
            <p:ph idx="1"/>
          </p:nvPr>
        </p:nvPicPr>
        <p:blipFill>
          <a:blip r:embed="rId1"/>
          <a:stretch>
            <a:fillRect/>
          </a:stretch>
        </p:blipFill>
        <p:spPr>
          <a:xfrm>
            <a:off x="6664325" y="3354070"/>
            <a:ext cx="5384165" cy="3366135"/>
          </a:xfrm>
          <a:prstGeom prst="rect">
            <a:avLst/>
          </a:prstGeom>
          <a:ln w="34925">
            <a:solidFill>
              <a:srgbClr val="FF0000"/>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descr="sahel7"/>
          <p:cNvPicPr>
            <a:picLocks noChangeAspect="1"/>
          </p:cNvPicPr>
          <p:nvPr>
            <p:ph sz="half" idx="1"/>
          </p:nvPr>
        </p:nvPicPr>
        <p:blipFill>
          <a:blip r:embed="rId1"/>
          <a:stretch>
            <a:fillRect/>
          </a:stretch>
        </p:blipFill>
        <p:spPr>
          <a:xfrm>
            <a:off x="1991360" y="1362075"/>
            <a:ext cx="8455660" cy="2962275"/>
          </a:xfrm>
          <a:prstGeom prst="rect">
            <a:avLst/>
          </a:prstGeom>
          <a:ln w="41275">
            <a:solidFill>
              <a:srgbClr val="FF0000"/>
            </a:solidFill>
          </a:ln>
        </p:spPr>
      </p:pic>
      <p:pic>
        <p:nvPicPr>
          <p:cNvPr id="6" name="Content Placeholder 5" descr="sahel2"/>
          <p:cNvPicPr>
            <a:picLocks noChangeAspect="1"/>
          </p:cNvPicPr>
          <p:nvPr>
            <p:ph sz="half" idx="2"/>
          </p:nvPr>
        </p:nvPicPr>
        <p:blipFill>
          <a:blip r:embed="rId2"/>
          <a:stretch>
            <a:fillRect/>
          </a:stretch>
        </p:blipFill>
        <p:spPr>
          <a:xfrm>
            <a:off x="4477385" y="4554855"/>
            <a:ext cx="2988310" cy="1858010"/>
          </a:xfrm>
          <a:prstGeom prst="rect">
            <a:avLst/>
          </a:prstGeom>
          <a:ln w="50800">
            <a:solidFill>
              <a:schemeClr val="bg1"/>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501015" y="196850"/>
            <a:ext cx="10909300" cy="1325880"/>
          </a:xfrm>
        </p:spPr>
        <p:txBody>
          <a:bodyPr>
            <a:normAutofit/>
          </a:bodyPr>
          <a:p>
            <a:r>
              <a:rPr lang="en-US" b="1">
                <a:solidFill>
                  <a:srgbClr val="FF0000"/>
                </a:solidFill>
                <a:sym typeface="+mn-ea"/>
              </a:rPr>
              <a:t> Moderate ovarian hyperstimulation syndrome:</a:t>
            </a:r>
            <a:endParaRPr lang="en-US" b="1">
              <a:solidFill>
                <a:srgbClr val="FF0000"/>
              </a:solidFill>
              <a:sym typeface="+mn-ea"/>
            </a:endParaRPr>
          </a:p>
        </p:txBody>
      </p:sp>
      <p:sp>
        <p:nvSpPr>
          <p:cNvPr id="3" name="Content Placeholder 2"/>
          <p:cNvSpPr>
            <a:spLocks noGrp="1"/>
          </p:cNvSpPr>
          <p:nvPr>
            <p:ph idx="1"/>
          </p:nvPr>
        </p:nvSpPr>
        <p:spPr>
          <a:xfrm>
            <a:off x="445770" y="1177925"/>
            <a:ext cx="11584305" cy="5251450"/>
          </a:xfrm>
        </p:spPr>
        <p:txBody>
          <a:bodyPr>
            <a:noAutofit/>
          </a:bodyPr>
          <a:p>
            <a:pPr marL="0" indent="0">
              <a:buNone/>
            </a:pPr>
            <a:endParaRPr lang="en-US">
              <a:solidFill>
                <a:srgbClr val="FFFF00"/>
              </a:solidFill>
            </a:endParaRPr>
          </a:p>
          <a:p>
            <a:pPr algn="just"/>
            <a:r>
              <a:rPr lang="en-US" sz="4000">
                <a:solidFill>
                  <a:srgbClr val="FFFF00"/>
                </a:solidFill>
              </a:rPr>
              <a:t>It is characterized by the enlargement of the ovaries up to 12 cm, accompanied by abdominal bloating due to an increase in ovarian size and gastrointestinal symptoms (e.g., nausea, vomiting, and diarrhea) as well as ultrasound evidence of ascites.</a:t>
            </a:r>
            <a:endParaRPr lang="en-US" sz="4000">
              <a:solidFill>
                <a:srgbClr val="FFFF00"/>
              </a:solidFill>
            </a:endParaRPr>
          </a:p>
          <a:p>
            <a:r>
              <a:rPr lang="en-US" sz="4000">
                <a:solidFill>
                  <a:srgbClr val="FFFF00"/>
                </a:solidFill>
              </a:rPr>
              <a:t> A rapid weight gain of over 3 kg might</a:t>
            </a:r>
            <a:endParaRPr lang="en-US" sz="4000">
              <a:solidFill>
                <a:srgbClr val="FFFF00"/>
              </a:solidFill>
            </a:endParaRPr>
          </a:p>
          <a:p>
            <a:r>
              <a:rPr lang="en-US" sz="4000">
                <a:solidFill>
                  <a:srgbClr val="FFFF00"/>
                </a:solidFill>
              </a:rPr>
              <a:t> be the initial sign of moderate</a:t>
            </a:r>
            <a:endParaRPr lang="en-US" sz="4000">
              <a:solidFill>
                <a:srgbClr val="FFFF00"/>
              </a:solidFill>
            </a:endParaRPr>
          </a:p>
          <a:p>
            <a:r>
              <a:rPr lang="en-US" sz="4000">
                <a:solidFill>
                  <a:srgbClr val="FFFF00"/>
                </a:solidFill>
              </a:rPr>
              <a:t> hyperstimulation.</a:t>
            </a:r>
            <a:endParaRPr lang="en-US" sz="4000">
              <a:solidFill>
                <a:srgbClr val="FFFF00"/>
              </a:solidFill>
            </a:endParaRPr>
          </a:p>
        </p:txBody>
      </p:sp>
      <p:pic>
        <p:nvPicPr>
          <p:cNvPr id="8" name="Content Placeholder 7" descr="sahel2"/>
          <p:cNvPicPr>
            <a:picLocks noChangeAspect="1"/>
          </p:cNvPicPr>
          <p:nvPr>
            <p:ph sz="half" idx="2"/>
          </p:nvPr>
        </p:nvPicPr>
        <p:blipFill>
          <a:blip r:embed="rId1"/>
          <a:stretch>
            <a:fillRect/>
          </a:stretch>
        </p:blipFill>
        <p:spPr>
          <a:xfrm>
            <a:off x="8903970" y="4272915"/>
            <a:ext cx="3142615" cy="2480945"/>
          </a:xfrm>
          <a:prstGeom prst="rect">
            <a:avLst/>
          </a:prstGeom>
          <a:ln w="31750">
            <a:solidFill>
              <a:srgbClr val="FF0000"/>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Content Placeholder 6" descr="sahel5"/>
          <p:cNvPicPr>
            <a:picLocks noChangeAspect="1"/>
          </p:cNvPicPr>
          <p:nvPr>
            <p:ph sz="half" idx="1"/>
          </p:nvPr>
        </p:nvPicPr>
        <p:blipFill>
          <a:blip r:embed="rId1"/>
          <a:stretch>
            <a:fillRect/>
          </a:stretch>
        </p:blipFill>
        <p:spPr>
          <a:xfrm>
            <a:off x="101600" y="605790"/>
            <a:ext cx="6532245" cy="5824855"/>
          </a:xfrm>
          <a:prstGeom prst="rect">
            <a:avLst/>
          </a:prstGeom>
          <a:ln w="50800">
            <a:solidFill>
              <a:srgbClr val="FF0000"/>
            </a:solidFill>
          </a:ln>
        </p:spPr>
      </p:pic>
      <p:pic>
        <p:nvPicPr>
          <p:cNvPr id="9" name="Content Placeholder 8" descr="sahel3"/>
          <p:cNvPicPr>
            <a:picLocks noChangeAspect="1"/>
          </p:cNvPicPr>
          <p:nvPr>
            <p:ph sz="half" idx="2"/>
          </p:nvPr>
        </p:nvPicPr>
        <p:blipFill>
          <a:blip r:embed="rId2"/>
          <a:stretch>
            <a:fillRect/>
          </a:stretch>
        </p:blipFill>
        <p:spPr>
          <a:xfrm>
            <a:off x="6713220" y="521335"/>
            <a:ext cx="5285105" cy="617791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2115</Words>
  <Application>WPS Presentation</Application>
  <PresentationFormat>Widescreen</PresentationFormat>
  <Paragraphs>67</Paragraphs>
  <Slides>21</Slides>
  <Notes>0</Notes>
  <HiddenSlides>0</HiddenSlides>
  <MMClips>0</MMClips>
  <ScaleCrop>false</ScaleCrop>
  <HeadingPairs>
    <vt:vector size="4" baseType="variant">
      <vt:variant>
        <vt:lpstr>主题</vt:lpstr>
      </vt:variant>
      <vt:variant>
        <vt:i4>1</vt:i4>
      </vt:variant>
      <vt:variant>
        <vt:lpstr>幻灯片标题</vt:lpstr>
      </vt:variant>
      <vt:variant>
        <vt:i4>21</vt:i4>
      </vt:variant>
    </vt:vector>
  </HeadingPairs>
  <TitlesOfParts>
    <vt:vector size="22" baseType="lpstr">
      <vt:lpstr>Office Theme</vt:lpstr>
      <vt:lpstr>PowerPoint 演示文稿</vt:lpstr>
      <vt:lpstr>PowerPoint 演示文稿</vt:lpstr>
      <vt:lpstr>Symptoms: </vt:lpstr>
      <vt:lpstr>PowerPoint 演示文稿</vt:lpstr>
      <vt:lpstr>                        OHSS is classified into 4 categories based on the severity of symptoms, signs, and laboratory findings.</vt:lpstr>
      <vt:lpstr>  Mild ovarian hyperstimulation syndrome:   It is defined by the enlargement of bilateral ovaries with multiple follicular and corpus luteal cysts, measuring up to 5-8 cm and accompanied by abdominal bloating and mild abdominal pain.</vt:lpstr>
      <vt:lpstr>PowerPoint 演示文稿</vt:lpstr>
      <vt:lpstr> Moderate ovarian hyperstimulation syndrome:</vt:lpstr>
      <vt:lpstr>PowerPoint 演示文稿</vt:lpstr>
      <vt:lpstr>Severe ovarian hyperstimulation syndrome:</vt:lpstr>
      <vt:lpstr>PowerPoint 演示文稿</vt:lpstr>
      <vt:lpstr>PowerPoint 演示文稿</vt:lpstr>
      <vt:lpstr>PowerPoint 演示文稿</vt:lpstr>
      <vt:lpstr> Critical ovarian hyperstimulation syndrome</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WPP Presentation</dc:title>
  <dc:creator>ASUS</dc:creator>
  <cp:lastModifiedBy>ASUS</cp:lastModifiedBy>
  <cp:revision>13</cp:revision>
  <dcterms:created xsi:type="dcterms:W3CDTF">2023-01-20T08:18:00Z</dcterms:created>
  <dcterms:modified xsi:type="dcterms:W3CDTF">2023-01-20T10:30:31Z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1033-10.1.0.5657</vt:lpwstr>
  </property>
</Properties>
</file>